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7"/>
  </p:notesMasterIdLst>
  <p:handoutMasterIdLst>
    <p:handoutMasterId r:id="rId128"/>
  </p:handoutMasterIdLst>
  <p:sldIdLst>
    <p:sldId id="256" r:id="rId2"/>
    <p:sldId id="341" r:id="rId3"/>
    <p:sldId id="342" r:id="rId4"/>
    <p:sldId id="343" r:id="rId5"/>
    <p:sldId id="344" r:id="rId6"/>
    <p:sldId id="359" r:id="rId7"/>
    <p:sldId id="345" r:id="rId8"/>
    <p:sldId id="346" r:id="rId9"/>
    <p:sldId id="347" r:id="rId10"/>
    <p:sldId id="348" r:id="rId11"/>
    <p:sldId id="461" r:id="rId12"/>
    <p:sldId id="349" r:id="rId13"/>
    <p:sldId id="350" r:id="rId14"/>
    <p:sldId id="351" r:id="rId15"/>
    <p:sldId id="352" r:id="rId16"/>
    <p:sldId id="353" r:id="rId17"/>
    <p:sldId id="355" r:id="rId18"/>
    <p:sldId id="356" r:id="rId19"/>
    <p:sldId id="357" r:id="rId20"/>
    <p:sldId id="358" r:id="rId21"/>
    <p:sldId id="261" r:id="rId22"/>
    <p:sldId id="460" r:id="rId23"/>
    <p:sldId id="361" r:id="rId24"/>
    <p:sldId id="362" r:id="rId25"/>
    <p:sldId id="363" r:id="rId26"/>
    <p:sldId id="364" r:id="rId27"/>
    <p:sldId id="265" r:id="rId28"/>
    <p:sldId id="263" r:id="rId29"/>
    <p:sldId id="365" r:id="rId30"/>
    <p:sldId id="366" r:id="rId31"/>
    <p:sldId id="367" r:id="rId32"/>
    <p:sldId id="368" r:id="rId33"/>
    <p:sldId id="459" r:id="rId34"/>
    <p:sldId id="369" r:id="rId35"/>
    <p:sldId id="285" r:id="rId36"/>
    <p:sldId id="370" r:id="rId37"/>
    <p:sldId id="371" r:id="rId38"/>
    <p:sldId id="372" r:id="rId39"/>
    <p:sldId id="373" r:id="rId40"/>
    <p:sldId id="374" r:id="rId41"/>
    <p:sldId id="375" r:id="rId42"/>
    <p:sldId id="376" r:id="rId43"/>
    <p:sldId id="377" r:id="rId44"/>
    <p:sldId id="462" r:id="rId45"/>
    <p:sldId id="378" r:id="rId46"/>
    <p:sldId id="379" r:id="rId47"/>
    <p:sldId id="427" r:id="rId48"/>
    <p:sldId id="428" r:id="rId49"/>
    <p:sldId id="429" r:id="rId50"/>
    <p:sldId id="430" r:id="rId51"/>
    <p:sldId id="329" r:id="rId52"/>
    <p:sldId id="413" r:id="rId53"/>
    <p:sldId id="463" r:id="rId54"/>
    <p:sldId id="380" r:id="rId55"/>
    <p:sldId id="381" r:id="rId56"/>
    <p:sldId id="318" r:id="rId57"/>
    <p:sldId id="382" r:id="rId58"/>
    <p:sldId id="383" r:id="rId59"/>
    <p:sldId id="384" r:id="rId60"/>
    <p:sldId id="385" r:id="rId61"/>
    <p:sldId id="386" r:id="rId62"/>
    <p:sldId id="387" r:id="rId63"/>
    <p:sldId id="431" r:id="rId64"/>
    <p:sldId id="390" r:id="rId65"/>
    <p:sldId id="465" r:id="rId66"/>
    <p:sldId id="393" r:id="rId67"/>
    <p:sldId id="388" r:id="rId68"/>
    <p:sldId id="434" r:id="rId69"/>
    <p:sldId id="323" r:id="rId70"/>
    <p:sldId id="389" r:id="rId71"/>
    <p:sldId id="391" r:id="rId72"/>
    <p:sldId id="433" r:id="rId73"/>
    <p:sldId id="435" r:id="rId74"/>
    <p:sldId id="392" r:id="rId75"/>
    <p:sldId id="321" r:id="rId76"/>
    <p:sldId id="466" r:id="rId77"/>
    <p:sldId id="322" r:id="rId78"/>
    <p:sldId id="267" r:id="rId79"/>
    <p:sldId id="286" r:id="rId80"/>
    <p:sldId id="325" r:id="rId81"/>
    <p:sldId id="468" r:id="rId82"/>
    <p:sldId id="469" r:id="rId83"/>
    <p:sldId id="470" r:id="rId84"/>
    <p:sldId id="471" r:id="rId85"/>
    <p:sldId id="472" r:id="rId86"/>
    <p:sldId id="473" r:id="rId87"/>
    <p:sldId id="474" r:id="rId88"/>
    <p:sldId id="467" r:id="rId89"/>
    <p:sldId id="394" r:id="rId90"/>
    <p:sldId id="395" r:id="rId91"/>
    <p:sldId id="396" r:id="rId92"/>
    <p:sldId id="397" r:id="rId93"/>
    <p:sldId id="432" r:id="rId94"/>
    <p:sldId id="398" r:id="rId95"/>
    <p:sldId id="399" r:id="rId96"/>
    <p:sldId id="437" r:id="rId97"/>
    <p:sldId id="436" r:id="rId98"/>
    <p:sldId id="475" r:id="rId99"/>
    <p:sldId id="400" r:id="rId100"/>
    <p:sldId id="307" r:id="rId101"/>
    <p:sldId id="309" r:id="rId102"/>
    <p:sldId id="310" r:id="rId103"/>
    <p:sldId id="476" r:id="rId104"/>
    <p:sldId id="477" r:id="rId105"/>
    <p:sldId id="478" r:id="rId106"/>
    <p:sldId id="312" r:id="rId107"/>
    <p:sldId id="308" r:id="rId108"/>
    <p:sldId id="332" r:id="rId109"/>
    <p:sldId id="479" r:id="rId110"/>
    <p:sldId id="422" r:id="rId111"/>
    <p:sldId id="294" r:id="rId112"/>
    <p:sldId id="421" r:id="rId113"/>
    <p:sldId id="295" r:id="rId114"/>
    <p:sldId id="330" r:id="rId115"/>
    <p:sldId id="331" r:id="rId116"/>
    <p:sldId id="480" r:id="rId117"/>
    <p:sldId id="488" r:id="rId118"/>
    <p:sldId id="513" r:id="rId119"/>
    <p:sldId id="494" r:id="rId120"/>
    <p:sldId id="514" r:id="rId121"/>
    <p:sldId id="499" r:id="rId122"/>
    <p:sldId id="515" r:id="rId123"/>
    <p:sldId id="511" r:id="rId124"/>
    <p:sldId id="516" r:id="rId125"/>
    <p:sldId id="340" r:id="rId1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анатбек Атеев" initials="КА" lastIdx="6" clrIdx="0">
    <p:extLst>
      <p:ext uri="{19B8F6BF-5375-455C-9EA6-DF929625EA0E}">
        <p15:presenceInfo xmlns:p15="http://schemas.microsoft.com/office/powerpoint/2012/main" userId="1756fd8cc18469eb" providerId="Windows Live"/>
      </p:ext>
    </p:extLst>
  </p:cmAuthor>
  <p:cmAuthor id="2" name="Атеев Канатбек" initials="АК" lastIdx="5" clrIdx="1">
    <p:extLst>
      <p:ext uri="{19B8F6BF-5375-455C-9EA6-DF929625EA0E}">
        <p15:presenceInfo xmlns:p15="http://schemas.microsoft.com/office/powerpoint/2012/main" userId="Атеев Канатбек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FF3300"/>
    <a:srgbClr val="009900"/>
    <a:srgbClr val="CCFF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554" autoAdjust="0"/>
  </p:normalViewPr>
  <p:slideViewPr>
    <p:cSldViewPr>
      <p:cViewPr>
        <p:scale>
          <a:sx n="89" d="100"/>
          <a:sy n="89" d="100"/>
        </p:scale>
        <p:origin x="876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commentAuthors" Target="commentAuthor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0-16T08:24:18.684" idx="1">
    <p:pos x="2966" y="642"/>
    <p:text>H. 323 является одним из старейших стандартов, используемых для организации VoIP-телефонии и видеоконференцсвязи. Это целая система протоколов и элементов, которые позволяют передавать медиаданные по пакетным сетям с негарантированной пропускной способностью.</p:text>
    <p:extLst>
      <p:ext uri="{C676402C-5697-4E1C-873F-D02D1690AC5C}">
        <p15:threadingInfo xmlns:p15="http://schemas.microsoft.com/office/powerpoint/2012/main" timeZoneBias="-360"/>
      </p:ext>
    </p:extLst>
  </p:cm>
  <p:cm authorId="2" dt="2020-10-16T08:25:28.905" idx="2">
    <p:pos x="2835" y="3724"/>
    <p:text>Протокол H.255 RAS (Registration, Admission, Status) отвечает за взаимодействие оконечных устройств</p:text>
    <p:extLst>
      <p:ext uri="{C676402C-5697-4E1C-873F-D02D1690AC5C}">
        <p15:threadingInfo xmlns:p15="http://schemas.microsoft.com/office/powerpoint/2012/main" timeZoneBias="-360"/>
      </p:ext>
    </p:extLst>
  </p:cm>
  <p:cm authorId="2" dt="2020-10-16T08:26:22.833" idx="3">
    <p:pos x="715" y="828"/>
    <p:text>Это основное устройство в системе H.323, обеспечивающее передачу видео- и аудио данных.</p:text>
    <p:extLst>
      <p:ext uri="{C676402C-5697-4E1C-873F-D02D1690AC5C}">
        <p15:threadingInfo xmlns:p15="http://schemas.microsoft.com/office/powerpoint/2012/main" timeZoneBias="-360"/>
      </p:ext>
    </p:extLst>
  </p:cm>
  <p:cm authorId="2" dt="2020-10-16T09:02:45" idx="4">
    <p:pos x="1769" y="1661"/>
    <p:text>ARQ (Admission Request)</p:text>
    <p:extLst>
      <p:ext uri="{C676402C-5697-4E1C-873F-D02D1690AC5C}">
        <p15:threadingInfo xmlns:p15="http://schemas.microsoft.com/office/powerpoint/2012/main" timeZoneBias="-360"/>
      </p:ext>
    </p:extLst>
  </p:cm>
  <p:cm authorId="2" dt="2020-10-16T09:03:09.469" idx="5">
    <p:pos x="1688" y="1841"/>
    <p:text>ACF (Admission Confirmation)</p:text>
    <p:extLst>
      <p:ext uri="{C676402C-5697-4E1C-873F-D02D1690AC5C}">
        <p15:threadingInfo xmlns:p15="http://schemas.microsoft.com/office/powerpoint/2012/main" timeZoneBias="-3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02T21:00:10.072" idx="6">
    <p:pos x="10" y="10"/>
    <p:text>ДӘРІС-6</p:text>
    <p:extLst>
      <p:ext uri="{C676402C-5697-4E1C-873F-D02D1690AC5C}">
        <p15:threadingInfo xmlns:p15="http://schemas.microsoft.com/office/powerpoint/2012/main" timeZoneBias="-36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96235F6-8254-4C21-B911-E15BC6CAF7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623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uk-UA" altLang="ru-RU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uk-UA" altLang="ru-RU"/>
          </a:p>
        </p:txBody>
      </p:sp>
      <p:sp>
        <p:nvSpPr>
          <p:cNvPr id="303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3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/>
              <a:t>Образец текста</a:t>
            </a:r>
          </a:p>
          <a:p>
            <a:pPr lvl="1"/>
            <a:r>
              <a:rPr lang="uk-UA" altLang="ru-RU"/>
              <a:t>Второй уровень</a:t>
            </a:r>
          </a:p>
          <a:p>
            <a:pPr lvl="2"/>
            <a:r>
              <a:rPr lang="uk-UA" altLang="ru-RU"/>
              <a:t>Третий уровень</a:t>
            </a:r>
          </a:p>
          <a:p>
            <a:pPr lvl="3"/>
            <a:r>
              <a:rPr lang="uk-UA" altLang="ru-RU"/>
              <a:t>Четвертый уровень</a:t>
            </a:r>
          </a:p>
          <a:p>
            <a:pPr lvl="4"/>
            <a:r>
              <a:rPr lang="uk-UA" altLang="ru-RU"/>
              <a:t>Пятый уровень</a:t>
            </a:r>
          </a:p>
        </p:txBody>
      </p:sp>
      <p:sp>
        <p:nvSpPr>
          <p:cNvPr id="303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uk-UA" altLang="ru-RU"/>
          </a:p>
        </p:txBody>
      </p:sp>
      <p:sp>
        <p:nvSpPr>
          <p:cNvPr id="303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301750-28E9-457A-8077-E8CBECD76D73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98534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01750-28E9-457A-8077-E8CBECD76D73}" type="slidenum">
              <a:rPr lang="uk-UA" altLang="ru-RU" smtClean="0"/>
              <a:pPr/>
              <a:t>52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219973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90416-5F0C-44A4-A561-209A2732D8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9685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039A3-7EC2-40B9-94D9-6BFDE348A7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0160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9B15C-19D5-429F-A523-F7AC73BFC1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3443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01DE97C-E2DF-42A5-95DA-20A9457A8B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0378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8E4BFDC-48AD-46F2-9EC8-77DF15B0AA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4758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14A6B2B-D95B-40D5-8724-2EF26AFB7A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8914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9C923C-90DA-4BA1-BD05-5FEE782F80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8103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F46E976-3691-4698-99EC-D6A6CDF825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8894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A95B6-8F83-4FBA-8A63-A3B284ACB3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8483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A579D-ADFA-42BF-8C38-C2FAECBDB4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258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D4F81-D973-470C-90CE-1E9D0690AC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4604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4DD79-4A60-444A-9BCE-CD8840FD9F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7390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F012C-8B36-4B34-B056-D9968A5845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540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B1F29-B202-48D0-8C5F-7182C2BADB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8962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BE9F1-3129-4092-B5F2-C8AFC83B6E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2908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852ED-36FE-4DA4-9A5C-6ADAD152B2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841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921E69-205A-4D29-AA55-013FA9F9C7A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6.wm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3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62.wmf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player.ru/38521616-Izuchenie-analizatora-protokolov-wireshark.html" TargetMode="External"/><Relationship Id="rId2" Type="http://schemas.openxmlformats.org/officeDocument/2006/relationships/hyperlink" Target="https://habr.com/ru/post/204274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Cc5wi1bxmpc" TargetMode="Externa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player.ru/38521616-Izuchenie-analizatora-protokolov-wireshark.html" TargetMode="External"/><Relationship Id="rId2" Type="http://schemas.openxmlformats.org/officeDocument/2006/relationships/hyperlink" Target="https://habr.com/ru/post/204274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Cc5wi1bxmpc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player.ru/38521616-Izuchenie-analizatora-protokolov-wireshark.html" TargetMode="External"/><Relationship Id="rId2" Type="http://schemas.openxmlformats.org/officeDocument/2006/relationships/hyperlink" Target="https://habr.com/ru/post/204274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Cc5wi1bxmpc" TargetMode="Externa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player.ru/38521616-Izuchenie-analizatora-protokolov-wireshark.html" TargetMode="External"/><Relationship Id="rId2" Type="http://schemas.openxmlformats.org/officeDocument/2006/relationships/hyperlink" Target="https://habr.com/ru/post/204274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Cc5wi1bxmpc" TargetMode="Externa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5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5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5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oleObject" Target="../embeddings/oleObject19.bin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4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sip:1.781.938.5306@abcorp.com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0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oleObject" Target="../embeddings/oleObject29.bin"/><Relationship Id="rId3" Type="http://schemas.openxmlformats.org/officeDocument/2006/relationships/image" Target="../media/image27.emf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6.wmf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4.bin"/><Relationship Id="rId11" Type="http://schemas.openxmlformats.org/officeDocument/2006/relationships/oleObject" Target="../embeddings/oleObject27.bin"/><Relationship Id="rId5" Type="http://schemas.openxmlformats.org/officeDocument/2006/relationships/image" Target="../media/image23.wmf"/><Relationship Id="rId15" Type="http://schemas.openxmlformats.org/officeDocument/2006/relationships/oleObject" Target="../embeddings/oleObject31.bin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30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15.wmf"/><Relationship Id="rId9" Type="http://schemas.openxmlformats.org/officeDocument/2006/relationships/oleObject" Target="../embeddings/oleObject36.bin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30.w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4.wmf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5.wmf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71600" y="332656"/>
            <a:ext cx="7772400" cy="1470025"/>
          </a:xfrm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ru-RU" sz="4800" b="1" dirty="0"/>
              <a:t>IP</a:t>
            </a:r>
            <a:r>
              <a:rPr lang="ru-RU" altLang="ru-RU" sz="4800" b="1" dirty="0"/>
              <a:t>-телефония</a:t>
            </a: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1751452" y="1864657"/>
            <a:ext cx="6408737" cy="120430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dirty="0" err="1"/>
              <a:t>Ұйым</a:t>
            </a:r>
            <a:r>
              <a:rPr lang="ru-RU" altLang="ru-RU" dirty="0"/>
              <a:t> </a:t>
            </a:r>
            <a:r>
              <a:rPr lang="ru-RU" altLang="ru-RU" dirty="0" err="1"/>
              <a:t>сценарийлері</a:t>
            </a:r>
            <a:r>
              <a:rPr lang="ru-RU" altLang="ru-RU" dirty="0"/>
              <a:t>, </a:t>
            </a:r>
            <a:r>
              <a:rPr lang="ru-RU" altLang="ru-RU" dirty="0" err="1"/>
              <a:t>хаттамалар,сөйлеу</a:t>
            </a:r>
            <a:r>
              <a:rPr lang="ru-RU" altLang="ru-RU"/>
              <a:t>, видео </a:t>
            </a:r>
            <a:r>
              <a:rPr lang="ru-RU" altLang="ru-RU" dirty="0" err="1"/>
              <a:t>өңдеу</a:t>
            </a:r>
            <a:r>
              <a:rPr lang="ru-RU" altLang="ru-RU" dirty="0"/>
              <a:t> </a:t>
            </a:r>
            <a:r>
              <a:rPr lang="ru-RU" altLang="ru-RU" dirty="0" err="1"/>
              <a:t>және</a:t>
            </a:r>
            <a:r>
              <a:rPr lang="ru-RU" altLang="ru-RU" dirty="0"/>
              <a:t> беру </a:t>
            </a:r>
            <a:r>
              <a:rPr lang="ru-RU" altLang="ru-RU" dirty="0" err="1"/>
              <a:t>алгоритмдері</a:t>
            </a:r>
            <a:r>
              <a:rPr lang="ru-RU" altLang="ru-RU" dirty="0"/>
              <a:t>, </a:t>
            </a:r>
            <a:r>
              <a:rPr lang="en-US" altLang="ru-RU" dirty="0"/>
              <a:t>QoS</a:t>
            </a:r>
          </a:p>
          <a:p>
            <a:pPr>
              <a:lnSpc>
                <a:spcPct val="90000"/>
              </a:lnSpc>
            </a:pPr>
            <a:endParaRPr lang="ru-RU" altLang="ru-RU" dirty="0"/>
          </a:p>
          <a:p>
            <a:pPr>
              <a:lnSpc>
                <a:spcPct val="90000"/>
              </a:lnSpc>
            </a:pPr>
            <a:endParaRPr lang="ru-RU" alt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3C1C27-CFCC-46F7-9723-48F39EB240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07704" y="3130936"/>
            <a:ext cx="5940425" cy="3340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err="1">
                <a:solidFill>
                  <a:schemeClr val="hlink"/>
                </a:solidFill>
              </a:rPr>
              <a:t>Дауысты</a:t>
            </a:r>
            <a:r>
              <a:rPr lang="ru-RU" altLang="ru-RU" b="1" dirty="0">
                <a:solidFill>
                  <a:schemeClr val="hlink"/>
                </a:solidFill>
              </a:rPr>
              <a:t> </a:t>
            </a:r>
            <a:r>
              <a:rPr lang="ru-RU" altLang="ru-RU" b="1" dirty="0" err="1">
                <a:solidFill>
                  <a:schemeClr val="hlink"/>
                </a:solidFill>
              </a:rPr>
              <a:t>қысу</a:t>
            </a:r>
            <a:r>
              <a:rPr lang="ru-RU" altLang="ru-RU" b="1" dirty="0">
                <a:solidFill>
                  <a:schemeClr val="hlink"/>
                </a:solidFill>
              </a:rPr>
              <a:t> </a:t>
            </a:r>
            <a:r>
              <a:rPr lang="ru-RU" altLang="ru-RU" b="1" dirty="0" err="1">
                <a:solidFill>
                  <a:schemeClr val="hlink"/>
                </a:solidFill>
              </a:rPr>
              <a:t>алгоритмдері</a:t>
            </a:r>
            <a:endParaRPr lang="uk-UA" altLang="ru-RU" b="1" dirty="0">
              <a:solidFill>
                <a:schemeClr val="hlink"/>
              </a:solidFill>
            </a:endParaRPr>
          </a:p>
        </p:txBody>
      </p:sp>
      <p:graphicFrame>
        <p:nvGraphicFramePr>
          <p:cNvPr id="193540" name="Group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214851"/>
              </p:ext>
            </p:extLst>
          </p:nvPr>
        </p:nvGraphicFramePr>
        <p:xfrm>
          <a:off x="457200" y="1600200"/>
          <a:ext cx="8229600" cy="3700465"/>
        </p:xfrm>
        <a:graphic>
          <a:graphicData uri="http://schemas.openxmlformats.org/drawingml/2006/table">
            <a:tbl>
              <a:tblPr/>
              <a:tblGrid>
                <a:gridCol w="1265238">
                  <a:extLst>
                    <a:ext uri="{9D8B030D-6E8A-4147-A177-3AD203B41FA5}">
                      <a16:colId xmlns:a16="http://schemas.microsoft.com/office/drawing/2014/main" val="1197621195"/>
                    </a:ext>
                  </a:extLst>
                </a:gridCol>
                <a:gridCol w="2390775">
                  <a:extLst>
                    <a:ext uri="{9D8B030D-6E8A-4147-A177-3AD203B41FA5}">
                      <a16:colId xmlns:a16="http://schemas.microsoft.com/office/drawing/2014/main" val="3408719407"/>
                    </a:ext>
                  </a:extLst>
                </a:gridCol>
                <a:gridCol w="1689100">
                  <a:extLst>
                    <a:ext uri="{9D8B030D-6E8A-4147-A177-3AD203B41FA5}">
                      <a16:colId xmlns:a16="http://schemas.microsoft.com/office/drawing/2014/main" val="3902699443"/>
                    </a:ext>
                  </a:extLst>
                </a:gridCol>
                <a:gridCol w="1617662">
                  <a:extLst>
                    <a:ext uri="{9D8B030D-6E8A-4147-A177-3AD203B41FA5}">
                      <a16:colId xmlns:a16="http://schemas.microsoft.com/office/drawing/2014/main" val="898895767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3223874523"/>
                    </a:ext>
                  </a:extLst>
                </a:gridCol>
              </a:tblGrid>
              <a:tr h="979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Кодек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Қажетті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өткізу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қабілеті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(Кбит/с)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DSP </a:t>
                      </a:r>
                      <a:r>
                        <a:rPr kumimoji="0" lang="ru-RU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жүктемесі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Кодектің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жалпы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кідірісі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ru-RU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мс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MOS </a:t>
                      </a:r>
                      <a:r>
                        <a:rPr kumimoji="0" lang="ru-RU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бағасы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(оценка)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086605"/>
                  </a:ext>
                </a:extLst>
              </a:tr>
              <a:tr h="833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G.711</a:t>
                      </a: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64 (</a:t>
                      </a:r>
                      <a:r>
                        <a:rPr kumimoji="0" lang="ru-RU" alt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қысу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жоқ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Отсутствует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0,25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4,1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219626"/>
                  </a:ext>
                </a:extLst>
              </a:tr>
              <a:tr h="471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G.723.1</a:t>
                      </a: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5,3/6,4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16/21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37,5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3,7/3,9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902641"/>
                  </a:ext>
                </a:extLst>
              </a:tr>
              <a:tr h="473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G.728</a:t>
                      </a: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4.3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072245"/>
                  </a:ext>
                </a:extLst>
              </a:tr>
              <a:tr h="471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G.729</a:t>
                      </a: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3,92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7392728"/>
                  </a:ext>
                </a:extLst>
              </a:tr>
              <a:tr h="471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G.729A 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3,85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3405613"/>
                  </a:ext>
                </a:extLst>
              </a:tr>
            </a:tbl>
          </a:graphicData>
        </a:graphic>
      </p:graphicFrame>
      <p:sp>
        <p:nvSpPr>
          <p:cNvPr id="193602" name="Rectangle 66"/>
          <p:cNvSpPr>
            <a:spLocks noChangeArrowheads="1"/>
          </p:cNvSpPr>
          <p:nvPr/>
        </p:nvSpPr>
        <p:spPr bwMode="auto">
          <a:xfrm>
            <a:off x="250825" y="5802998"/>
            <a:ext cx="80718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b="1" i="1" dirty="0" err="1"/>
              <a:t>Ескертулер</a:t>
            </a:r>
            <a:r>
              <a:rPr lang="ru-RU" altLang="ru-RU" i="1" dirty="0"/>
              <a:t>. </a:t>
            </a:r>
            <a:r>
              <a:rPr lang="ru-RU" altLang="ru-RU" i="1" dirty="0" err="1"/>
              <a:t>Дауыс</a:t>
            </a:r>
            <a:r>
              <a:rPr lang="ru-RU" altLang="ru-RU" i="1" dirty="0"/>
              <a:t> </a:t>
            </a:r>
            <a:r>
              <a:rPr lang="ru-RU" altLang="ru-RU" i="1" dirty="0" err="1"/>
              <a:t>сапасы</a:t>
            </a:r>
            <a:r>
              <a:rPr lang="ru-RU" altLang="ru-RU" i="1" dirty="0"/>
              <a:t> бес </a:t>
            </a:r>
            <a:r>
              <a:rPr lang="ru-RU" altLang="ru-RU" i="1" dirty="0" err="1"/>
              <a:t>балдық</a:t>
            </a:r>
            <a:r>
              <a:rPr lang="ru-RU" altLang="ru-RU" i="1" dirty="0"/>
              <a:t> шкала </a:t>
            </a:r>
            <a:r>
              <a:rPr lang="ru-RU" altLang="ru-RU" i="1" dirty="0" err="1"/>
              <a:t>бойынша</a:t>
            </a:r>
            <a:r>
              <a:rPr lang="ru-RU" altLang="ru-RU" i="1" dirty="0"/>
              <a:t> </a:t>
            </a:r>
            <a:r>
              <a:rPr lang="ru-RU" altLang="ru-RU" i="1" dirty="0" err="1"/>
              <a:t>беріледі</a:t>
            </a:r>
            <a:endParaRPr lang="ru-RU" altLang="ru-RU" i="1" dirty="0"/>
          </a:p>
          <a:p>
            <a:r>
              <a:rPr lang="en-US" altLang="ru-RU" i="1" dirty="0" err="1"/>
              <a:t>Mos</a:t>
            </a:r>
            <a:r>
              <a:rPr lang="en-US" altLang="ru-RU" i="1" dirty="0"/>
              <a:t> </a:t>
            </a:r>
            <a:r>
              <a:rPr lang="ru-RU" altLang="ru-RU" i="1" dirty="0" err="1"/>
              <a:t>сараптамалық</a:t>
            </a:r>
            <a:r>
              <a:rPr lang="ru-RU" altLang="ru-RU" i="1" dirty="0"/>
              <a:t> </a:t>
            </a:r>
            <a:r>
              <a:rPr lang="ru-RU" altLang="ru-RU" i="1" dirty="0" err="1"/>
              <a:t>бағалау</a:t>
            </a:r>
            <a:r>
              <a:rPr lang="ru-RU" altLang="ru-RU" i="1" dirty="0"/>
              <a:t> (</a:t>
            </a:r>
            <a:r>
              <a:rPr lang="en-US" altLang="ru-RU" i="1" dirty="0"/>
              <a:t>Mean Opinion Score, ITU-T P. 800 </a:t>
            </a:r>
            <a:r>
              <a:rPr lang="ru-RU" altLang="ru-RU" i="1" dirty="0" err="1"/>
              <a:t>ұсынысы</a:t>
            </a:r>
            <a:r>
              <a:rPr lang="ru-RU" altLang="ru-RU" i="1" dirty="0"/>
              <a:t>).</a:t>
            </a:r>
            <a:endParaRPr lang="ru-RU" altLang="ru-RU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3200" b="1" dirty="0"/>
              <a:t>IP </a:t>
            </a:r>
            <a:r>
              <a:rPr lang="ru-RU" altLang="ru-RU" sz="3200" b="1" dirty="0" err="1"/>
              <a:t>желісі</a:t>
            </a:r>
            <a:r>
              <a:rPr lang="ru-RU" altLang="ru-RU" sz="3200" b="1" dirty="0"/>
              <a:t> </a:t>
            </a:r>
            <a:r>
              <a:rPr lang="ru-RU" altLang="ru-RU" sz="3200" b="1" dirty="0" err="1"/>
              <a:t>бойынша</a:t>
            </a:r>
            <a:r>
              <a:rPr lang="ru-RU" altLang="ru-RU" sz="3200" b="1" dirty="0"/>
              <a:t> </a:t>
            </a:r>
            <a:r>
              <a:rPr lang="ru-RU" altLang="ru-RU" sz="3200" b="1" dirty="0" err="1"/>
              <a:t>сөйлеуді</a:t>
            </a:r>
            <a:r>
              <a:rPr lang="ru-RU" altLang="ru-RU" sz="3200" b="1" dirty="0"/>
              <a:t> </a:t>
            </a:r>
            <a:r>
              <a:rPr lang="ru-RU" altLang="ru-RU" sz="3200" b="1" dirty="0" err="1"/>
              <a:t>ұйымдастыру</a:t>
            </a:r>
            <a:endParaRPr lang="ru-RU" altLang="ru-RU" sz="3200" b="1" dirty="0"/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-71438" y="1576388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1380" name="AutoShape 4"/>
          <p:cNvSpPr>
            <a:spLocks noChangeAspect="1" noChangeArrowheads="1" noTextEdit="1"/>
          </p:cNvSpPr>
          <p:nvPr/>
        </p:nvSpPr>
        <p:spPr bwMode="auto">
          <a:xfrm>
            <a:off x="468313" y="1773238"/>
            <a:ext cx="817245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649288" y="2690813"/>
            <a:ext cx="1881187" cy="576262"/>
          </a:xfrm>
          <a:prstGeom prst="rect">
            <a:avLst/>
          </a:prstGeom>
          <a:solidFill>
            <a:schemeClr val="accent1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1171575" y="2747963"/>
            <a:ext cx="8255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1500">
                <a:solidFill>
                  <a:srgbClr val="000000"/>
                </a:solidFill>
              </a:rPr>
              <a:t>алгоритм</a:t>
            </a:r>
            <a:endParaRPr lang="ru-RU" altLang="ru-RU"/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769938" y="2979738"/>
            <a:ext cx="16208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1500" dirty="0">
                <a:solidFill>
                  <a:srgbClr val="000000"/>
                </a:solidFill>
              </a:rPr>
              <a:t>обнаружения пауз</a:t>
            </a:r>
            <a:endParaRPr lang="ru-RU" altLang="ru-RU" dirty="0"/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649288" y="3556000"/>
            <a:ext cx="1881187" cy="287338"/>
          </a:xfrm>
          <a:prstGeom prst="rect">
            <a:avLst/>
          </a:prstGeom>
          <a:solidFill>
            <a:schemeClr val="accent1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1385" name="Rectangle 9"/>
          <p:cNvSpPr>
            <a:spLocks noChangeArrowheads="1"/>
          </p:cNvSpPr>
          <p:nvPr/>
        </p:nvSpPr>
        <p:spPr bwMode="auto">
          <a:xfrm>
            <a:off x="1328738" y="3584575"/>
            <a:ext cx="514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1500">
                <a:solidFill>
                  <a:srgbClr val="000000"/>
                </a:solidFill>
              </a:rPr>
              <a:t>кодер</a:t>
            </a:r>
            <a:endParaRPr lang="ru-RU" altLang="ru-RU"/>
          </a:p>
        </p:txBody>
      </p:sp>
      <p:sp>
        <p:nvSpPr>
          <p:cNvPr id="101386" name="Rectangle 10"/>
          <p:cNvSpPr>
            <a:spLocks noChangeArrowheads="1"/>
          </p:cNvSpPr>
          <p:nvPr/>
        </p:nvSpPr>
        <p:spPr bwMode="auto">
          <a:xfrm>
            <a:off x="649288" y="4130675"/>
            <a:ext cx="1881187" cy="433388"/>
          </a:xfrm>
          <a:prstGeom prst="rect">
            <a:avLst/>
          </a:prstGeom>
          <a:solidFill>
            <a:schemeClr val="accent1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1387" name="Rectangle 11"/>
          <p:cNvSpPr>
            <a:spLocks noChangeArrowheads="1"/>
          </p:cNvSpPr>
          <p:nvPr/>
        </p:nvSpPr>
        <p:spPr bwMode="auto">
          <a:xfrm>
            <a:off x="1030288" y="4232275"/>
            <a:ext cx="775277" cy="23083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1500" dirty="0" err="1">
                <a:solidFill>
                  <a:srgbClr val="000000"/>
                </a:solidFill>
              </a:rPr>
              <a:t>пакеттеу</a:t>
            </a:r>
            <a:endParaRPr lang="ru-RU" altLang="ru-RU" dirty="0"/>
          </a:p>
        </p:txBody>
      </p:sp>
      <p:sp>
        <p:nvSpPr>
          <p:cNvPr id="101388" name="Line 12"/>
          <p:cNvSpPr>
            <a:spLocks noChangeShapeType="1"/>
          </p:cNvSpPr>
          <p:nvPr/>
        </p:nvSpPr>
        <p:spPr bwMode="auto">
          <a:xfrm>
            <a:off x="504825" y="4995863"/>
            <a:ext cx="153988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389" name="Line 13"/>
          <p:cNvSpPr>
            <a:spLocks noChangeShapeType="1"/>
          </p:cNvSpPr>
          <p:nvPr/>
        </p:nvSpPr>
        <p:spPr bwMode="auto">
          <a:xfrm>
            <a:off x="755650" y="4995863"/>
            <a:ext cx="153988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390" name="Line 14"/>
          <p:cNvSpPr>
            <a:spLocks noChangeShapeType="1"/>
          </p:cNvSpPr>
          <p:nvPr/>
        </p:nvSpPr>
        <p:spPr bwMode="auto">
          <a:xfrm>
            <a:off x="1006475" y="4995863"/>
            <a:ext cx="153988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391" name="Line 15"/>
          <p:cNvSpPr>
            <a:spLocks noChangeShapeType="1"/>
          </p:cNvSpPr>
          <p:nvPr/>
        </p:nvSpPr>
        <p:spPr bwMode="auto">
          <a:xfrm>
            <a:off x="1257300" y="4995863"/>
            <a:ext cx="153988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392" name="Line 16"/>
          <p:cNvSpPr>
            <a:spLocks noChangeShapeType="1"/>
          </p:cNvSpPr>
          <p:nvPr/>
        </p:nvSpPr>
        <p:spPr bwMode="auto">
          <a:xfrm>
            <a:off x="1508125" y="4995863"/>
            <a:ext cx="153988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393" name="Line 17"/>
          <p:cNvSpPr>
            <a:spLocks noChangeShapeType="1"/>
          </p:cNvSpPr>
          <p:nvPr/>
        </p:nvSpPr>
        <p:spPr bwMode="auto">
          <a:xfrm>
            <a:off x="1758950" y="4995863"/>
            <a:ext cx="153988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394" name="Line 18"/>
          <p:cNvSpPr>
            <a:spLocks noChangeShapeType="1"/>
          </p:cNvSpPr>
          <p:nvPr/>
        </p:nvSpPr>
        <p:spPr bwMode="auto">
          <a:xfrm>
            <a:off x="2009775" y="4995863"/>
            <a:ext cx="153988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395" name="Line 19"/>
          <p:cNvSpPr>
            <a:spLocks noChangeShapeType="1"/>
          </p:cNvSpPr>
          <p:nvPr/>
        </p:nvSpPr>
        <p:spPr bwMode="auto">
          <a:xfrm>
            <a:off x="2260600" y="4995863"/>
            <a:ext cx="153988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396" name="Line 20"/>
          <p:cNvSpPr>
            <a:spLocks noChangeShapeType="1"/>
          </p:cNvSpPr>
          <p:nvPr/>
        </p:nvSpPr>
        <p:spPr bwMode="auto">
          <a:xfrm>
            <a:off x="2511425" y="4995863"/>
            <a:ext cx="153988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397" name="Line 21"/>
          <p:cNvSpPr>
            <a:spLocks noChangeShapeType="1"/>
          </p:cNvSpPr>
          <p:nvPr/>
        </p:nvSpPr>
        <p:spPr bwMode="auto">
          <a:xfrm flipV="1">
            <a:off x="2674938" y="4756150"/>
            <a:ext cx="1587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398" name="Line 22"/>
          <p:cNvSpPr>
            <a:spLocks noChangeShapeType="1"/>
          </p:cNvSpPr>
          <p:nvPr/>
        </p:nvSpPr>
        <p:spPr bwMode="auto">
          <a:xfrm flipV="1">
            <a:off x="2674938" y="4505325"/>
            <a:ext cx="1587" cy="1539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399" name="Line 23"/>
          <p:cNvSpPr>
            <a:spLocks noChangeShapeType="1"/>
          </p:cNvSpPr>
          <p:nvPr/>
        </p:nvSpPr>
        <p:spPr bwMode="auto">
          <a:xfrm flipV="1">
            <a:off x="2674938" y="4256088"/>
            <a:ext cx="1587" cy="1539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00" name="Line 24"/>
          <p:cNvSpPr>
            <a:spLocks noChangeShapeType="1"/>
          </p:cNvSpPr>
          <p:nvPr/>
        </p:nvSpPr>
        <p:spPr bwMode="auto">
          <a:xfrm flipV="1">
            <a:off x="2674938" y="4006850"/>
            <a:ext cx="1587" cy="1539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01" name="Line 25"/>
          <p:cNvSpPr>
            <a:spLocks noChangeShapeType="1"/>
          </p:cNvSpPr>
          <p:nvPr/>
        </p:nvSpPr>
        <p:spPr bwMode="auto">
          <a:xfrm flipV="1">
            <a:off x="2674938" y="3757613"/>
            <a:ext cx="1587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02" name="Line 26"/>
          <p:cNvSpPr>
            <a:spLocks noChangeShapeType="1"/>
          </p:cNvSpPr>
          <p:nvPr/>
        </p:nvSpPr>
        <p:spPr bwMode="auto">
          <a:xfrm flipV="1">
            <a:off x="2674938" y="3506788"/>
            <a:ext cx="1587" cy="1539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03" name="Line 27"/>
          <p:cNvSpPr>
            <a:spLocks noChangeShapeType="1"/>
          </p:cNvSpPr>
          <p:nvPr/>
        </p:nvSpPr>
        <p:spPr bwMode="auto">
          <a:xfrm flipV="1">
            <a:off x="2674938" y="3257550"/>
            <a:ext cx="1587" cy="1539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04" name="Line 28"/>
          <p:cNvSpPr>
            <a:spLocks noChangeShapeType="1"/>
          </p:cNvSpPr>
          <p:nvPr/>
        </p:nvSpPr>
        <p:spPr bwMode="auto">
          <a:xfrm flipV="1">
            <a:off x="2674938" y="3008313"/>
            <a:ext cx="1587" cy="1539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05" name="Line 29"/>
          <p:cNvSpPr>
            <a:spLocks noChangeShapeType="1"/>
          </p:cNvSpPr>
          <p:nvPr/>
        </p:nvSpPr>
        <p:spPr bwMode="auto">
          <a:xfrm flipV="1">
            <a:off x="2674938" y="2759075"/>
            <a:ext cx="1587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06" name="Freeform 30"/>
          <p:cNvSpPr>
            <a:spLocks/>
          </p:cNvSpPr>
          <p:nvPr/>
        </p:nvSpPr>
        <p:spPr bwMode="auto">
          <a:xfrm>
            <a:off x="2636838" y="2546350"/>
            <a:ext cx="38100" cy="115888"/>
          </a:xfrm>
          <a:custGeom>
            <a:avLst/>
            <a:gdLst>
              <a:gd name="T0" fmla="*/ 20 w 20"/>
              <a:gd name="T1" fmla="*/ 60 h 60"/>
              <a:gd name="T2" fmla="*/ 20 w 20"/>
              <a:gd name="T3" fmla="*/ 0 h 60"/>
              <a:gd name="T4" fmla="*/ 0 w 20"/>
              <a:gd name="T5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" h="60">
                <a:moveTo>
                  <a:pt x="20" y="60"/>
                </a:moveTo>
                <a:lnTo>
                  <a:pt x="20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07" name="Line 31"/>
          <p:cNvSpPr>
            <a:spLocks noChangeShapeType="1"/>
          </p:cNvSpPr>
          <p:nvPr/>
        </p:nvSpPr>
        <p:spPr bwMode="auto">
          <a:xfrm flipH="1">
            <a:off x="2386013" y="2546350"/>
            <a:ext cx="153987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08" name="Line 32"/>
          <p:cNvSpPr>
            <a:spLocks noChangeShapeType="1"/>
          </p:cNvSpPr>
          <p:nvPr/>
        </p:nvSpPr>
        <p:spPr bwMode="auto">
          <a:xfrm flipH="1">
            <a:off x="2135188" y="2546350"/>
            <a:ext cx="153987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09" name="Line 33"/>
          <p:cNvSpPr>
            <a:spLocks noChangeShapeType="1"/>
          </p:cNvSpPr>
          <p:nvPr/>
        </p:nvSpPr>
        <p:spPr bwMode="auto">
          <a:xfrm flipH="1">
            <a:off x="1884363" y="2546350"/>
            <a:ext cx="153987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10" name="Line 34"/>
          <p:cNvSpPr>
            <a:spLocks noChangeShapeType="1"/>
          </p:cNvSpPr>
          <p:nvPr/>
        </p:nvSpPr>
        <p:spPr bwMode="auto">
          <a:xfrm flipH="1">
            <a:off x="1633538" y="2546350"/>
            <a:ext cx="153987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11" name="Line 35"/>
          <p:cNvSpPr>
            <a:spLocks noChangeShapeType="1"/>
          </p:cNvSpPr>
          <p:nvPr/>
        </p:nvSpPr>
        <p:spPr bwMode="auto">
          <a:xfrm flipH="1">
            <a:off x="1382713" y="2546350"/>
            <a:ext cx="153987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12" name="Line 36"/>
          <p:cNvSpPr>
            <a:spLocks noChangeShapeType="1"/>
          </p:cNvSpPr>
          <p:nvPr/>
        </p:nvSpPr>
        <p:spPr bwMode="auto">
          <a:xfrm flipH="1">
            <a:off x="1131888" y="2546350"/>
            <a:ext cx="153987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13" name="Line 37"/>
          <p:cNvSpPr>
            <a:spLocks noChangeShapeType="1"/>
          </p:cNvSpPr>
          <p:nvPr/>
        </p:nvSpPr>
        <p:spPr bwMode="auto">
          <a:xfrm flipH="1">
            <a:off x="881063" y="2546350"/>
            <a:ext cx="153987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14" name="Line 38"/>
          <p:cNvSpPr>
            <a:spLocks noChangeShapeType="1"/>
          </p:cNvSpPr>
          <p:nvPr/>
        </p:nvSpPr>
        <p:spPr bwMode="auto">
          <a:xfrm flipH="1">
            <a:off x="630238" y="2546350"/>
            <a:ext cx="153987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15" name="Freeform 39"/>
          <p:cNvSpPr>
            <a:spLocks/>
          </p:cNvSpPr>
          <p:nvPr/>
        </p:nvSpPr>
        <p:spPr bwMode="auto">
          <a:xfrm>
            <a:off x="504825" y="2546350"/>
            <a:ext cx="28575" cy="125413"/>
          </a:xfrm>
          <a:custGeom>
            <a:avLst/>
            <a:gdLst>
              <a:gd name="T0" fmla="*/ 15 w 15"/>
              <a:gd name="T1" fmla="*/ 0 h 65"/>
              <a:gd name="T2" fmla="*/ 0 w 15"/>
              <a:gd name="T3" fmla="*/ 0 h 65"/>
              <a:gd name="T4" fmla="*/ 0 w 15"/>
              <a:gd name="T5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" h="65">
                <a:moveTo>
                  <a:pt x="15" y="0"/>
                </a:moveTo>
                <a:lnTo>
                  <a:pt x="0" y="0"/>
                </a:lnTo>
                <a:lnTo>
                  <a:pt x="0" y="65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16" name="Line 40"/>
          <p:cNvSpPr>
            <a:spLocks noChangeShapeType="1"/>
          </p:cNvSpPr>
          <p:nvPr/>
        </p:nvSpPr>
        <p:spPr bwMode="auto">
          <a:xfrm>
            <a:off x="504825" y="2768600"/>
            <a:ext cx="1588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17" name="Line 41"/>
          <p:cNvSpPr>
            <a:spLocks noChangeShapeType="1"/>
          </p:cNvSpPr>
          <p:nvPr/>
        </p:nvSpPr>
        <p:spPr bwMode="auto">
          <a:xfrm>
            <a:off x="504825" y="3017838"/>
            <a:ext cx="1588" cy="1539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18" name="Line 42"/>
          <p:cNvSpPr>
            <a:spLocks noChangeShapeType="1"/>
          </p:cNvSpPr>
          <p:nvPr/>
        </p:nvSpPr>
        <p:spPr bwMode="auto">
          <a:xfrm>
            <a:off x="504825" y="3267075"/>
            <a:ext cx="1588" cy="1539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19" name="Line 43"/>
          <p:cNvSpPr>
            <a:spLocks noChangeShapeType="1"/>
          </p:cNvSpPr>
          <p:nvPr/>
        </p:nvSpPr>
        <p:spPr bwMode="auto">
          <a:xfrm>
            <a:off x="504825" y="3516313"/>
            <a:ext cx="1588" cy="1539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20" name="Line 44"/>
          <p:cNvSpPr>
            <a:spLocks noChangeShapeType="1"/>
          </p:cNvSpPr>
          <p:nvPr/>
        </p:nvSpPr>
        <p:spPr bwMode="auto">
          <a:xfrm>
            <a:off x="504825" y="3767138"/>
            <a:ext cx="1588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21" name="Line 45"/>
          <p:cNvSpPr>
            <a:spLocks noChangeShapeType="1"/>
          </p:cNvSpPr>
          <p:nvPr/>
        </p:nvSpPr>
        <p:spPr bwMode="auto">
          <a:xfrm>
            <a:off x="504825" y="4016375"/>
            <a:ext cx="1588" cy="1539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22" name="Line 46"/>
          <p:cNvSpPr>
            <a:spLocks noChangeShapeType="1"/>
          </p:cNvSpPr>
          <p:nvPr/>
        </p:nvSpPr>
        <p:spPr bwMode="auto">
          <a:xfrm>
            <a:off x="504825" y="4265613"/>
            <a:ext cx="1588" cy="1539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23" name="Line 47"/>
          <p:cNvSpPr>
            <a:spLocks noChangeShapeType="1"/>
          </p:cNvSpPr>
          <p:nvPr/>
        </p:nvSpPr>
        <p:spPr bwMode="auto">
          <a:xfrm>
            <a:off x="504825" y="4514850"/>
            <a:ext cx="1588" cy="1539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24" name="Line 48"/>
          <p:cNvSpPr>
            <a:spLocks noChangeShapeType="1"/>
          </p:cNvSpPr>
          <p:nvPr/>
        </p:nvSpPr>
        <p:spPr bwMode="auto">
          <a:xfrm>
            <a:off x="504825" y="4765675"/>
            <a:ext cx="1588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25" name="Rectangle 49"/>
          <p:cNvSpPr>
            <a:spLocks noChangeArrowheads="1"/>
          </p:cNvSpPr>
          <p:nvPr/>
        </p:nvSpPr>
        <p:spPr bwMode="auto">
          <a:xfrm>
            <a:off x="568325" y="4702175"/>
            <a:ext cx="10287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1500">
                <a:solidFill>
                  <a:srgbClr val="000000"/>
                </a:solidFill>
              </a:rPr>
              <a:t>анализатор</a:t>
            </a:r>
            <a:endParaRPr lang="ru-RU" altLang="ru-RU"/>
          </a:p>
        </p:txBody>
      </p:sp>
      <p:sp>
        <p:nvSpPr>
          <p:cNvPr id="101426" name="Line 50"/>
          <p:cNvSpPr>
            <a:spLocks noChangeShapeType="1"/>
          </p:cNvSpPr>
          <p:nvPr/>
        </p:nvSpPr>
        <p:spPr bwMode="auto">
          <a:xfrm>
            <a:off x="1662113" y="3267075"/>
            <a:ext cx="1587" cy="1460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27" name="Freeform 51"/>
          <p:cNvSpPr>
            <a:spLocks/>
          </p:cNvSpPr>
          <p:nvPr/>
        </p:nvSpPr>
        <p:spPr bwMode="auto">
          <a:xfrm>
            <a:off x="1609725" y="3400425"/>
            <a:ext cx="104775" cy="155575"/>
          </a:xfrm>
          <a:custGeom>
            <a:avLst/>
            <a:gdLst>
              <a:gd name="T0" fmla="*/ 66 w 66"/>
              <a:gd name="T1" fmla="*/ 0 h 98"/>
              <a:gd name="T2" fmla="*/ 33 w 66"/>
              <a:gd name="T3" fmla="*/ 98 h 98"/>
              <a:gd name="T4" fmla="*/ 0 w 66"/>
              <a:gd name="T5" fmla="*/ 0 h 98"/>
              <a:gd name="T6" fmla="*/ 66 w 66"/>
              <a:gd name="T7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" h="98">
                <a:moveTo>
                  <a:pt x="66" y="0"/>
                </a:moveTo>
                <a:lnTo>
                  <a:pt x="33" y="98"/>
                </a:lnTo>
                <a:lnTo>
                  <a:pt x="0" y="0"/>
                </a:lnTo>
                <a:lnTo>
                  <a:pt x="6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28" name="Line 52"/>
          <p:cNvSpPr>
            <a:spLocks noChangeShapeType="1"/>
          </p:cNvSpPr>
          <p:nvPr/>
        </p:nvSpPr>
        <p:spPr bwMode="auto">
          <a:xfrm>
            <a:off x="1662113" y="3843338"/>
            <a:ext cx="1587" cy="1460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29" name="Freeform 53"/>
          <p:cNvSpPr>
            <a:spLocks/>
          </p:cNvSpPr>
          <p:nvPr/>
        </p:nvSpPr>
        <p:spPr bwMode="auto">
          <a:xfrm>
            <a:off x="1609725" y="3975100"/>
            <a:ext cx="104775" cy="155575"/>
          </a:xfrm>
          <a:custGeom>
            <a:avLst/>
            <a:gdLst>
              <a:gd name="T0" fmla="*/ 66 w 66"/>
              <a:gd name="T1" fmla="*/ 0 h 98"/>
              <a:gd name="T2" fmla="*/ 33 w 66"/>
              <a:gd name="T3" fmla="*/ 98 h 98"/>
              <a:gd name="T4" fmla="*/ 0 w 66"/>
              <a:gd name="T5" fmla="*/ 0 h 98"/>
              <a:gd name="T6" fmla="*/ 66 w 66"/>
              <a:gd name="T7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" h="98">
                <a:moveTo>
                  <a:pt x="66" y="0"/>
                </a:moveTo>
                <a:lnTo>
                  <a:pt x="33" y="98"/>
                </a:lnTo>
                <a:lnTo>
                  <a:pt x="0" y="0"/>
                </a:lnTo>
                <a:lnTo>
                  <a:pt x="6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30" name="Line 54"/>
          <p:cNvSpPr>
            <a:spLocks noChangeShapeType="1"/>
          </p:cNvSpPr>
          <p:nvPr/>
        </p:nvSpPr>
        <p:spPr bwMode="auto">
          <a:xfrm>
            <a:off x="2530475" y="4419600"/>
            <a:ext cx="115887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31" name="Freeform 55"/>
          <p:cNvSpPr>
            <a:spLocks/>
          </p:cNvSpPr>
          <p:nvPr/>
        </p:nvSpPr>
        <p:spPr bwMode="auto">
          <a:xfrm>
            <a:off x="3676650" y="4367213"/>
            <a:ext cx="155575" cy="104775"/>
          </a:xfrm>
          <a:custGeom>
            <a:avLst/>
            <a:gdLst>
              <a:gd name="T0" fmla="*/ 0 w 98"/>
              <a:gd name="T1" fmla="*/ 0 h 66"/>
              <a:gd name="T2" fmla="*/ 98 w 98"/>
              <a:gd name="T3" fmla="*/ 33 h 66"/>
              <a:gd name="T4" fmla="*/ 0 w 98"/>
              <a:gd name="T5" fmla="*/ 66 h 66"/>
              <a:gd name="T6" fmla="*/ 0 w 98"/>
              <a:gd name="T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66">
                <a:moveTo>
                  <a:pt x="0" y="0"/>
                </a:moveTo>
                <a:lnTo>
                  <a:pt x="98" y="33"/>
                </a:lnTo>
                <a:lnTo>
                  <a:pt x="0" y="6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32" name="Line 56"/>
          <p:cNvSpPr>
            <a:spLocks noChangeShapeType="1"/>
          </p:cNvSpPr>
          <p:nvPr/>
        </p:nvSpPr>
        <p:spPr bwMode="auto">
          <a:xfrm>
            <a:off x="1662113" y="2403475"/>
            <a:ext cx="1587" cy="1460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33" name="Freeform 57"/>
          <p:cNvSpPr>
            <a:spLocks/>
          </p:cNvSpPr>
          <p:nvPr/>
        </p:nvSpPr>
        <p:spPr bwMode="auto">
          <a:xfrm>
            <a:off x="1609725" y="2535238"/>
            <a:ext cx="104775" cy="155575"/>
          </a:xfrm>
          <a:custGeom>
            <a:avLst/>
            <a:gdLst>
              <a:gd name="T0" fmla="*/ 66 w 66"/>
              <a:gd name="T1" fmla="*/ 0 h 98"/>
              <a:gd name="T2" fmla="*/ 33 w 66"/>
              <a:gd name="T3" fmla="*/ 98 h 98"/>
              <a:gd name="T4" fmla="*/ 0 w 66"/>
              <a:gd name="T5" fmla="*/ 0 h 98"/>
              <a:gd name="T6" fmla="*/ 66 w 66"/>
              <a:gd name="T7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" h="98">
                <a:moveTo>
                  <a:pt x="66" y="0"/>
                </a:moveTo>
                <a:lnTo>
                  <a:pt x="33" y="98"/>
                </a:lnTo>
                <a:lnTo>
                  <a:pt x="0" y="0"/>
                </a:lnTo>
                <a:lnTo>
                  <a:pt x="6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34" name="Rectangle 58"/>
          <p:cNvSpPr>
            <a:spLocks noChangeArrowheads="1"/>
          </p:cNvSpPr>
          <p:nvPr/>
        </p:nvSpPr>
        <p:spPr bwMode="auto">
          <a:xfrm>
            <a:off x="1023938" y="2159000"/>
            <a:ext cx="147258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1500" i="1" dirty="0" err="1">
                <a:solidFill>
                  <a:srgbClr val="000000"/>
                </a:solidFill>
              </a:rPr>
              <a:t>Сөйлеу</a:t>
            </a:r>
            <a:r>
              <a:rPr lang="ru-RU" altLang="ru-RU" sz="1500" i="1" dirty="0">
                <a:solidFill>
                  <a:srgbClr val="000000"/>
                </a:solidFill>
              </a:rPr>
              <a:t> сигналы</a:t>
            </a:r>
            <a:endParaRPr lang="ru-RU" altLang="ru-RU" dirty="0"/>
          </a:p>
        </p:txBody>
      </p:sp>
      <p:sp>
        <p:nvSpPr>
          <p:cNvPr id="101435" name="Rectangle 59"/>
          <p:cNvSpPr>
            <a:spLocks noChangeArrowheads="1"/>
          </p:cNvSpPr>
          <p:nvPr/>
        </p:nvSpPr>
        <p:spPr bwMode="auto">
          <a:xfrm>
            <a:off x="2819400" y="3843338"/>
            <a:ext cx="144463" cy="576262"/>
          </a:xfrm>
          <a:prstGeom prst="rect">
            <a:avLst/>
          </a:prstGeom>
          <a:solidFill>
            <a:srgbClr val="C0C0C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1436" name="Rectangle 60"/>
          <p:cNvSpPr>
            <a:spLocks noChangeArrowheads="1"/>
          </p:cNvSpPr>
          <p:nvPr/>
        </p:nvSpPr>
        <p:spPr bwMode="auto">
          <a:xfrm>
            <a:off x="3108325" y="3843338"/>
            <a:ext cx="144463" cy="576262"/>
          </a:xfrm>
          <a:prstGeom prst="rect">
            <a:avLst/>
          </a:prstGeom>
          <a:solidFill>
            <a:srgbClr val="C0C0C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1437" name="Rectangle 61"/>
          <p:cNvSpPr>
            <a:spLocks noChangeArrowheads="1"/>
          </p:cNvSpPr>
          <p:nvPr/>
        </p:nvSpPr>
        <p:spPr bwMode="auto">
          <a:xfrm>
            <a:off x="3398838" y="3843338"/>
            <a:ext cx="144462" cy="576262"/>
          </a:xfrm>
          <a:prstGeom prst="rect">
            <a:avLst/>
          </a:prstGeom>
          <a:solidFill>
            <a:srgbClr val="C0C0C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1438" name="Rectangle 62"/>
          <p:cNvSpPr>
            <a:spLocks noChangeArrowheads="1"/>
          </p:cNvSpPr>
          <p:nvPr/>
        </p:nvSpPr>
        <p:spPr bwMode="auto">
          <a:xfrm>
            <a:off x="6146800" y="4130675"/>
            <a:ext cx="2314575" cy="433388"/>
          </a:xfrm>
          <a:prstGeom prst="rect">
            <a:avLst/>
          </a:prstGeom>
          <a:solidFill>
            <a:schemeClr val="accent2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1439" name="Rectangle 63"/>
          <p:cNvSpPr>
            <a:spLocks noChangeArrowheads="1"/>
          </p:cNvSpPr>
          <p:nvPr/>
        </p:nvSpPr>
        <p:spPr bwMode="auto">
          <a:xfrm>
            <a:off x="6611938" y="4232275"/>
            <a:ext cx="13700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1500">
                <a:solidFill>
                  <a:srgbClr val="000000"/>
                </a:solidFill>
              </a:rPr>
              <a:t>джиттер-буфер</a:t>
            </a:r>
            <a:endParaRPr lang="ru-RU" altLang="ru-RU"/>
          </a:p>
        </p:txBody>
      </p:sp>
      <p:sp>
        <p:nvSpPr>
          <p:cNvPr id="101440" name="Rectangle 64"/>
          <p:cNvSpPr>
            <a:spLocks noChangeArrowheads="1"/>
          </p:cNvSpPr>
          <p:nvPr/>
        </p:nvSpPr>
        <p:spPr bwMode="auto">
          <a:xfrm>
            <a:off x="6146800" y="3556000"/>
            <a:ext cx="1446213" cy="287338"/>
          </a:xfrm>
          <a:prstGeom prst="rect">
            <a:avLst/>
          </a:prstGeom>
          <a:solidFill>
            <a:schemeClr val="accent2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1441" name="Rectangle 65"/>
          <p:cNvSpPr>
            <a:spLocks noChangeArrowheads="1"/>
          </p:cNvSpPr>
          <p:nvPr/>
        </p:nvSpPr>
        <p:spPr bwMode="auto">
          <a:xfrm>
            <a:off x="6499225" y="3584575"/>
            <a:ext cx="7318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1500">
                <a:solidFill>
                  <a:srgbClr val="000000"/>
                </a:solidFill>
              </a:rPr>
              <a:t>декодер</a:t>
            </a:r>
            <a:endParaRPr lang="ru-RU" altLang="ru-RU"/>
          </a:p>
        </p:txBody>
      </p:sp>
      <p:sp>
        <p:nvSpPr>
          <p:cNvPr id="101442" name="Rectangle 66"/>
          <p:cNvSpPr>
            <a:spLocks noChangeArrowheads="1"/>
          </p:cNvSpPr>
          <p:nvPr/>
        </p:nvSpPr>
        <p:spPr bwMode="auto">
          <a:xfrm>
            <a:off x="6146800" y="2690813"/>
            <a:ext cx="2314575" cy="576262"/>
          </a:xfrm>
          <a:prstGeom prst="rect">
            <a:avLst/>
          </a:prstGeom>
          <a:solidFill>
            <a:schemeClr val="accent2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1443" name="Rectangle 67"/>
          <p:cNvSpPr>
            <a:spLocks noChangeArrowheads="1"/>
          </p:cNvSpPr>
          <p:nvPr/>
        </p:nvSpPr>
        <p:spPr bwMode="auto">
          <a:xfrm>
            <a:off x="6884988" y="2747963"/>
            <a:ext cx="8255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1500">
                <a:solidFill>
                  <a:srgbClr val="000000"/>
                </a:solidFill>
              </a:rPr>
              <a:t>алгоритм</a:t>
            </a:r>
            <a:endParaRPr lang="ru-RU" altLang="ru-RU"/>
          </a:p>
        </p:txBody>
      </p:sp>
      <p:sp>
        <p:nvSpPr>
          <p:cNvPr id="101444" name="Rectangle 68"/>
          <p:cNvSpPr>
            <a:spLocks noChangeArrowheads="1"/>
          </p:cNvSpPr>
          <p:nvPr/>
        </p:nvSpPr>
        <p:spPr bwMode="auto">
          <a:xfrm>
            <a:off x="6273800" y="2979738"/>
            <a:ext cx="20335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1500">
                <a:solidFill>
                  <a:srgbClr val="000000"/>
                </a:solidFill>
              </a:rPr>
              <a:t>нивелирования потерь</a:t>
            </a:r>
            <a:endParaRPr lang="ru-RU" altLang="ru-RU"/>
          </a:p>
        </p:txBody>
      </p:sp>
      <p:sp>
        <p:nvSpPr>
          <p:cNvPr id="101445" name="Line 69"/>
          <p:cNvSpPr>
            <a:spLocks noChangeShapeType="1"/>
          </p:cNvSpPr>
          <p:nvPr/>
        </p:nvSpPr>
        <p:spPr bwMode="auto">
          <a:xfrm>
            <a:off x="6002338" y="4995863"/>
            <a:ext cx="15398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46" name="Line 70"/>
          <p:cNvSpPr>
            <a:spLocks noChangeShapeType="1"/>
          </p:cNvSpPr>
          <p:nvPr/>
        </p:nvSpPr>
        <p:spPr bwMode="auto">
          <a:xfrm>
            <a:off x="6253163" y="4995863"/>
            <a:ext cx="15398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47" name="Line 71"/>
          <p:cNvSpPr>
            <a:spLocks noChangeShapeType="1"/>
          </p:cNvSpPr>
          <p:nvPr/>
        </p:nvSpPr>
        <p:spPr bwMode="auto">
          <a:xfrm>
            <a:off x="6503988" y="4995863"/>
            <a:ext cx="15398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48" name="Line 72"/>
          <p:cNvSpPr>
            <a:spLocks noChangeShapeType="1"/>
          </p:cNvSpPr>
          <p:nvPr/>
        </p:nvSpPr>
        <p:spPr bwMode="auto">
          <a:xfrm>
            <a:off x="6754813" y="4995863"/>
            <a:ext cx="15398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49" name="Line 73"/>
          <p:cNvSpPr>
            <a:spLocks noChangeShapeType="1"/>
          </p:cNvSpPr>
          <p:nvPr/>
        </p:nvSpPr>
        <p:spPr bwMode="auto">
          <a:xfrm>
            <a:off x="7005638" y="4995863"/>
            <a:ext cx="15398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50" name="Line 74"/>
          <p:cNvSpPr>
            <a:spLocks noChangeShapeType="1"/>
          </p:cNvSpPr>
          <p:nvPr/>
        </p:nvSpPr>
        <p:spPr bwMode="auto">
          <a:xfrm>
            <a:off x="7256463" y="4995863"/>
            <a:ext cx="15398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51" name="Line 75"/>
          <p:cNvSpPr>
            <a:spLocks noChangeShapeType="1"/>
          </p:cNvSpPr>
          <p:nvPr/>
        </p:nvSpPr>
        <p:spPr bwMode="auto">
          <a:xfrm>
            <a:off x="7507288" y="4995863"/>
            <a:ext cx="15398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52" name="Line 76"/>
          <p:cNvSpPr>
            <a:spLocks noChangeShapeType="1"/>
          </p:cNvSpPr>
          <p:nvPr/>
        </p:nvSpPr>
        <p:spPr bwMode="auto">
          <a:xfrm>
            <a:off x="7758113" y="4995863"/>
            <a:ext cx="15398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53" name="Line 77"/>
          <p:cNvSpPr>
            <a:spLocks noChangeShapeType="1"/>
          </p:cNvSpPr>
          <p:nvPr/>
        </p:nvSpPr>
        <p:spPr bwMode="auto">
          <a:xfrm>
            <a:off x="8007350" y="4995863"/>
            <a:ext cx="155575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54" name="Line 78"/>
          <p:cNvSpPr>
            <a:spLocks noChangeShapeType="1"/>
          </p:cNvSpPr>
          <p:nvPr/>
        </p:nvSpPr>
        <p:spPr bwMode="auto">
          <a:xfrm>
            <a:off x="8258175" y="4995863"/>
            <a:ext cx="155575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55" name="Freeform 79"/>
          <p:cNvSpPr>
            <a:spLocks/>
          </p:cNvSpPr>
          <p:nvPr/>
        </p:nvSpPr>
        <p:spPr bwMode="auto">
          <a:xfrm>
            <a:off x="8509000" y="4938713"/>
            <a:ext cx="96838" cy="57150"/>
          </a:xfrm>
          <a:custGeom>
            <a:avLst/>
            <a:gdLst>
              <a:gd name="T0" fmla="*/ 0 w 50"/>
              <a:gd name="T1" fmla="*/ 30 h 30"/>
              <a:gd name="T2" fmla="*/ 50 w 50"/>
              <a:gd name="T3" fmla="*/ 30 h 30"/>
              <a:gd name="T4" fmla="*/ 50 w 50"/>
              <a:gd name="T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" h="30">
                <a:moveTo>
                  <a:pt x="0" y="30"/>
                </a:moveTo>
                <a:lnTo>
                  <a:pt x="50" y="30"/>
                </a:lnTo>
                <a:lnTo>
                  <a:pt x="5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56" name="Line 80"/>
          <p:cNvSpPr>
            <a:spLocks noChangeShapeType="1"/>
          </p:cNvSpPr>
          <p:nvPr/>
        </p:nvSpPr>
        <p:spPr bwMode="auto">
          <a:xfrm flipV="1">
            <a:off x="8605838" y="4687888"/>
            <a:ext cx="1587" cy="1539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57" name="Line 81"/>
          <p:cNvSpPr>
            <a:spLocks noChangeShapeType="1"/>
          </p:cNvSpPr>
          <p:nvPr/>
        </p:nvSpPr>
        <p:spPr bwMode="auto">
          <a:xfrm flipV="1">
            <a:off x="8605838" y="4438650"/>
            <a:ext cx="1587" cy="1539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58" name="Line 82"/>
          <p:cNvSpPr>
            <a:spLocks noChangeShapeType="1"/>
          </p:cNvSpPr>
          <p:nvPr/>
        </p:nvSpPr>
        <p:spPr bwMode="auto">
          <a:xfrm flipV="1">
            <a:off x="8605838" y="4189413"/>
            <a:ext cx="1587" cy="1539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59" name="Line 83"/>
          <p:cNvSpPr>
            <a:spLocks noChangeShapeType="1"/>
          </p:cNvSpPr>
          <p:nvPr/>
        </p:nvSpPr>
        <p:spPr bwMode="auto">
          <a:xfrm flipV="1">
            <a:off x="8605838" y="3938588"/>
            <a:ext cx="1587" cy="1539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60" name="Line 84"/>
          <p:cNvSpPr>
            <a:spLocks noChangeShapeType="1"/>
          </p:cNvSpPr>
          <p:nvPr/>
        </p:nvSpPr>
        <p:spPr bwMode="auto">
          <a:xfrm flipV="1">
            <a:off x="8605838" y="3689350"/>
            <a:ext cx="1587" cy="1539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61" name="Line 85"/>
          <p:cNvSpPr>
            <a:spLocks noChangeShapeType="1"/>
          </p:cNvSpPr>
          <p:nvPr/>
        </p:nvSpPr>
        <p:spPr bwMode="auto">
          <a:xfrm flipV="1">
            <a:off x="8605838" y="3440113"/>
            <a:ext cx="1587" cy="1539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62" name="Line 86"/>
          <p:cNvSpPr>
            <a:spLocks noChangeShapeType="1"/>
          </p:cNvSpPr>
          <p:nvPr/>
        </p:nvSpPr>
        <p:spPr bwMode="auto">
          <a:xfrm flipV="1">
            <a:off x="8605838" y="3190875"/>
            <a:ext cx="1587" cy="1539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63" name="Line 87"/>
          <p:cNvSpPr>
            <a:spLocks noChangeShapeType="1"/>
          </p:cNvSpPr>
          <p:nvPr/>
        </p:nvSpPr>
        <p:spPr bwMode="auto">
          <a:xfrm flipV="1">
            <a:off x="8605838" y="2940050"/>
            <a:ext cx="1587" cy="1539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64" name="Line 88"/>
          <p:cNvSpPr>
            <a:spLocks noChangeShapeType="1"/>
          </p:cNvSpPr>
          <p:nvPr/>
        </p:nvSpPr>
        <p:spPr bwMode="auto">
          <a:xfrm flipV="1">
            <a:off x="8605838" y="2690813"/>
            <a:ext cx="1587" cy="1539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65" name="Freeform 89"/>
          <p:cNvSpPr>
            <a:spLocks/>
          </p:cNvSpPr>
          <p:nvPr/>
        </p:nvSpPr>
        <p:spPr bwMode="auto">
          <a:xfrm>
            <a:off x="8499475" y="2546350"/>
            <a:ext cx="106363" cy="49213"/>
          </a:xfrm>
          <a:custGeom>
            <a:avLst/>
            <a:gdLst>
              <a:gd name="T0" fmla="*/ 55 w 55"/>
              <a:gd name="T1" fmla="*/ 25 h 25"/>
              <a:gd name="T2" fmla="*/ 55 w 55"/>
              <a:gd name="T3" fmla="*/ 0 h 25"/>
              <a:gd name="T4" fmla="*/ 0 w 55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25">
                <a:moveTo>
                  <a:pt x="55" y="25"/>
                </a:moveTo>
                <a:lnTo>
                  <a:pt x="55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66" name="Line 90"/>
          <p:cNvSpPr>
            <a:spLocks noChangeShapeType="1"/>
          </p:cNvSpPr>
          <p:nvPr/>
        </p:nvSpPr>
        <p:spPr bwMode="auto">
          <a:xfrm flipH="1">
            <a:off x="8248650" y="2546350"/>
            <a:ext cx="15557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67" name="Line 91"/>
          <p:cNvSpPr>
            <a:spLocks noChangeShapeType="1"/>
          </p:cNvSpPr>
          <p:nvPr/>
        </p:nvSpPr>
        <p:spPr bwMode="auto">
          <a:xfrm flipH="1">
            <a:off x="7997825" y="2546350"/>
            <a:ext cx="15557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68" name="Line 92"/>
          <p:cNvSpPr>
            <a:spLocks noChangeShapeType="1"/>
          </p:cNvSpPr>
          <p:nvPr/>
        </p:nvSpPr>
        <p:spPr bwMode="auto">
          <a:xfrm flipH="1">
            <a:off x="7747000" y="2546350"/>
            <a:ext cx="15557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69" name="Line 93"/>
          <p:cNvSpPr>
            <a:spLocks noChangeShapeType="1"/>
          </p:cNvSpPr>
          <p:nvPr/>
        </p:nvSpPr>
        <p:spPr bwMode="auto">
          <a:xfrm flipH="1">
            <a:off x="7496175" y="2546350"/>
            <a:ext cx="15557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70" name="Line 94"/>
          <p:cNvSpPr>
            <a:spLocks noChangeShapeType="1"/>
          </p:cNvSpPr>
          <p:nvPr/>
        </p:nvSpPr>
        <p:spPr bwMode="auto">
          <a:xfrm flipH="1">
            <a:off x="7246938" y="2546350"/>
            <a:ext cx="153987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71" name="Line 95"/>
          <p:cNvSpPr>
            <a:spLocks noChangeShapeType="1"/>
          </p:cNvSpPr>
          <p:nvPr/>
        </p:nvSpPr>
        <p:spPr bwMode="auto">
          <a:xfrm flipH="1">
            <a:off x="6996113" y="2546350"/>
            <a:ext cx="153987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72" name="Line 96"/>
          <p:cNvSpPr>
            <a:spLocks noChangeShapeType="1"/>
          </p:cNvSpPr>
          <p:nvPr/>
        </p:nvSpPr>
        <p:spPr bwMode="auto">
          <a:xfrm flipH="1">
            <a:off x="6745288" y="2546350"/>
            <a:ext cx="153987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73" name="Line 97"/>
          <p:cNvSpPr>
            <a:spLocks noChangeShapeType="1"/>
          </p:cNvSpPr>
          <p:nvPr/>
        </p:nvSpPr>
        <p:spPr bwMode="auto">
          <a:xfrm flipH="1">
            <a:off x="6494463" y="2546350"/>
            <a:ext cx="153987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74" name="Line 98"/>
          <p:cNvSpPr>
            <a:spLocks noChangeShapeType="1"/>
          </p:cNvSpPr>
          <p:nvPr/>
        </p:nvSpPr>
        <p:spPr bwMode="auto">
          <a:xfrm flipH="1">
            <a:off x="6243638" y="2546350"/>
            <a:ext cx="153987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75" name="Freeform 99"/>
          <p:cNvSpPr>
            <a:spLocks/>
          </p:cNvSpPr>
          <p:nvPr/>
        </p:nvSpPr>
        <p:spPr bwMode="auto">
          <a:xfrm>
            <a:off x="6002338" y="2546350"/>
            <a:ext cx="144462" cy="11113"/>
          </a:xfrm>
          <a:custGeom>
            <a:avLst/>
            <a:gdLst>
              <a:gd name="T0" fmla="*/ 75 w 75"/>
              <a:gd name="T1" fmla="*/ 0 h 5"/>
              <a:gd name="T2" fmla="*/ 0 w 75"/>
              <a:gd name="T3" fmla="*/ 0 h 5"/>
              <a:gd name="T4" fmla="*/ 0 w 75"/>
              <a:gd name="T5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5">
                <a:moveTo>
                  <a:pt x="75" y="0"/>
                </a:moveTo>
                <a:lnTo>
                  <a:pt x="0" y="0"/>
                </a:lnTo>
                <a:lnTo>
                  <a:pt x="0" y="5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76" name="Line 100"/>
          <p:cNvSpPr>
            <a:spLocks noChangeShapeType="1"/>
          </p:cNvSpPr>
          <p:nvPr/>
        </p:nvSpPr>
        <p:spPr bwMode="auto">
          <a:xfrm>
            <a:off x="6002338" y="2652713"/>
            <a:ext cx="1587" cy="1539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77" name="Line 101"/>
          <p:cNvSpPr>
            <a:spLocks noChangeShapeType="1"/>
          </p:cNvSpPr>
          <p:nvPr/>
        </p:nvSpPr>
        <p:spPr bwMode="auto">
          <a:xfrm>
            <a:off x="6002338" y="2901950"/>
            <a:ext cx="1587" cy="1539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78" name="Line 102"/>
          <p:cNvSpPr>
            <a:spLocks noChangeShapeType="1"/>
          </p:cNvSpPr>
          <p:nvPr/>
        </p:nvSpPr>
        <p:spPr bwMode="auto">
          <a:xfrm>
            <a:off x="6002338" y="3152775"/>
            <a:ext cx="1587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79" name="Line 103"/>
          <p:cNvSpPr>
            <a:spLocks noChangeShapeType="1"/>
          </p:cNvSpPr>
          <p:nvPr/>
        </p:nvSpPr>
        <p:spPr bwMode="auto">
          <a:xfrm>
            <a:off x="6002338" y="3402013"/>
            <a:ext cx="1587" cy="1539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80" name="Line 104"/>
          <p:cNvSpPr>
            <a:spLocks noChangeShapeType="1"/>
          </p:cNvSpPr>
          <p:nvPr/>
        </p:nvSpPr>
        <p:spPr bwMode="auto">
          <a:xfrm>
            <a:off x="6002338" y="3651250"/>
            <a:ext cx="1587" cy="1539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81" name="Line 105"/>
          <p:cNvSpPr>
            <a:spLocks noChangeShapeType="1"/>
          </p:cNvSpPr>
          <p:nvPr/>
        </p:nvSpPr>
        <p:spPr bwMode="auto">
          <a:xfrm>
            <a:off x="6002338" y="3900488"/>
            <a:ext cx="1587" cy="1539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82" name="Line 106"/>
          <p:cNvSpPr>
            <a:spLocks noChangeShapeType="1"/>
          </p:cNvSpPr>
          <p:nvPr/>
        </p:nvSpPr>
        <p:spPr bwMode="auto">
          <a:xfrm>
            <a:off x="6002338" y="4151313"/>
            <a:ext cx="1587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83" name="Line 107"/>
          <p:cNvSpPr>
            <a:spLocks noChangeShapeType="1"/>
          </p:cNvSpPr>
          <p:nvPr/>
        </p:nvSpPr>
        <p:spPr bwMode="auto">
          <a:xfrm>
            <a:off x="6002338" y="4400550"/>
            <a:ext cx="1587" cy="1539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84" name="Line 108"/>
          <p:cNvSpPr>
            <a:spLocks noChangeShapeType="1"/>
          </p:cNvSpPr>
          <p:nvPr/>
        </p:nvSpPr>
        <p:spPr bwMode="auto">
          <a:xfrm>
            <a:off x="6002338" y="4649788"/>
            <a:ext cx="1587" cy="1539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85" name="Line 109"/>
          <p:cNvSpPr>
            <a:spLocks noChangeShapeType="1"/>
          </p:cNvSpPr>
          <p:nvPr/>
        </p:nvSpPr>
        <p:spPr bwMode="auto">
          <a:xfrm>
            <a:off x="6002338" y="4899025"/>
            <a:ext cx="1587" cy="968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86" name="Rectangle 110"/>
          <p:cNvSpPr>
            <a:spLocks noChangeArrowheads="1"/>
          </p:cNvSpPr>
          <p:nvPr/>
        </p:nvSpPr>
        <p:spPr bwMode="auto">
          <a:xfrm>
            <a:off x="6065838" y="4702175"/>
            <a:ext cx="9937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1500">
                <a:solidFill>
                  <a:srgbClr val="000000"/>
                </a:solidFill>
              </a:rPr>
              <a:t>синтезатор</a:t>
            </a:r>
            <a:endParaRPr lang="ru-RU" altLang="ru-RU"/>
          </a:p>
        </p:txBody>
      </p:sp>
      <p:sp>
        <p:nvSpPr>
          <p:cNvPr id="101487" name="Line 111"/>
          <p:cNvSpPr>
            <a:spLocks noChangeShapeType="1"/>
          </p:cNvSpPr>
          <p:nvPr/>
        </p:nvSpPr>
        <p:spPr bwMode="auto">
          <a:xfrm flipV="1">
            <a:off x="7304088" y="2401888"/>
            <a:ext cx="1587" cy="2889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88" name="Freeform 112"/>
          <p:cNvSpPr>
            <a:spLocks/>
          </p:cNvSpPr>
          <p:nvPr/>
        </p:nvSpPr>
        <p:spPr bwMode="auto">
          <a:xfrm>
            <a:off x="7251700" y="2259013"/>
            <a:ext cx="104775" cy="155575"/>
          </a:xfrm>
          <a:custGeom>
            <a:avLst/>
            <a:gdLst>
              <a:gd name="T0" fmla="*/ 0 w 66"/>
              <a:gd name="T1" fmla="*/ 98 h 98"/>
              <a:gd name="T2" fmla="*/ 33 w 66"/>
              <a:gd name="T3" fmla="*/ 0 h 98"/>
              <a:gd name="T4" fmla="*/ 66 w 66"/>
              <a:gd name="T5" fmla="*/ 98 h 98"/>
              <a:gd name="T6" fmla="*/ 0 w 66"/>
              <a:gd name="T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" h="98">
                <a:moveTo>
                  <a:pt x="0" y="98"/>
                </a:moveTo>
                <a:lnTo>
                  <a:pt x="33" y="0"/>
                </a:lnTo>
                <a:lnTo>
                  <a:pt x="66" y="98"/>
                </a:lnTo>
                <a:lnTo>
                  <a:pt x="0" y="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89" name="Line 113"/>
          <p:cNvSpPr>
            <a:spLocks noChangeShapeType="1"/>
          </p:cNvSpPr>
          <p:nvPr/>
        </p:nvSpPr>
        <p:spPr bwMode="auto">
          <a:xfrm flipV="1">
            <a:off x="6858000" y="3986213"/>
            <a:ext cx="1588" cy="1444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90" name="Freeform 114"/>
          <p:cNvSpPr>
            <a:spLocks/>
          </p:cNvSpPr>
          <p:nvPr/>
        </p:nvSpPr>
        <p:spPr bwMode="auto">
          <a:xfrm>
            <a:off x="6807200" y="3843338"/>
            <a:ext cx="103188" cy="155575"/>
          </a:xfrm>
          <a:custGeom>
            <a:avLst/>
            <a:gdLst>
              <a:gd name="T0" fmla="*/ 0 w 65"/>
              <a:gd name="T1" fmla="*/ 98 h 98"/>
              <a:gd name="T2" fmla="*/ 32 w 65"/>
              <a:gd name="T3" fmla="*/ 0 h 98"/>
              <a:gd name="T4" fmla="*/ 65 w 65"/>
              <a:gd name="T5" fmla="*/ 98 h 98"/>
              <a:gd name="T6" fmla="*/ 0 w 65"/>
              <a:gd name="T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" h="98">
                <a:moveTo>
                  <a:pt x="0" y="98"/>
                </a:moveTo>
                <a:lnTo>
                  <a:pt x="32" y="0"/>
                </a:lnTo>
                <a:lnTo>
                  <a:pt x="65" y="98"/>
                </a:lnTo>
                <a:lnTo>
                  <a:pt x="0" y="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91" name="Line 115"/>
          <p:cNvSpPr>
            <a:spLocks noChangeShapeType="1"/>
          </p:cNvSpPr>
          <p:nvPr/>
        </p:nvSpPr>
        <p:spPr bwMode="auto">
          <a:xfrm flipV="1">
            <a:off x="6870700" y="3409950"/>
            <a:ext cx="1588" cy="1460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92" name="Freeform 116"/>
          <p:cNvSpPr>
            <a:spLocks/>
          </p:cNvSpPr>
          <p:nvPr/>
        </p:nvSpPr>
        <p:spPr bwMode="auto">
          <a:xfrm>
            <a:off x="6818313" y="3267075"/>
            <a:ext cx="103187" cy="155575"/>
          </a:xfrm>
          <a:custGeom>
            <a:avLst/>
            <a:gdLst>
              <a:gd name="T0" fmla="*/ 0 w 65"/>
              <a:gd name="T1" fmla="*/ 98 h 98"/>
              <a:gd name="T2" fmla="*/ 33 w 65"/>
              <a:gd name="T3" fmla="*/ 0 h 98"/>
              <a:gd name="T4" fmla="*/ 65 w 65"/>
              <a:gd name="T5" fmla="*/ 98 h 98"/>
              <a:gd name="T6" fmla="*/ 0 w 65"/>
              <a:gd name="T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" h="98">
                <a:moveTo>
                  <a:pt x="0" y="98"/>
                </a:moveTo>
                <a:lnTo>
                  <a:pt x="33" y="0"/>
                </a:lnTo>
                <a:lnTo>
                  <a:pt x="65" y="98"/>
                </a:lnTo>
                <a:lnTo>
                  <a:pt x="0" y="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93" name="Line 117"/>
          <p:cNvSpPr>
            <a:spLocks noChangeShapeType="1"/>
          </p:cNvSpPr>
          <p:nvPr/>
        </p:nvSpPr>
        <p:spPr bwMode="auto">
          <a:xfrm>
            <a:off x="4989513" y="4419600"/>
            <a:ext cx="1014412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94" name="Freeform 118"/>
          <p:cNvSpPr>
            <a:spLocks/>
          </p:cNvSpPr>
          <p:nvPr/>
        </p:nvSpPr>
        <p:spPr bwMode="auto">
          <a:xfrm>
            <a:off x="5991225" y="4367213"/>
            <a:ext cx="155575" cy="104775"/>
          </a:xfrm>
          <a:custGeom>
            <a:avLst/>
            <a:gdLst>
              <a:gd name="T0" fmla="*/ 0 w 98"/>
              <a:gd name="T1" fmla="*/ 0 h 66"/>
              <a:gd name="T2" fmla="*/ 98 w 98"/>
              <a:gd name="T3" fmla="*/ 33 h 66"/>
              <a:gd name="T4" fmla="*/ 0 w 98"/>
              <a:gd name="T5" fmla="*/ 66 h 66"/>
              <a:gd name="T6" fmla="*/ 0 w 98"/>
              <a:gd name="T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66">
                <a:moveTo>
                  <a:pt x="0" y="0"/>
                </a:moveTo>
                <a:lnTo>
                  <a:pt x="98" y="33"/>
                </a:lnTo>
                <a:lnTo>
                  <a:pt x="0" y="6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495" name="Rectangle 119"/>
          <p:cNvSpPr>
            <a:spLocks noChangeArrowheads="1"/>
          </p:cNvSpPr>
          <p:nvPr/>
        </p:nvSpPr>
        <p:spPr bwMode="auto">
          <a:xfrm>
            <a:off x="5133975" y="3843338"/>
            <a:ext cx="144463" cy="576262"/>
          </a:xfrm>
          <a:prstGeom prst="rect">
            <a:avLst/>
          </a:prstGeom>
          <a:solidFill>
            <a:srgbClr val="C0C0C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1496" name="Rectangle 120"/>
          <p:cNvSpPr>
            <a:spLocks noChangeArrowheads="1"/>
          </p:cNvSpPr>
          <p:nvPr/>
        </p:nvSpPr>
        <p:spPr bwMode="auto">
          <a:xfrm>
            <a:off x="5713413" y="3843338"/>
            <a:ext cx="144462" cy="576262"/>
          </a:xfrm>
          <a:prstGeom prst="rect">
            <a:avLst/>
          </a:prstGeom>
          <a:solidFill>
            <a:srgbClr val="C0C0C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1497" name="Rectangle 121"/>
          <p:cNvSpPr>
            <a:spLocks noChangeArrowheads="1"/>
          </p:cNvSpPr>
          <p:nvPr/>
        </p:nvSpPr>
        <p:spPr bwMode="auto">
          <a:xfrm>
            <a:off x="5351463" y="3843338"/>
            <a:ext cx="146050" cy="576262"/>
          </a:xfrm>
          <a:prstGeom prst="rect">
            <a:avLst/>
          </a:prstGeom>
          <a:solidFill>
            <a:srgbClr val="C0C0C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1498" name="Rectangle 122"/>
          <p:cNvSpPr>
            <a:spLocks noChangeArrowheads="1"/>
          </p:cNvSpPr>
          <p:nvPr/>
        </p:nvSpPr>
        <p:spPr bwMode="auto">
          <a:xfrm>
            <a:off x="6451600" y="1803400"/>
            <a:ext cx="132715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1500" i="1" dirty="0" err="1">
                <a:solidFill>
                  <a:srgbClr val="000000"/>
                </a:solidFill>
              </a:rPr>
              <a:t>Cинтезделген</a:t>
            </a:r>
            <a:endParaRPr lang="ru-RU" altLang="ru-RU" dirty="0"/>
          </a:p>
        </p:txBody>
      </p:sp>
      <p:sp>
        <p:nvSpPr>
          <p:cNvPr id="101499" name="Rectangle 123"/>
          <p:cNvSpPr>
            <a:spLocks noChangeArrowheads="1"/>
          </p:cNvSpPr>
          <p:nvPr/>
        </p:nvSpPr>
        <p:spPr bwMode="auto">
          <a:xfrm>
            <a:off x="6596063" y="2033588"/>
            <a:ext cx="147258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1500" i="1" dirty="0" err="1">
                <a:solidFill>
                  <a:srgbClr val="000000"/>
                </a:solidFill>
              </a:rPr>
              <a:t>Сөйлеу</a:t>
            </a:r>
            <a:r>
              <a:rPr lang="ru-RU" altLang="ru-RU" sz="1500" i="1" dirty="0">
                <a:solidFill>
                  <a:srgbClr val="000000"/>
                </a:solidFill>
              </a:rPr>
              <a:t> сигналы</a:t>
            </a:r>
            <a:endParaRPr lang="ru-RU" altLang="ru-RU" dirty="0"/>
          </a:p>
        </p:txBody>
      </p:sp>
      <p:sp>
        <p:nvSpPr>
          <p:cNvPr id="101500" name="Freeform 124"/>
          <p:cNvSpPr>
            <a:spLocks/>
          </p:cNvSpPr>
          <p:nvPr/>
        </p:nvSpPr>
        <p:spPr bwMode="auto">
          <a:xfrm>
            <a:off x="3832225" y="3989388"/>
            <a:ext cx="1157288" cy="862012"/>
          </a:xfrm>
          <a:custGeom>
            <a:avLst/>
            <a:gdLst>
              <a:gd name="T0" fmla="*/ 119 w 729"/>
              <a:gd name="T1" fmla="*/ 432 h 543"/>
              <a:gd name="T2" fmla="*/ 148 w 729"/>
              <a:gd name="T3" fmla="*/ 480 h 543"/>
              <a:gd name="T4" fmla="*/ 183 w 729"/>
              <a:gd name="T5" fmla="*/ 516 h 543"/>
              <a:gd name="T6" fmla="*/ 224 w 729"/>
              <a:gd name="T7" fmla="*/ 538 h 543"/>
              <a:gd name="T8" fmla="*/ 266 w 729"/>
              <a:gd name="T9" fmla="*/ 543 h 543"/>
              <a:gd name="T10" fmla="*/ 309 w 729"/>
              <a:gd name="T11" fmla="*/ 531 h 543"/>
              <a:gd name="T12" fmla="*/ 347 w 729"/>
              <a:gd name="T13" fmla="*/ 503 h 543"/>
              <a:gd name="T14" fmla="*/ 381 w 729"/>
              <a:gd name="T15" fmla="*/ 503 h 543"/>
              <a:gd name="T16" fmla="*/ 420 w 729"/>
              <a:gd name="T17" fmla="*/ 531 h 543"/>
              <a:gd name="T18" fmla="*/ 463 w 729"/>
              <a:gd name="T19" fmla="*/ 543 h 543"/>
              <a:gd name="T20" fmla="*/ 505 w 729"/>
              <a:gd name="T21" fmla="*/ 538 h 543"/>
              <a:gd name="T22" fmla="*/ 546 w 729"/>
              <a:gd name="T23" fmla="*/ 516 h 543"/>
              <a:gd name="T24" fmla="*/ 581 w 729"/>
              <a:gd name="T25" fmla="*/ 480 h 543"/>
              <a:gd name="T26" fmla="*/ 610 w 729"/>
              <a:gd name="T27" fmla="*/ 432 h 543"/>
              <a:gd name="T28" fmla="*/ 637 w 729"/>
              <a:gd name="T29" fmla="*/ 406 h 543"/>
              <a:gd name="T30" fmla="*/ 668 w 729"/>
              <a:gd name="T31" fmla="*/ 402 h 543"/>
              <a:gd name="T32" fmla="*/ 696 w 729"/>
              <a:gd name="T33" fmla="*/ 379 h 543"/>
              <a:gd name="T34" fmla="*/ 717 w 729"/>
              <a:gd name="T35" fmla="*/ 342 h 543"/>
              <a:gd name="T36" fmla="*/ 728 w 729"/>
              <a:gd name="T37" fmla="*/ 296 h 543"/>
              <a:gd name="T38" fmla="*/ 728 w 729"/>
              <a:gd name="T39" fmla="*/ 247 h 543"/>
              <a:gd name="T40" fmla="*/ 717 w 729"/>
              <a:gd name="T41" fmla="*/ 201 h 543"/>
              <a:gd name="T42" fmla="*/ 696 w 729"/>
              <a:gd name="T43" fmla="*/ 163 h 543"/>
              <a:gd name="T44" fmla="*/ 668 w 729"/>
              <a:gd name="T45" fmla="*/ 141 h 543"/>
              <a:gd name="T46" fmla="*/ 637 w 729"/>
              <a:gd name="T47" fmla="*/ 135 h 543"/>
              <a:gd name="T48" fmla="*/ 610 w 729"/>
              <a:gd name="T49" fmla="*/ 111 h 543"/>
              <a:gd name="T50" fmla="*/ 581 w 729"/>
              <a:gd name="T51" fmla="*/ 62 h 543"/>
              <a:gd name="T52" fmla="*/ 546 w 729"/>
              <a:gd name="T53" fmla="*/ 25 h 543"/>
              <a:gd name="T54" fmla="*/ 505 w 729"/>
              <a:gd name="T55" fmla="*/ 4 h 543"/>
              <a:gd name="T56" fmla="*/ 463 w 729"/>
              <a:gd name="T57" fmla="*/ 0 h 543"/>
              <a:gd name="T58" fmla="*/ 420 w 729"/>
              <a:gd name="T59" fmla="*/ 11 h 543"/>
              <a:gd name="T60" fmla="*/ 381 w 729"/>
              <a:gd name="T61" fmla="*/ 39 h 543"/>
              <a:gd name="T62" fmla="*/ 347 w 729"/>
              <a:gd name="T63" fmla="*/ 39 h 543"/>
              <a:gd name="T64" fmla="*/ 309 w 729"/>
              <a:gd name="T65" fmla="*/ 11 h 543"/>
              <a:gd name="T66" fmla="*/ 266 w 729"/>
              <a:gd name="T67" fmla="*/ 0 h 543"/>
              <a:gd name="T68" fmla="*/ 224 w 729"/>
              <a:gd name="T69" fmla="*/ 4 h 543"/>
              <a:gd name="T70" fmla="*/ 183 w 729"/>
              <a:gd name="T71" fmla="*/ 25 h 543"/>
              <a:gd name="T72" fmla="*/ 148 w 729"/>
              <a:gd name="T73" fmla="*/ 62 h 543"/>
              <a:gd name="T74" fmla="*/ 119 w 729"/>
              <a:gd name="T75" fmla="*/ 111 h 543"/>
              <a:gd name="T76" fmla="*/ 92 w 729"/>
              <a:gd name="T77" fmla="*/ 135 h 543"/>
              <a:gd name="T78" fmla="*/ 61 w 729"/>
              <a:gd name="T79" fmla="*/ 141 h 543"/>
              <a:gd name="T80" fmla="*/ 33 w 729"/>
              <a:gd name="T81" fmla="*/ 163 h 543"/>
              <a:gd name="T82" fmla="*/ 12 w 729"/>
              <a:gd name="T83" fmla="*/ 201 h 543"/>
              <a:gd name="T84" fmla="*/ 1 w 729"/>
              <a:gd name="T85" fmla="*/ 247 h 543"/>
              <a:gd name="T86" fmla="*/ 1 w 729"/>
              <a:gd name="T87" fmla="*/ 296 h 543"/>
              <a:gd name="T88" fmla="*/ 12 w 729"/>
              <a:gd name="T89" fmla="*/ 342 h 543"/>
              <a:gd name="T90" fmla="*/ 33 w 729"/>
              <a:gd name="T91" fmla="*/ 379 h 543"/>
              <a:gd name="T92" fmla="*/ 61 w 729"/>
              <a:gd name="T93" fmla="*/ 402 h 543"/>
              <a:gd name="T94" fmla="*/ 92 w 729"/>
              <a:gd name="T95" fmla="*/ 406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29" h="543">
                <a:moveTo>
                  <a:pt x="107" y="403"/>
                </a:moveTo>
                <a:lnTo>
                  <a:pt x="119" y="432"/>
                </a:lnTo>
                <a:lnTo>
                  <a:pt x="132" y="457"/>
                </a:lnTo>
                <a:lnTo>
                  <a:pt x="148" y="480"/>
                </a:lnTo>
                <a:lnTo>
                  <a:pt x="165" y="501"/>
                </a:lnTo>
                <a:lnTo>
                  <a:pt x="183" y="516"/>
                </a:lnTo>
                <a:lnTo>
                  <a:pt x="203" y="530"/>
                </a:lnTo>
                <a:lnTo>
                  <a:pt x="224" y="538"/>
                </a:lnTo>
                <a:lnTo>
                  <a:pt x="245" y="543"/>
                </a:lnTo>
                <a:lnTo>
                  <a:pt x="266" y="543"/>
                </a:lnTo>
                <a:lnTo>
                  <a:pt x="288" y="539"/>
                </a:lnTo>
                <a:lnTo>
                  <a:pt x="309" y="531"/>
                </a:lnTo>
                <a:lnTo>
                  <a:pt x="328" y="519"/>
                </a:lnTo>
                <a:lnTo>
                  <a:pt x="347" y="503"/>
                </a:lnTo>
                <a:lnTo>
                  <a:pt x="364" y="484"/>
                </a:lnTo>
                <a:lnTo>
                  <a:pt x="381" y="503"/>
                </a:lnTo>
                <a:lnTo>
                  <a:pt x="401" y="519"/>
                </a:lnTo>
                <a:lnTo>
                  <a:pt x="420" y="531"/>
                </a:lnTo>
                <a:lnTo>
                  <a:pt x="441" y="539"/>
                </a:lnTo>
                <a:lnTo>
                  <a:pt x="463" y="543"/>
                </a:lnTo>
                <a:lnTo>
                  <a:pt x="484" y="543"/>
                </a:lnTo>
                <a:lnTo>
                  <a:pt x="505" y="538"/>
                </a:lnTo>
                <a:lnTo>
                  <a:pt x="526" y="530"/>
                </a:lnTo>
                <a:lnTo>
                  <a:pt x="546" y="516"/>
                </a:lnTo>
                <a:lnTo>
                  <a:pt x="564" y="501"/>
                </a:lnTo>
                <a:lnTo>
                  <a:pt x="581" y="480"/>
                </a:lnTo>
                <a:lnTo>
                  <a:pt x="597" y="457"/>
                </a:lnTo>
                <a:lnTo>
                  <a:pt x="610" y="432"/>
                </a:lnTo>
                <a:lnTo>
                  <a:pt x="622" y="403"/>
                </a:lnTo>
                <a:lnTo>
                  <a:pt x="637" y="406"/>
                </a:lnTo>
                <a:lnTo>
                  <a:pt x="652" y="406"/>
                </a:lnTo>
                <a:lnTo>
                  <a:pt x="668" y="402"/>
                </a:lnTo>
                <a:lnTo>
                  <a:pt x="683" y="392"/>
                </a:lnTo>
                <a:lnTo>
                  <a:pt x="696" y="379"/>
                </a:lnTo>
                <a:lnTo>
                  <a:pt x="707" y="362"/>
                </a:lnTo>
                <a:lnTo>
                  <a:pt x="717" y="342"/>
                </a:lnTo>
                <a:lnTo>
                  <a:pt x="723" y="319"/>
                </a:lnTo>
                <a:lnTo>
                  <a:pt x="728" y="296"/>
                </a:lnTo>
                <a:lnTo>
                  <a:pt x="729" y="271"/>
                </a:lnTo>
                <a:lnTo>
                  <a:pt x="728" y="247"/>
                </a:lnTo>
                <a:lnTo>
                  <a:pt x="723" y="223"/>
                </a:lnTo>
                <a:lnTo>
                  <a:pt x="717" y="201"/>
                </a:lnTo>
                <a:lnTo>
                  <a:pt x="707" y="180"/>
                </a:lnTo>
                <a:lnTo>
                  <a:pt x="696" y="163"/>
                </a:lnTo>
                <a:lnTo>
                  <a:pt x="683" y="150"/>
                </a:lnTo>
                <a:lnTo>
                  <a:pt x="668" y="141"/>
                </a:lnTo>
                <a:lnTo>
                  <a:pt x="652" y="135"/>
                </a:lnTo>
                <a:lnTo>
                  <a:pt x="637" y="135"/>
                </a:lnTo>
                <a:lnTo>
                  <a:pt x="622" y="139"/>
                </a:lnTo>
                <a:lnTo>
                  <a:pt x="610" y="111"/>
                </a:lnTo>
                <a:lnTo>
                  <a:pt x="597" y="85"/>
                </a:lnTo>
                <a:lnTo>
                  <a:pt x="581" y="62"/>
                </a:lnTo>
                <a:lnTo>
                  <a:pt x="564" y="42"/>
                </a:lnTo>
                <a:lnTo>
                  <a:pt x="546" y="25"/>
                </a:lnTo>
                <a:lnTo>
                  <a:pt x="526" y="13"/>
                </a:lnTo>
                <a:lnTo>
                  <a:pt x="505" y="4"/>
                </a:lnTo>
                <a:lnTo>
                  <a:pt x="484" y="0"/>
                </a:lnTo>
                <a:lnTo>
                  <a:pt x="463" y="0"/>
                </a:lnTo>
                <a:lnTo>
                  <a:pt x="441" y="4"/>
                </a:lnTo>
                <a:lnTo>
                  <a:pt x="420" y="11"/>
                </a:lnTo>
                <a:lnTo>
                  <a:pt x="401" y="23"/>
                </a:lnTo>
                <a:lnTo>
                  <a:pt x="381" y="39"/>
                </a:lnTo>
                <a:lnTo>
                  <a:pt x="364" y="59"/>
                </a:lnTo>
                <a:lnTo>
                  <a:pt x="347" y="39"/>
                </a:lnTo>
                <a:lnTo>
                  <a:pt x="328" y="23"/>
                </a:lnTo>
                <a:lnTo>
                  <a:pt x="309" y="11"/>
                </a:lnTo>
                <a:lnTo>
                  <a:pt x="288" y="4"/>
                </a:lnTo>
                <a:lnTo>
                  <a:pt x="266" y="0"/>
                </a:lnTo>
                <a:lnTo>
                  <a:pt x="245" y="0"/>
                </a:lnTo>
                <a:lnTo>
                  <a:pt x="224" y="4"/>
                </a:lnTo>
                <a:lnTo>
                  <a:pt x="203" y="13"/>
                </a:lnTo>
                <a:lnTo>
                  <a:pt x="183" y="25"/>
                </a:lnTo>
                <a:lnTo>
                  <a:pt x="165" y="42"/>
                </a:lnTo>
                <a:lnTo>
                  <a:pt x="148" y="62"/>
                </a:lnTo>
                <a:lnTo>
                  <a:pt x="132" y="85"/>
                </a:lnTo>
                <a:lnTo>
                  <a:pt x="119" y="111"/>
                </a:lnTo>
                <a:lnTo>
                  <a:pt x="107" y="139"/>
                </a:lnTo>
                <a:lnTo>
                  <a:pt x="92" y="135"/>
                </a:lnTo>
                <a:lnTo>
                  <a:pt x="77" y="135"/>
                </a:lnTo>
                <a:lnTo>
                  <a:pt x="61" y="141"/>
                </a:lnTo>
                <a:lnTo>
                  <a:pt x="46" y="150"/>
                </a:lnTo>
                <a:lnTo>
                  <a:pt x="33" y="163"/>
                </a:lnTo>
                <a:lnTo>
                  <a:pt x="22" y="180"/>
                </a:lnTo>
                <a:lnTo>
                  <a:pt x="12" y="201"/>
                </a:lnTo>
                <a:lnTo>
                  <a:pt x="6" y="223"/>
                </a:lnTo>
                <a:lnTo>
                  <a:pt x="1" y="247"/>
                </a:lnTo>
                <a:lnTo>
                  <a:pt x="0" y="271"/>
                </a:lnTo>
                <a:lnTo>
                  <a:pt x="1" y="296"/>
                </a:lnTo>
                <a:lnTo>
                  <a:pt x="6" y="319"/>
                </a:lnTo>
                <a:lnTo>
                  <a:pt x="12" y="342"/>
                </a:lnTo>
                <a:lnTo>
                  <a:pt x="22" y="362"/>
                </a:lnTo>
                <a:lnTo>
                  <a:pt x="33" y="379"/>
                </a:lnTo>
                <a:lnTo>
                  <a:pt x="46" y="392"/>
                </a:lnTo>
                <a:lnTo>
                  <a:pt x="61" y="402"/>
                </a:lnTo>
                <a:lnTo>
                  <a:pt x="77" y="406"/>
                </a:lnTo>
                <a:lnTo>
                  <a:pt x="92" y="406"/>
                </a:lnTo>
                <a:lnTo>
                  <a:pt x="107" y="403"/>
                </a:lnTo>
                <a:close/>
              </a:path>
            </a:pathLst>
          </a:custGeom>
          <a:solidFill>
            <a:srgbClr val="FFFFFF"/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1501" name="Rectangle 125"/>
          <p:cNvSpPr>
            <a:spLocks noChangeArrowheads="1"/>
          </p:cNvSpPr>
          <p:nvPr/>
        </p:nvSpPr>
        <p:spPr bwMode="auto">
          <a:xfrm>
            <a:off x="4090988" y="4303713"/>
            <a:ext cx="631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1500">
                <a:solidFill>
                  <a:srgbClr val="000000"/>
                </a:solidFill>
              </a:rPr>
              <a:t>IP-сеть</a:t>
            </a:r>
            <a:endParaRPr lang="ru-RU" altLang="ru-RU"/>
          </a:p>
        </p:txBody>
      </p:sp>
      <p:sp>
        <p:nvSpPr>
          <p:cNvPr id="101502" name="Line 126"/>
          <p:cNvSpPr>
            <a:spLocks noChangeShapeType="1"/>
          </p:cNvSpPr>
          <p:nvPr/>
        </p:nvSpPr>
        <p:spPr bwMode="auto">
          <a:xfrm>
            <a:off x="6858000" y="4060825"/>
            <a:ext cx="93663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503" name="Line 127"/>
          <p:cNvSpPr>
            <a:spLocks noChangeShapeType="1"/>
          </p:cNvSpPr>
          <p:nvPr/>
        </p:nvSpPr>
        <p:spPr bwMode="auto">
          <a:xfrm>
            <a:off x="7008813" y="4060825"/>
            <a:ext cx="9207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504" name="Line 128"/>
          <p:cNvSpPr>
            <a:spLocks noChangeShapeType="1"/>
          </p:cNvSpPr>
          <p:nvPr/>
        </p:nvSpPr>
        <p:spPr bwMode="auto">
          <a:xfrm>
            <a:off x="7159625" y="4060825"/>
            <a:ext cx="9207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505" name="Line 129"/>
          <p:cNvSpPr>
            <a:spLocks noChangeShapeType="1"/>
          </p:cNvSpPr>
          <p:nvPr/>
        </p:nvSpPr>
        <p:spPr bwMode="auto">
          <a:xfrm>
            <a:off x="7310438" y="4060825"/>
            <a:ext cx="9207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506" name="Line 130"/>
          <p:cNvSpPr>
            <a:spLocks noChangeShapeType="1"/>
          </p:cNvSpPr>
          <p:nvPr/>
        </p:nvSpPr>
        <p:spPr bwMode="auto">
          <a:xfrm>
            <a:off x="7459663" y="4060825"/>
            <a:ext cx="93662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507" name="Line 131"/>
          <p:cNvSpPr>
            <a:spLocks noChangeShapeType="1"/>
          </p:cNvSpPr>
          <p:nvPr/>
        </p:nvSpPr>
        <p:spPr bwMode="auto">
          <a:xfrm>
            <a:off x="7610475" y="4060825"/>
            <a:ext cx="93663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508" name="Line 132"/>
          <p:cNvSpPr>
            <a:spLocks noChangeShapeType="1"/>
          </p:cNvSpPr>
          <p:nvPr/>
        </p:nvSpPr>
        <p:spPr bwMode="auto">
          <a:xfrm>
            <a:off x="7761288" y="4060825"/>
            <a:ext cx="9207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509" name="Line 133"/>
          <p:cNvSpPr>
            <a:spLocks noChangeShapeType="1"/>
          </p:cNvSpPr>
          <p:nvPr/>
        </p:nvSpPr>
        <p:spPr bwMode="auto">
          <a:xfrm>
            <a:off x="7912100" y="4060825"/>
            <a:ext cx="9207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510" name="Line 134"/>
          <p:cNvSpPr>
            <a:spLocks noChangeShapeType="1"/>
          </p:cNvSpPr>
          <p:nvPr/>
        </p:nvSpPr>
        <p:spPr bwMode="auto">
          <a:xfrm flipV="1">
            <a:off x="8027988" y="3933825"/>
            <a:ext cx="1587" cy="920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511" name="Line 135"/>
          <p:cNvSpPr>
            <a:spLocks noChangeShapeType="1"/>
          </p:cNvSpPr>
          <p:nvPr/>
        </p:nvSpPr>
        <p:spPr bwMode="auto">
          <a:xfrm flipV="1">
            <a:off x="8027988" y="3784600"/>
            <a:ext cx="1587" cy="920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512" name="Line 136"/>
          <p:cNvSpPr>
            <a:spLocks noChangeShapeType="1"/>
          </p:cNvSpPr>
          <p:nvPr/>
        </p:nvSpPr>
        <p:spPr bwMode="auto">
          <a:xfrm flipV="1">
            <a:off x="8027988" y="3633788"/>
            <a:ext cx="1587" cy="920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513" name="Line 137"/>
          <p:cNvSpPr>
            <a:spLocks noChangeShapeType="1"/>
          </p:cNvSpPr>
          <p:nvPr/>
        </p:nvSpPr>
        <p:spPr bwMode="auto">
          <a:xfrm flipV="1">
            <a:off x="8027988" y="3484563"/>
            <a:ext cx="1587" cy="920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514" name="Line 138"/>
          <p:cNvSpPr>
            <a:spLocks noChangeShapeType="1"/>
          </p:cNvSpPr>
          <p:nvPr/>
        </p:nvSpPr>
        <p:spPr bwMode="auto">
          <a:xfrm flipV="1">
            <a:off x="8027988" y="3409950"/>
            <a:ext cx="1587" cy="174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515" name="Freeform 139"/>
          <p:cNvSpPr>
            <a:spLocks/>
          </p:cNvSpPr>
          <p:nvPr/>
        </p:nvSpPr>
        <p:spPr bwMode="auto">
          <a:xfrm>
            <a:off x="6819900" y="4019550"/>
            <a:ext cx="77788" cy="79375"/>
          </a:xfrm>
          <a:custGeom>
            <a:avLst/>
            <a:gdLst>
              <a:gd name="T0" fmla="*/ 49 w 49"/>
              <a:gd name="T1" fmla="*/ 26 h 50"/>
              <a:gd name="T2" fmla="*/ 49 w 49"/>
              <a:gd name="T3" fmla="*/ 22 h 50"/>
              <a:gd name="T4" fmla="*/ 49 w 49"/>
              <a:gd name="T5" fmla="*/ 20 h 50"/>
              <a:gd name="T6" fmla="*/ 47 w 49"/>
              <a:gd name="T7" fmla="*/ 17 h 50"/>
              <a:gd name="T8" fmla="*/ 46 w 49"/>
              <a:gd name="T9" fmla="*/ 15 h 50"/>
              <a:gd name="T10" fmla="*/ 45 w 49"/>
              <a:gd name="T11" fmla="*/ 12 h 50"/>
              <a:gd name="T12" fmla="*/ 44 w 49"/>
              <a:gd name="T13" fmla="*/ 10 h 50"/>
              <a:gd name="T14" fmla="*/ 41 w 49"/>
              <a:gd name="T15" fmla="*/ 8 h 50"/>
              <a:gd name="T16" fmla="*/ 39 w 49"/>
              <a:gd name="T17" fmla="*/ 6 h 50"/>
              <a:gd name="T18" fmla="*/ 38 w 49"/>
              <a:gd name="T19" fmla="*/ 5 h 50"/>
              <a:gd name="T20" fmla="*/ 35 w 49"/>
              <a:gd name="T21" fmla="*/ 3 h 50"/>
              <a:gd name="T22" fmla="*/ 33 w 49"/>
              <a:gd name="T23" fmla="*/ 3 h 50"/>
              <a:gd name="T24" fmla="*/ 29 w 49"/>
              <a:gd name="T25" fmla="*/ 2 h 50"/>
              <a:gd name="T26" fmla="*/ 27 w 49"/>
              <a:gd name="T27" fmla="*/ 2 h 50"/>
              <a:gd name="T28" fmla="*/ 24 w 49"/>
              <a:gd name="T29" fmla="*/ 0 h 50"/>
              <a:gd name="T30" fmla="*/ 22 w 49"/>
              <a:gd name="T31" fmla="*/ 2 h 50"/>
              <a:gd name="T32" fmla="*/ 18 w 49"/>
              <a:gd name="T33" fmla="*/ 2 h 50"/>
              <a:gd name="T34" fmla="*/ 16 w 49"/>
              <a:gd name="T35" fmla="*/ 3 h 50"/>
              <a:gd name="T36" fmla="*/ 13 w 49"/>
              <a:gd name="T37" fmla="*/ 3 h 50"/>
              <a:gd name="T38" fmla="*/ 11 w 49"/>
              <a:gd name="T39" fmla="*/ 5 h 50"/>
              <a:gd name="T40" fmla="*/ 9 w 49"/>
              <a:gd name="T41" fmla="*/ 6 h 50"/>
              <a:gd name="T42" fmla="*/ 7 w 49"/>
              <a:gd name="T43" fmla="*/ 8 h 50"/>
              <a:gd name="T44" fmla="*/ 5 w 49"/>
              <a:gd name="T45" fmla="*/ 10 h 50"/>
              <a:gd name="T46" fmla="*/ 4 w 49"/>
              <a:gd name="T47" fmla="*/ 12 h 50"/>
              <a:gd name="T48" fmla="*/ 2 w 49"/>
              <a:gd name="T49" fmla="*/ 15 h 50"/>
              <a:gd name="T50" fmla="*/ 1 w 49"/>
              <a:gd name="T51" fmla="*/ 17 h 50"/>
              <a:gd name="T52" fmla="*/ 0 w 49"/>
              <a:gd name="T53" fmla="*/ 20 h 50"/>
              <a:gd name="T54" fmla="*/ 0 w 49"/>
              <a:gd name="T55" fmla="*/ 22 h 50"/>
              <a:gd name="T56" fmla="*/ 0 w 49"/>
              <a:gd name="T57" fmla="*/ 26 h 50"/>
              <a:gd name="T58" fmla="*/ 0 w 49"/>
              <a:gd name="T59" fmla="*/ 28 h 50"/>
              <a:gd name="T60" fmla="*/ 0 w 49"/>
              <a:gd name="T61" fmla="*/ 31 h 50"/>
              <a:gd name="T62" fmla="*/ 1 w 49"/>
              <a:gd name="T63" fmla="*/ 33 h 50"/>
              <a:gd name="T64" fmla="*/ 2 w 49"/>
              <a:gd name="T65" fmla="*/ 35 h 50"/>
              <a:gd name="T66" fmla="*/ 4 w 49"/>
              <a:gd name="T67" fmla="*/ 38 h 50"/>
              <a:gd name="T68" fmla="*/ 5 w 49"/>
              <a:gd name="T69" fmla="*/ 40 h 50"/>
              <a:gd name="T70" fmla="*/ 7 w 49"/>
              <a:gd name="T71" fmla="*/ 43 h 50"/>
              <a:gd name="T72" fmla="*/ 9 w 49"/>
              <a:gd name="T73" fmla="*/ 45 h 50"/>
              <a:gd name="T74" fmla="*/ 11 w 49"/>
              <a:gd name="T75" fmla="*/ 46 h 50"/>
              <a:gd name="T76" fmla="*/ 13 w 49"/>
              <a:gd name="T77" fmla="*/ 47 h 50"/>
              <a:gd name="T78" fmla="*/ 16 w 49"/>
              <a:gd name="T79" fmla="*/ 49 h 50"/>
              <a:gd name="T80" fmla="*/ 18 w 49"/>
              <a:gd name="T81" fmla="*/ 49 h 50"/>
              <a:gd name="T82" fmla="*/ 22 w 49"/>
              <a:gd name="T83" fmla="*/ 50 h 50"/>
              <a:gd name="T84" fmla="*/ 24 w 49"/>
              <a:gd name="T85" fmla="*/ 50 h 50"/>
              <a:gd name="T86" fmla="*/ 27 w 49"/>
              <a:gd name="T87" fmla="*/ 50 h 50"/>
              <a:gd name="T88" fmla="*/ 29 w 49"/>
              <a:gd name="T89" fmla="*/ 49 h 50"/>
              <a:gd name="T90" fmla="*/ 33 w 49"/>
              <a:gd name="T91" fmla="*/ 49 h 50"/>
              <a:gd name="T92" fmla="*/ 35 w 49"/>
              <a:gd name="T93" fmla="*/ 47 h 50"/>
              <a:gd name="T94" fmla="*/ 38 w 49"/>
              <a:gd name="T95" fmla="*/ 46 h 50"/>
              <a:gd name="T96" fmla="*/ 39 w 49"/>
              <a:gd name="T97" fmla="*/ 45 h 50"/>
              <a:gd name="T98" fmla="*/ 41 w 49"/>
              <a:gd name="T99" fmla="*/ 43 h 50"/>
              <a:gd name="T100" fmla="*/ 44 w 49"/>
              <a:gd name="T101" fmla="*/ 40 h 50"/>
              <a:gd name="T102" fmla="*/ 45 w 49"/>
              <a:gd name="T103" fmla="*/ 38 h 50"/>
              <a:gd name="T104" fmla="*/ 46 w 49"/>
              <a:gd name="T105" fmla="*/ 35 h 50"/>
              <a:gd name="T106" fmla="*/ 47 w 49"/>
              <a:gd name="T107" fmla="*/ 33 h 50"/>
              <a:gd name="T108" fmla="*/ 49 w 49"/>
              <a:gd name="T109" fmla="*/ 31 h 50"/>
              <a:gd name="T110" fmla="*/ 49 w 49"/>
              <a:gd name="T111" fmla="*/ 28 h 50"/>
              <a:gd name="T112" fmla="*/ 49 w 49"/>
              <a:gd name="T113" fmla="*/ 26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9" h="50">
                <a:moveTo>
                  <a:pt x="49" y="26"/>
                </a:moveTo>
                <a:lnTo>
                  <a:pt x="49" y="22"/>
                </a:lnTo>
                <a:lnTo>
                  <a:pt x="49" y="20"/>
                </a:lnTo>
                <a:lnTo>
                  <a:pt x="47" y="17"/>
                </a:lnTo>
                <a:lnTo>
                  <a:pt x="46" y="15"/>
                </a:lnTo>
                <a:lnTo>
                  <a:pt x="45" y="12"/>
                </a:lnTo>
                <a:lnTo>
                  <a:pt x="44" y="10"/>
                </a:lnTo>
                <a:lnTo>
                  <a:pt x="41" y="8"/>
                </a:lnTo>
                <a:lnTo>
                  <a:pt x="39" y="6"/>
                </a:lnTo>
                <a:lnTo>
                  <a:pt x="38" y="5"/>
                </a:lnTo>
                <a:lnTo>
                  <a:pt x="35" y="3"/>
                </a:lnTo>
                <a:lnTo>
                  <a:pt x="33" y="3"/>
                </a:lnTo>
                <a:lnTo>
                  <a:pt x="29" y="2"/>
                </a:lnTo>
                <a:lnTo>
                  <a:pt x="27" y="2"/>
                </a:lnTo>
                <a:lnTo>
                  <a:pt x="24" y="0"/>
                </a:lnTo>
                <a:lnTo>
                  <a:pt x="22" y="2"/>
                </a:lnTo>
                <a:lnTo>
                  <a:pt x="18" y="2"/>
                </a:lnTo>
                <a:lnTo>
                  <a:pt x="16" y="3"/>
                </a:lnTo>
                <a:lnTo>
                  <a:pt x="13" y="3"/>
                </a:lnTo>
                <a:lnTo>
                  <a:pt x="11" y="5"/>
                </a:lnTo>
                <a:lnTo>
                  <a:pt x="9" y="6"/>
                </a:lnTo>
                <a:lnTo>
                  <a:pt x="7" y="8"/>
                </a:lnTo>
                <a:lnTo>
                  <a:pt x="5" y="10"/>
                </a:lnTo>
                <a:lnTo>
                  <a:pt x="4" y="12"/>
                </a:lnTo>
                <a:lnTo>
                  <a:pt x="2" y="15"/>
                </a:lnTo>
                <a:lnTo>
                  <a:pt x="1" y="17"/>
                </a:lnTo>
                <a:lnTo>
                  <a:pt x="0" y="20"/>
                </a:lnTo>
                <a:lnTo>
                  <a:pt x="0" y="22"/>
                </a:lnTo>
                <a:lnTo>
                  <a:pt x="0" y="26"/>
                </a:lnTo>
                <a:lnTo>
                  <a:pt x="0" y="28"/>
                </a:lnTo>
                <a:lnTo>
                  <a:pt x="0" y="31"/>
                </a:lnTo>
                <a:lnTo>
                  <a:pt x="1" y="33"/>
                </a:lnTo>
                <a:lnTo>
                  <a:pt x="2" y="35"/>
                </a:lnTo>
                <a:lnTo>
                  <a:pt x="4" y="38"/>
                </a:lnTo>
                <a:lnTo>
                  <a:pt x="5" y="40"/>
                </a:lnTo>
                <a:lnTo>
                  <a:pt x="7" y="43"/>
                </a:lnTo>
                <a:lnTo>
                  <a:pt x="9" y="45"/>
                </a:lnTo>
                <a:lnTo>
                  <a:pt x="11" y="46"/>
                </a:lnTo>
                <a:lnTo>
                  <a:pt x="13" y="47"/>
                </a:lnTo>
                <a:lnTo>
                  <a:pt x="16" y="49"/>
                </a:lnTo>
                <a:lnTo>
                  <a:pt x="18" y="49"/>
                </a:lnTo>
                <a:lnTo>
                  <a:pt x="22" y="50"/>
                </a:lnTo>
                <a:lnTo>
                  <a:pt x="24" y="50"/>
                </a:lnTo>
                <a:lnTo>
                  <a:pt x="27" y="50"/>
                </a:lnTo>
                <a:lnTo>
                  <a:pt x="29" y="49"/>
                </a:lnTo>
                <a:lnTo>
                  <a:pt x="33" y="49"/>
                </a:lnTo>
                <a:lnTo>
                  <a:pt x="35" y="47"/>
                </a:lnTo>
                <a:lnTo>
                  <a:pt x="38" y="46"/>
                </a:lnTo>
                <a:lnTo>
                  <a:pt x="39" y="45"/>
                </a:lnTo>
                <a:lnTo>
                  <a:pt x="41" y="43"/>
                </a:lnTo>
                <a:lnTo>
                  <a:pt x="44" y="40"/>
                </a:lnTo>
                <a:lnTo>
                  <a:pt x="45" y="38"/>
                </a:lnTo>
                <a:lnTo>
                  <a:pt x="46" y="35"/>
                </a:lnTo>
                <a:lnTo>
                  <a:pt x="47" y="33"/>
                </a:lnTo>
                <a:lnTo>
                  <a:pt x="49" y="31"/>
                </a:lnTo>
                <a:lnTo>
                  <a:pt x="49" y="28"/>
                </a:lnTo>
                <a:lnTo>
                  <a:pt x="49" y="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1516" name="Freeform 140"/>
          <p:cNvSpPr>
            <a:spLocks/>
          </p:cNvSpPr>
          <p:nvPr/>
        </p:nvSpPr>
        <p:spPr bwMode="auto">
          <a:xfrm>
            <a:off x="7975600" y="3267075"/>
            <a:ext cx="103188" cy="155575"/>
          </a:xfrm>
          <a:custGeom>
            <a:avLst/>
            <a:gdLst>
              <a:gd name="T0" fmla="*/ 0 w 65"/>
              <a:gd name="T1" fmla="*/ 98 h 98"/>
              <a:gd name="T2" fmla="*/ 33 w 65"/>
              <a:gd name="T3" fmla="*/ 0 h 98"/>
              <a:gd name="T4" fmla="*/ 65 w 65"/>
              <a:gd name="T5" fmla="*/ 98 h 98"/>
              <a:gd name="T6" fmla="*/ 0 w 65"/>
              <a:gd name="T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" h="98">
                <a:moveTo>
                  <a:pt x="0" y="98"/>
                </a:moveTo>
                <a:lnTo>
                  <a:pt x="33" y="0"/>
                </a:lnTo>
                <a:lnTo>
                  <a:pt x="65" y="98"/>
                </a:lnTo>
                <a:lnTo>
                  <a:pt x="0" y="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dirty="0" err="1"/>
              <a:t>Сөйлеуді</a:t>
            </a:r>
            <a:r>
              <a:rPr lang="ru-RU" altLang="ru-RU" sz="4000" dirty="0"/>
              <a:t> </a:t>
            </a:r>
            <a:r>
              <a:rPr lang="ru-RU" altLang="ru-RU" sz="4000" dirty="0" err="1"/>
              <a:t>тиімді</a:t>
            </a:r>
            <a:r>
              <a:rPr lang="ru-RU" altLang="ru-RU" sz="4000" dirty="0"/>
              <a:t> </a:t>
            </a:r>
            <a:r>
              <a:rPr lang="ru-RU" altLang="ru-RU" sz="4000" dirty="0" err="1"/>
              <a:t>кодтау</a:t>
            </a:r>
            <a:r>
              <a:rPr lang="ru-RU" altLang="ru-RU" sz="4000" dirty="0"/>
              <a:t> </a:t>
            </a:r>
            <a:r>
              <a:rPr lang="ru-RU" altLang="ru-RU" sz="4000" dirty="0" err="1"/>
              <a:t>тетіктері</a:t>
            </a:r>
            <a:r>
              <a:rPr lang="ru-RU" altLang="ru-RU" sz="4000" dirty="0"/>
              <a:t>: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 dirty="0">
                <a:solidFill>
                  <a:schemeClr val="tx2"/>
                </a:solidFill>
              </a:rPr>
              <a:t>ИКМ</a:t>
            </a:r>
            <a:r>
              <a:rPr lang="en-US" altLang="ru-RU" sz="2400" dirty="0"/>
              <a:t> –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импульстік-кодтық</a:t>
            </a:r>
            <a:r>
              <a:rPr lang="ru-RU" altLang="ru-RU" sz="2400" dirty="0"/>
              <a:t> модуляция. </a:t>
            </a:r>
            <a:r>
              <a:rPr lang="ru-RU" altLang="ru-RU" sz="2400" dirty="0" err="1"/>
              <a:t>Жылдамдығы</a:t>
            </a:r>
            <a:r>
              <a:rPr lang="ru-RU" altLang="ru-RU" sz="2400" dirty="0"/>
              <a:t> 64 кбит/с.</a:t>
            </a:r>
          </a:p>
          <a:p>
            <a:pPr>
              <a:lnSpc>
                <a:spcPct val="80000"/>
              </a:lnSpc>
            </a:pPr>
            <a:r>
              <a:rPr lang="ru-RU" altLang="ru-RU" sz="2400" dirty="0">
                <a:solidFill>
                  <a:schemeClr val="tx2"/>
                </a:solidFill>
              </a:rPr>
              <a:t>АДИКМ</a:t>
            </a:r>
            <a:r>
              <a:rPr lang="ru-RU" altLang="ru-RU" sz="2400" dirty="0"/>
              <a:t> – </a:t>
            </a:r>
            <a:r>
              <a:rPr lang="ru-RU" altLang="ru-RU" sz="2400" dirty="0" err="1"/>
              <a:t>адаптивті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импульстік-кодтық</a:t>
            </a:r>
            <a:r>
              <a:rPr lang="ru-RU" altLang="ru-RU" sz="2400" dirty="0"/>
              <a:t> модуляция. </a:t>
            </a:r>
            <a:r>
              <a:rPr lang="en-US" altLang="ru-RU" sz="2400" dirty="0"/>
              <a:t>G. 711 </a:t>
            </a:r>
            <a:r>
              <a:rPr lang="ru-RU" altLang="ru-RU" sz="2400" dirty="0" err="1"/>
              <a:t>кодекінде</a:t>
            </a:r>
            <a:r>
              <a:rPr lang="ru-RU" altLang="ru-RU" sz="2400" dirty="0"/>
              <a:t> </a:t>
            </a:r>
            <a:r>
              <a:rPr lang="ru-RU" altLang="ru-RU" sz="2400" dirty="0" err="1"/>
              <a:t>қолданылады</a:t>
            </a:r>
            <a:r>
              <a:rPr lang="ru-RU" altLang="ru-RU" sz="2400" dirty="0"/>
              <a:t>. </a:t>
            </a:r>
            <a:r>
              <a:rPr lang="ru-RU" altLang="ru-RU" sz="2400" dirty="0" err="1"/>
              <a:t>Жылдамдығы</a:t>
            </a:r>
            <a:r>
              <a:rPr lang="ru-RU" altLang="ru-RU" sz="2400" dirty="0"/>
              <a:t> 64 кбит/с. </a:t>
            </a:r>
            <a:r>
              <a:rPr lang="ru-RU" altLang="ru-RU" sz="2400" dirty="0" err="1"/>
              <a:t>Барлық</a:t>
            </a:r>
            <a:r>
              <a:rPr lang="ru-RU" altLang="ru-RU" sz="2400" dirty="0"/>
              <a:t> </a:t>
            </a:r>
            <a:r>
              <a:rPr lang="en-US" altLang="ru-RU" sz="2400" dirty="0"/>
              <a:t>VoIP </a:t>
            </a:r>
            <a:r>
              <a:rPr lang="ru-RU" altLang="ru-RU" sz="2400" dirty="0" err="1"/>
              <a:t>шешімдерінде</a:t>
            </a:r>
            <a:r>
              <a:rPr lang="ru-RU" altLang="ru-RU" sz="2400" dirty="0"/>
              <a:t> </a:t>
            </a:r>
            <a:r>
              <a:rPr lang="ru-RU" altLang="ru-RU" sz="2400" dirty="0" err="1"/>
              <a:t>әдепкі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бойынша</a:t>
            </a:r>
            <a:r>
              <a:rPr lang="ru-RU" altLang="ru-RU" sz="2400" dirty="0"/>
              <a:t> </a:t>
            </a:r>
            <a:r>
              <a:rPr lang="ru-RU" altLang="ru-RU" sz="2400" dirty="0" err="1"/>
              <a:t>қолданылады</a:t>
            </a:r>
            <a:r>
              <a:rPr lang="ru-RU" altLang="ru-RU" sz="2400" dirty="0"/>
              <a:t>.</a:t>
            </a:r>
          </a:p>
          <a:p>
            <a:pPr>
              <a:lnSpc>
                <a:spcPct val="80000"/>
              </a:lnSpc>
            </a:pPr>
            <a:r>
              <a:rPr lang="en-US" altLang="ru-RU" sz="2400" dirty="0">
                <a:solidFill>
                  <a:schemeClr val="tx2"/>
                </a:solidFill>
              </a:rPr>
              <a:t>LPC</a:t>
            </a:r>
            <a:r>
              <a:rPr lang="ru-RU" altLang="ru-RU" sz="2400" dirty="0"/>
              <a:t> – </a:t>
            </a:r>
            <a:r>
              <a:rPr lang="ru-RU" altLang="ru-RU" sz="2400" dirty="0" err="1"/>
              <a:t>сызықтық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болжау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негізінде</a:t>
            </a:r>
            <a:r>
              <a:rPr lang="ru-RU" altLang="ru-RU" sz="2400" dirty="0"/>
              <a:t>. </a:t>
            </a:r>
            <a:r>
              <a:rPr lang="en-US" altLang="ru-RU" sz="2400" dirty="0"/>
              <a:t>G. 723.1 </a:t>
            </a:r>
            <a:r>
              <a:rPr lang="ru-RU" altLang="ru-RU" sz="2400" dirty="0" err="1"/>
              <a:t>және</a:t>
            </a:r>
            <a:r>
              <a:rPr lang="ru-RU" altLang="ru-RU" sz="2400" dirty="0"/>
              <a:t> </a:t>
            </a:r>
            <a:r>
              <a:rPr lang="en-US" altLang="ru-RU" sz="2400" dirty="0"/>
              <a:t>G. 729 </a:t>
            </a:r>
            <a:r>
              <a:rPr lang="ru-RU" altLang="ru-RU" sz="2400" dirty="0" err="1"/>
              <a:t>кодектерінде</a:t>
            </a:r>
            <a:r>
              <a:rPr lang="ru-RU" altLang="ru-RU" sz="2400" dirty="0"/>
              <a:t> </a:t>
            </a:r>
            <a:r>
              <a:rPr lang="ru-RU" altLang="ru-RU" sz="2400" dirty="0" err="1"/>
              <a:t>қолданылады</a:t>
            </a:r>
            <a:r>
              <a:rPr lang="ru-RU" altLang="ru-RU" sz="2400" dirty="0"/>
              <a:t>. </a:t>
            </a:r>
            <a:r>
              <a:rPr lang="ru-RU" altLang="ru-RU" sz="2400" dirty="0" err="1"/>
              <a:t>Жылдамдығы</a:t>
            </a:r>
            <a:r>
              <a:rPr lang="ru-RU" altLang="ru-RU" sz="2400" dirty="0"/>
              <a:t> 5,3 </a:t>
            </a:r>
            <a:r>
              <a:rPr lang="ru-RU" altLang="ru-RU" sz="2400" dirty="0" err="1"/>
              <a:t>және</a:t>
            </a:r>
            <a:r>
              <a:rPr lang="ru-RU" altLang="ru-RU" sz="2400" dirty="0"/>
              <a:t> 6,3 кбит/с (</a:t>
            </a:r>
            <a:r>
              <a:rPr lang="en-US" altLang="ru-RU" sz="2400" dirty="0"/>
              <a:t>G. 723.1); 8 </a:t>
            </a:r>
            <a:r>
              <a:rPr lang="ru-RU" altLang="ru-RU" sz="2400" dirty="0"/>
              <a:t>кбит/с (</a:t>
            </a:r>
            <a:r>
              <a:rPr lang="en-US" altLang="ru-RU" sz="2400" dirty="0"/>
              <a:t>G. 729). ITU-T </a:t>
            </a:r>
            <a:r>
              <a:rPr lang="ru-RU" altLang="ru-RU" sz="2400" dirty="0" err="1"/>
              <a:t>шешімі</a:t>
            </a:r>
            <a:r>
              <a:rPr lang="ru-RU" altLang="ru-RU" sz="2400" dirty="0"/>
              <a:t>.</a:t>
            </a:r>
          </a:p>
          <a:p>
            <a:pPr>
              <a:lnSpc>
                <a:spcPct val="80000"/>
              </a:lnSpc>
            </a:pPr>
            <a:r>
              <a:rPr lang="en-US" altLang="ru-RU" sz="2400" dirty="0" err="1">
                <a:solidFill>
                  <a:schemeClr val="tx2"/>
                </a:solidFill>
              </a:rPr>
              <a:t>iLBC</a:t>
            </a:r>
            <a:r>
              <a:rPr lang="ru-RU" altLang="ru-RU" sz="2400" dirty="0"/>
              <a:t> – </a:t>
            </a:r>
            <a:r>
              <a:rPr lang="ru-RU" altLang="ru-RU" sz="2400" dirty="0" err="1"/>
              <a:t>ашық</a:t>
            </a:r>
            <a:r>
              <a:rPr lang="ru-RU" altLang="ru-RU" sz="2400" dirty="0"/>
              <a:t> кодек, </a:t>
            </a:r>
            <a:r>
              <a:rPr lang="ru-RU" altLang="ru-RU" sz="2400" dirty="0" err="1"/>
              <a:t>жылдамдығы</a:t>
            </a:r>
            <a:r>
              <a:rPr lang="ru-RU" altLang="ru-RU" sz="2400" dirty="0"/>
              <a:t> 13.3 кбит/</a:t>
            </a:r>
            <a:r>
              <a:rPr lang="ru-RU" altLang="ru-RU" sz="2400" dirty="0" err="1"/>
              <a:t>с.оның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прототипі</a:t>
            </a:r>
            <a:r>
              <a:rPr lang="ru-RU" altLang="ru-RU" sz="2400" dirty="0"/>
              <a:t> </a:t>
            </a:r>
            <a:r>
              <a:rPr lang="en-US" altLang="ru-RU" sz="2400" dirty="0"/>
              <a:t>GSM-</a:t>
            </a:r>
            <a:r>
              <a:rPr lang="ru-RU" altLang="ru-RU" sz="2400" dirty="0"/>
              <a:t>кодек </a:t>
            </a:r>
            <a:r>
              <a:rPr lang="ru-RU" altLang="ru-RU" sz="2400" dirty="0" err="1"/>
              <a:t>болған</a:t>
            </a:r>
            <a:r>
              <a:rPr lang="ru-RU" altLang="ru-RU" sz="2400" dirty="0"/>
              <a:t>. </a:t>
            </a:r>
            <a:r>
              <a:rPr lang="ru-RU" altLang="ru-RU" sz="2400" dirty="0" err="1"/>
              <a:t>Ол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жоғары</a:t>
            </a:r>
            <a:r>
              <a:rPr lang="ru-RU" altLang="ru-RU" sz="2400" dirty="0"/>
              <a:t> шу </a:t>
            </a:r>
            <a:r>
              <a:rPr lang="ru-RU" altLang="ru-RU" sz="2400" dirty="0" err="1"/>
              <a:t>иммунитетімен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сипатталады</a:t>
            </a:r>
            <a:r>
              <a:rPr lang="ru-RU" altLang="ru-RU" sz="2400" dirty="0"/>
              <a:t>.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/>
          <a:lstStyle/>
          <a:p>
            <a:r>
              <a:rPr lang="en-US" altLang="ru-RU" sz="4000" dirty="0"/>
              <a:t>G. 711 </a:t>
            </a:r>
            <a:r>
              <a:rPr lang="ru-RU" altLang="ru-RU" sz="4000" dirty="0" err="1"/>
              <a:t>кодекасында</a:t>
            </a:r>
            <a:r>
              <a:rPr lang="ru-RU" altLang="ru-RU" sz="4000" dirty="0"/>
              <a:t> </a:t>
            </a:r>
            <a:r>
              <a:rPr lang="ru-RU" altLang="ru-RU" sz="4000" dirty="0" err="1"/>
              <a:t>сөйлеу</a:t>
            </a:r>
            <a:r>
              <a:rPr lang="ru-RU" altLang="ru-RU" sz="4000" dirty="0"/>
              <a:t> </a:t>
            </a:r>
            <a:r>
              <a:rPr lang="ru-RU" altLang="ru-RU" sz="4000" dirty="0" err="1"/>
              <a:t>сигналын</a:t>
            </a:r>
            <a:r>
              <a:rPr lang="ru-RU" altLang="ru-RU" sz="4000" dirty="0"/>
              <a:t> </a:t>
            </a:r>
            <a:r>
              <a:rPr lang="ru-RU" altLang="ru-RU" sz="4000" dirty="0" err="1"/>
              <a:t>қалыптастыру</a:t>
            </a:r>
            <a:r>
              <a:rPr lang="ru-RU" altLang="ru-RU" sz="4000" dirty="0"/>
              <a:t>(</a:t>
            </a:r>
            <a:r>
              <a:rPr lang="ru-RU" altLang="ru-RU" sz="4000" dirty="0" err="1"/>
              <a:t>еске</a:t>
            </a:r>
            <a:r>
              <a:rPr lang="ru-RU" altLang="ru-RU" sz="4000" dirty="0"/>
              <a:t> </a:t>
            </a:r>
            <a:r>
              <a:rPr lang="ru-RU" altLang="ru-RU" sz="4000" dirty="0" err="1"/>
              <a:t>алу</a:t>
            </a:r>
            <a:r>
              <a:rPr lang="ru-RU" altLang="ru-RU" sz="4000" dirty="0"/>
              <a:t>!)</a:t>
            </a:r>
          </a:p>
        </p:txBody>
      </p:sp>
      <p:graphicFrame>
        <p:nvGraphicFramePr>
          <p:cNvPr id="11776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95288" y="1916113"/>
          <a:ext cx="8208962" cy="334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12" name="VISIO" r:id="rId3" imgW="6346800" imgH="2583720" progId="Visio.Drawing.6">
                  <p:embed/>
                </p:oleObj>
              </mc:Choice>
              <mc:Fallback>
                <p:oleObj name="VISIO" r:id="rId3" imgW="6346800" imgH="258372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916113"/>
                        <a:ext cx="8208962" cy="334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Байланыс</a:t>
            </a:r>
            <a:r>
              <a:rPr lang="ru-RU" dirty="0"/>
              <a:t> </a:t>
            </a:r>
            <a:r>
              <a:rPr lang="ru-RU" dirty="0" err="1"/>
              <a:t>сеансын</a:t>
            </a:r>
            <a:r>
              <a:rPr lang="ru-RU" dirty="0"/>
              <a:t> </a:t>
            </a:r>
            <a:r>
              <a:rPr lang="ru-RU" dirty="0" err="1"/>
              <a:t>өткізу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біз</a:t>
            </a:r>
            <a:r>
              <a:rPr lang="ru-RU" dirty="0"/>
              <a:t> </a:t>
            </a:r>
            <a:r>
              <a:rPr lang="ru-RU" dirty="0" err="1"/>
              <a:t>шақырылатын</a:t>
            </a:r>
            <a:r>
              <a:rPr lang="ru-RU" dirty="0"/>
              <a:t> </a:t>
            </a:r>
            <a:r>
              <a:rPr lang="ru-RU" dirty="0" err="1"/>
              <a:t>абоненттің</a:t>
            </a:r>
            <a:r>
              <a:rPr lang="ru-RU" dirty="0"/>
              <a:t> </a:t>
            </a:r>
            <a:r>
              <a:rPr lang="ru-RU" dirty="0" err="1"/>
              <a:t>нөмірін</a:t>
            </a:r>
            <a:r>
              <a:rPr lang="ru-RU" dirty="0"/>
              <a:t> </a:t>
            </a:r>
            <a:r>
              <a:rPr lang="ru-RU" dirty="0" err="1"/>
              <a:t>тереміз</a:t>
            </a:r>
            <a:r>
              <a:rPr lang="ru-RU" dirty="0"/>
              <a:t>, </a:t>
            </a:r>
            <a:r>
              <a:rPr lang="ru-RU" dirty="0" err="1"/>
              <a:t>содан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 </a:t>
            </a:r>
            <a:r>
              <a:rPr lang="ru-RU" dirty="0" err="1"/>
              <a:t>желілік</a:t>
            </a:r>
            <a:r>
              <a:rPr lang="ru-RU" dirty="0"/>
              <a:t> </a:t>
            </a:r>
            <a:r>
              <a:rPr lang="ru-RU" dirty="0" err="1"/>
              <a:t>шлюзбен</a:t>
            </a:r>
            <a:r>
              <a:rPr lang="ru-RU" dirty="0"/>
              <a:t> </a:t>
            </a:r>
            <a:r>
              <a:rPr lang="ru-RU" dirty="0" err="1"/>
              <a:t>байланысады</a:t>
            </a:r>
            <a:r>
              <a:rPr lang="ru-RU" dirty="0"/>
              <a:t>.</a:t>
            </a:r>
          </a:p>
          <a:p>
            <a:endParaRPr lang="kk-KZ" dirty="0"/>
          </a:p>
          <a:p>
            <a:endParaRPr lang="ru-RU" dirty="0"/>
          </a:p>
        </p:txBody>
      </p:sp>
      <p:sp>
        <p:nvSpPr>
          <p:cNvPr id="4" name="object 11"/>
          <p:cNvSpPr/>
          <p:nvPr/>
        </p:nvSpPr>
        <p:spPr>
          <a:xfrm>
            <a:off x="1043608" y="1124744"/>
            <a:ext cx="6624736" cy="1854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2"/>
          <p:cNvSpPr/>
          <p:nvPr/>
        </p:nvSpPr>
        <p:spPr>
          <a:xfrm>
            <a:off x="3309543" y="1286772"/>
            <a:ext cx="1739635" cy="338558"/>
          </a:xfrm>
          <a:custGeom>
            <a:avLst/>
            <a:gdLst/>
            <a:ahLst/>
            <a:cxnLst/>
            <a:rect l="l" t="t" r="r" b="b"/>
            <a:pathLst>
              <a:path w="516255" h="197485">
                <a:moveTo>
                  <a:pt x="13157" y="0"/>
                </a:moveTo>
                <a:lnTo>
                  <a:pt x="0" y="141389"/>
                </a:lnTo>
                <a:lnTo>
                  <a:pt x="39458" y="197281"/>
                </a:lnTo>
                <a:lnTo>
                  <a:pt x="457060" y="197281"/>
                </a:lnTo>
                <a:lnTo>
                  <a:pt x="516242" y="131521"/>
                </a:lnTo>
                <a:lnTo>
                  <a:pt x="440626" y="49326"/>
                </a:lnTo>
                <a:lnTo>
                  <a:pt x="13157" y="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3"/>
          <p:cNvSpPr/>
          <p:nvPr/>
        </p:nvSpPr>
        <p:spPr>
          <a:xfrm>
            <a:off x="3585442" y="1416514"/>
            <a:ext cx="1194846" cy="155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4"/>
          <p:cNvSpPr/>
          <p:nvPr/>
        </p:nvSpPr>
        <p:spPr>
          <a:xfrm>
            <a:off x="1270808" y="2204320"/>
            <a:ext cx="5450429" cy="508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007836"/>
            <a:ext cx="83097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 </a:t>
            </a:r>
            <a:r>
              <a:rPr lang="ru-RU" dirty="0" err="1"/>
              <a:t>абонентінің</a:t>
            </a:r>
            <a:r>
              <a:rPr lang="ru-RU" dirty="0"/>
              <a:t> </a:t>
            </a:r>
            <a:r>
              <a:rPr lang="ru-RU" dirty="0" err="1"/>
              <a:t>дауыстық</a:t>
            </a:r>
            <a:r>
              <a:rPr lang="ru-RU" dirty="0"/>
              <a:t> </a:t>
            </a:r>
            <a:r>
              <a:rPr lang="ru-RU" dirty="0" err="1"/>
              <a:t>хабарламасы</a:t>
            </a:r>
            <a:r>
              <a:rPr lang="ru-RU" dirty="0"/>
              <a:t> микрофон </a:t>
            </a:r>
            <a:r>
              <a:rPr lang="ru-RU" dirty="0" err="1"/>
              <a:t>көмегімен</a:t>
            </a:r>
            <a:r>
              <a:rPr lang="ru-RU" dirty="0"/>
              <a:t> </a:t>
            </a:r>
            <a:r>
              <a:rPr lang="ru-RU" dirty="0" err="1"/>
              <a:t>бірқатар</a:t>
            </a:r>
            <a:r>
              <a:rPr lang="ru-RU" dirty="0"/>
              <a:t> </a:t>
            </a:r>
            <a:r>
              <a:rPr lang="ru-RU" dirty="0" err="1"/>
              <a:t>алдын</a:t>
            </a:r>
            <a:r>
              <a:rPr lang="ru-RU" dirty="0"/>
              <a:t> - ала </a:t>
            </a:r>
            <a:r>
              <a:rPr lang="ru-RU" dirty="0" err="1"/>
              <a:t>түзілімдерден</a:t>
            </a:r>
            <a:r>
              <a:rPr lang="ru-RU" dirty="0"/>
              <a:t> (</a:t>
            </a:r>
            <a:r>
              <a:rPr lang="ru-RU" dirty="0" err="1"/>
              <a:t>кодталған</a:t>
            </a:r>
            <a:r>
              <a:rPr lang="ru-RU" dirty="0"/>
              <a:t>) </a:t>
            </a:r>
            <a:r>
              <a:rPr lang="ru-RU" dirty="0" err="1"/>
              <a:t>өтетін</a:t>
            </a:r>
            <a:r>
              <a:rPr lang="ru-RU" dirty="0"/>
              <a:t> </a:t>
            </a:r>
            <a:r>
              <a:rPr lang="ru-RU" dirty="0" err="1"/>
              <a:t>электрлік</a:t>
            </a:r>
            <a:r>
              <a:rPr lang="ru-RU" dirty="0"/>
              <a:t> </a:t>
            </a:r>
            <a:r>
              <a:rPr lang="ru-RU" dirty="0" err="1"/>
              <a:t>аналогтық</a:t>
            </a:r>
            <a:r>
              <a:rPr lang="ru-RU" dirty="0"/>
              <a:t> </a:t>
            </a:r>
            <a:r>
              <a:rPr lang="ru-RU" dirty="0" err="1"/>
              <a:t>сигналға</a:t>
            </a:r>
            <a:r>
              <a:rPr lang="ru-RU" dirty="0"/>
              <a:t> </a:t>
            </a:r>
            <a:r>
              <a:rPr lang="ru-RU" dirty="0" err="1"/>
              <a:t>айналады</a:t>
            </a:r>
            <a:r>
              <a:rPr lang="ru-RU" dirty="0"/>
              <a:t>. </a:t>
            </a:r>
            <a:r>
              <a:rPr lang="ru-RU" dirty="0" err="1"/>
              <a:t>Шлюздің</a:t>
            </a:r>
            <a:r>
              <a:rPr lang="ru-RU" dirty="0"/>
              <a:t> </a:t>
            </a:r>
            <a:r>
              <a:rPr lang="ru-RU" dirty="0" err="1"/>
              <a:t>ішінде</a:t>
            </a:r>
            <a:r>
              <a:rPr lang="ru-RU" dirty="0"/>
              <a:t> </a:t>
            </a:r>
            <a:r>
              <a:rPr lang="ru-RU" dirty="0" err="1"/>
              <a:t>дауыстық</a:t>
            </a:r>
            <a:r>
              <a:rPr lang="ru-RU" dirty="0"/>
              <a:t> сигнал </a:t>
            </a:r>
            <a:r>
              <a:rPr lang="ru-RU" dirty="0" err="1"/>
              <a:t>цифрланады</a:t>
            </a:r>
            <a:r>
              <a:rPr lang="ru-RU" dirty="0"/>
              <a:t>,</a:t>
            </a:r>
          </a:p>
        </p:txBody>
      </p:sp>
      <p:sp>
        <p:nvSpPr>
          <p:cNvPr id="9" name="object 15"/>
          <p:cNvSpPr/>
          <p:nvPr/>
        </p:nvSpPr>
        <p:spPr>
          <a:xfrm>
            <a:off x="323528" y="4229417"/>
            <a:ext cx="8064896" cy="13206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66095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8204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287655" algn="just">
              <a:lnSpc>
                <a:spcPct val="100000"/>
              </a:lnSpc>
            </a:pPr>
            <a:r>
              <a:rPr lang="ru-RU" spc="-15" dirty="0" err="1">
                <a:solidFill>
                  <a:srgbClr val="231F20"/>
                </a:solidFill>
                <a:latin typeface="+mn-lt"/>
                <a:cs typeface="Georgia"/>
              </a:rPr>
              <a:t>Цифрлаудан</a:t>
            </a:r>
            <a:r>
              <a:rPr lang="ru-RU" spc="-15" dirty="0">
                <a:solidFill>
                  <a:srgbClr val="231F20"/>
                </a:solidFill>
                <a:latin typeface="+mn-lt"/>
                <a:cs typeface="Georgia"/>
              </a:rPr>
              <a:t> </a:t>
            </a:r>
            <a:r>
              <a:rPr lang="ru-RU" spc="-15" dirty="0" err="1">
                <a:solidFill>
                  <a:srgbClr val="231F20"/>
                </a:solidFill>
                <a:latin typeface="+mn-lt"/>
                <a:cs typeface="Georgia"/>
              </a:rPr>
              <a:t>кейін</a:t>
            </a:r>
            <a:r>
              <a:rPr lang="ru-RU" spc="-15" dirty="0">
                <a:solidFill>
                  <a:srgbClr val="231F20"/>
                </a:solidFill>
                <a:latin typeface="+mn-lt"/>
                <a:cs typeface="Georgia"/>
              </a:rPr>
              <a:t> </a:t>
            </a:r>
            <a:r>
              <a:rPr lang="ru-RU" spc="-15" dirty="0" err="1">
                <a:solidFill>
                  <a:srgbClr val="231F20"/>
                </a:solidFill>
                <a:latin typeface="+mn-lt"/>
                <a:cs typeface="Georgia"/>
              </a:rPr>
              <a:t>сандық</a:t>
            </a:r>
            <a:r>
              <a:rPr lang="ru-RU" spc="-15" dirty="0">
                <a:solidFill>
                  <a:srgbClr val="231F20"/>
                </a:solidFill>
                <a:latin typeface="+mn-lt"/>
                <a:cs typeface="Georgia"/>
              </a:rPr>
              <a:t> сигнал, </a:t>
            </a:r>
            <a:r>
              <a:rPr lang="ru-RU" spc="-15" dirty="0" err="1">
                <a:solidFill>
                  <a:srgbClr val="231F20"/>
                </a:solidFill>
                <a:latin typeface="+mn-lt"/>
                <a:cs typeface="Georgia"/>
              </a:rPr>
              <a:t>бастапқы</a:t>
            </a:r>
            <a:r>
              <a:rPr lang="ru-RU" spc="-15" dirty="0">
                <a:solidFill>
                  <a:srgbClr val="231F20"/>
                </a:solidFill>
                <a:latin typeface="+mn-lt"/>
                <a:cs typeface="Georgia"/>
              </a:rPr>
              <a:t> </a:t>
            </a:r>
            <a:r>
              <a:rPr lang="ru-RU" spc="-15" dirty="0" err="1">
                <a:solidFill>
                  <a:srgbClr val="231F20"/>
                </a:solidFill>
                <a:latin typeface="+mn-lt"/>
                <a:cs typeface="Georgia"/>
              </a:rPr>
              <a:t>біздің</a:t>
            </a:r>
            <a:r>
              <a:rPr lang="ru-RU" spc="-15" dirty="0">
                <a:solidFill>
                  <a:srgbClr val="231F20"/>
                </a:solidFill>
                <a:latin typeface="+mn-lt"/>
                <a:cs typeface="Georgia"/>
              </a:rPr>
              <a:t> </a:t>
            </a:r>
            <a:r>
              <a:rPr lang="ru-RU" spc="-15" dirty="0" err="1">
                <a:solidFill>
                  <a:srgbClr val="231F20"/>
                </a:solidFill>
                <a:latin typeface="+mn-lt"/>
                <a:cs typeface="Georgia"/>
              </a:rPr>
              <a:t>сөзіміз</a:t>
            </a:r>
            <a:r>
              <a:rPr lang="ru-RU" spc="-15" dirty="0">
                <a:solidFill>
                  <a:srgbClr val="231F20"/>
                </a:solidFill>
                <a:latin typeface="+mn-lt"/>
                <a:cs typeface="Georgia"/>
              </a:rPr>
              <a:t>, 64 кбит/с </a:t>
            </a:r>
            <a:r>
              <a:rPr lang="ru-RU" spc="-15" dirty="0" err="1">
                <a:solidFill>
                  <a:srgbClr val="231F20"/>
                </a:solidFill>
                <a:latin typeface="+mn-lt"/>
                <a:cs typeface="Georgia"/>
              </a:rPr>
              <a:t>арналы</a:t>
            </a:r>
            <a:r>
              <a:rPr lang="ru-RU" spc="-15" dirty="0">
                <a:solidFill>
                  <a:srgbClr val="231F20"/>
                </a:solidFill>
                <a:latin typeface="+mn-lt"/>
                <a:cs typeface="Georgia"/>
              </a:rPr>
              <a:t> </a:t>
            </a:r>
            <a:r>
              <a:rPr lang="ru-RU" spc="-15" dirty="0" err="1">
                <a:solidFill>
                  <a:srgbClr val="231F20"/>
                </a:solidFill>
                <a:latin typeface="+mn-lt"/>
                <a:cs typeface="Georgia"/>
              </a:rPr>
              <a:t>таңдалған</a:t>
            </a:r>
            <a:r>
              <a:rPr lang="ru-RU" spc="-15" dirty="0">
                <a:solidFill>
                  <a:srgbClr val="231F20"/>
                </a:solidFill>
                <a:latin typeface="+mn-lt"/>
                <a:cs typeface="Georgia"/>
              </a:rPr>
              <a:t>, </a:t>
            </a:r>
            <a:r>
              <a:rPr lang="ru-RU" spc="-15" dirty="0" err="1">
                <a:solidFill>
                  <a:srgbClr val="231F20"/>
                </a:solidFill>
                <a:latin typeface="+mn-lt"/>
                <a:cs typeface="Georgia"/>
              </a:rPr>
              <a:t>кодекке</a:t>
            </a:r>
            <a:r>
              <a:rPr lang="ru-RU" spc="-15" dirty="0">
                <a:solidFill>
                  <a:srgbClr val="231F20"/>
                </a:solidFill>
                <a:latin typeface="+mn-lt"/>
                <a:cs typeface="Georgia"/>
              </a:rPr>
              <a:t> </a:t>
            </a:r>
            <a:r>
              <a:rPr lang="ru-RU" spc="-15" dirty="0" err="1">
                <a:solidFill>
                  <a:srgbClr val="231F20"/>
                </a:solidFill>
                <a:latin typeface="+mn-lt"/>
                <a:cs typeface="Georgia"/>
              </a:rPr>
              <a:t>сәйкес</a:t>
            </a:r>
            <a:r>
              <a:rPr lang="ru-RU" spc="-15" dirty="0">
                <a:solidFill>
                  <a:srgbClr val="231F20"/>
                </a:solidFill>
                <a:latin typeface="+mn-lt"/>
                <a:cs typeface="Georgia"/>
              </a:rPr>
              <a:t> </a:t>
            </a:r>
            <a:r>
              <a:rPr lang="ru-RU" spc="-15" dirty="0" err="1">
                <a:solidFill>
                  <a:srgbClr val="231F20"/>
                </a:solidFill>
                <a:latin typeface="+mn-lt"/>
                <a:cs typeface="Georgia"/>
              </a:rPr>
              <a:t>сығылады</a:t>
            </a:r>
            <a:r>
              <a:rPr lang="ru-RU" spc="-15" dirty="0">
                <a:solidFill>
                  <a:srgbClr val="231F20"/>
                </a:solidFill>
                <a:latin typeface="+mn-lt"/>
                <a:cs typeface="Georgia"/>
              </a:rPr>
              <a:t>  </a:t>
            </a:r>
            <a:r>
              <a:rPr lang="ru-RU" spc="-15" dirty="0" err="1">
                <a:solidFill>
                  <a:srgbClr val="231F20"/>
                </a:solidFill>
                <a:latin typeface="+mn-lt"/>
                <a:cs typeface="Georgia"/>
              </a:rPr>
              <a:t>және</a:t>
            </a:r>
            <a:r>
              <a:rPr lang="ru-RU" spc="-15" dirty="0">
                <a:solidFill>
                  <a:srgbClr val="231F20"/>
                </a:solidFill>
                <a:latin typeface="+mn-lt"/>
                <a:cs typeface="Georgia"/>
              </a:rPr>
              <a:t> </a:t>
            </a:r>
            <a:r>
              <a:rPr lang="ru-RU" spc="-15" dirty="0" err="1">
                <a:solidFill>
                  <a:srgbClr val="231F20"/>
                </a:solidFill>
                <a:latin typeface="+mn-lt"/>
                <a:cs typeface="Georgia"/>
              </a:rPr>
              <a:t>кодтау</a:t>
            </a:r>
            <a:r>
              <a:rPr lang="ru-RU" spc="-15" dirty="0">
                <a:solidFill>
                  <a:srgbClr val="231F20"/>
                </a:solidFill>
                <a:latin typeface="+mn-lt"/>
                <a:cs typeface="Georgia"/>
              </a:rPr>
              <a:t> </a:t>
            </a:r>
            <a:r>
              <a:rPr lang="ru-RU" spc="-15" dirty="0" err="1">
                <a:solidFill>
                  <a:srgbClr val="231F20"/>
                </a:solidFill>
                <a:latin typeface="+mn-lt"/>
                <a:cs typeface="Georgia"/>
              </a:rPr>
              <a:t>құрылғысының</a:t>
            </a:r>
            <a:r>
              <a:rPr lang="ru-RU" spc="-15" dirty="0">
                <a:solidFill>
                  <a:srgbClr val="231F20"/>
                </a:solidFill>
                <a:latin typeface="+mn-lt"/>
                <a:cs typeface="Georgia"/>
              </a:rPr>
              <a:t> </a:t>
            </a:r>
            <a:r>
              <a:rPr lang="ru-RU" spc="-15" dirty="0" err="1">
                <a:solidFill>
                  <a:srgbClr val="231F20"/>
                </a:solidFill>
                <a:latin typeface="+mn-lt"/>
                <a:cs typeface="Georgia"/>
              </a:rPr>
              <a:t>таңдалған</a:t>
            </a:r>
            <a:r>
              <a:rPr lang="ru-RU" spc="-15" dirty="0">
                <a:solidFill>
                  <a:srgbClr val="231F20"/>
                </a:solidFill>
                <a:latin typeface="+mn-lt"/>
                <a:cs typeface="Georgia"/>
              </a:rPr>
              <a:t> </a:t>
            </a:r>
            <a:r>
              <a:rPr lang="ru-RU" spc="-15" dirty="0" err="1">
                <a:solidFill>
                  <a:srgbClr val="231F20"/>
                </a:solidFill>
                <a:latin typeface="+mn-lt"/>
                <a:cs typeface="Georgia"/>
              </a:rPr>
              <a:t>түріне</a:t>
            </a:r>
            <a:r>
              <a:rPr lang="ru-RU" spc="-15" dirty="0">
                <a:solidFill>
                  <a:srgbClr val="231F20"/>
                </a:solidFill>
                <a:latin typeface="+mn-lt"/>
                <a:cs typeface="Georgia"/>
              </a:rPr>
              <a:t> (кодек) </a:t>
            </a:r>
            <a:r>
              <a:rPr lang="ru-RU" spc="-15" dirty="0" err="1">
                <a:solidFill>
                  <a:srgbClr val="231F20"/>
                </a:solidFill>
                <a:latin typeface="+mn-lt"/>
                <a:cs typeface="Georgia"/>
              </a:rPr>
              <a:t>сәйкес</a:t>
            </a:r>
            <a:r>
              <a:rPr lang="ru-RU" spc="-15" dirty="0">
                <a:solidFill>
                  <a:srgbClr val="231F20"/>
                </a:solidFill>
                <a:latin typeface="+mn-lt"/>
                <a:cs typeface="Georgia"/>
              </a:rPr>
              <a:t> сигнал </a:t>
            </a:r>
            <a:r>
              <a:rPr lang="ru-RU" spc="-15" dirty="0" err="1">
                <a:solidFill>
                  <a:srgbClr val="231F20"/>
                </a:solidFill>
                <a:latin typeface="+mn-lt"/>
                <a:cs typeface="Georgia"/>
              </a:rPr>
              <a:t>пакеттеріне</a:t>
            </a:r>
            <a:r>
              <a:rPr lang="ru-RU" spc="-15" dirty="0">
                <a:solidFill>
                  <a:srgbClr val="231F20"/>
                </a:solidFill>
                <a:latin typeface="+mn-lt"/>
                <a:cs typeface="Georgia"/>
              </a:rPr>
              <a:t> </a:t>
            </a:r>
            <a:r>
              <a:rPr lang="ru-RU" spc="-15" dirty="0" err="1">
                <a:solidFill>
                  <a:srgbClr val="231F20"/>
                </a:solidFill>
                <a:latin typeface="+mn-lt"/>
                <a:cs typeface="Georgia"/>
              </a:rPr>
              <a:t>бөлінеді</a:t>
            </a:r>
            <a:r>
              <a:rPr lang="ru-RU" spc="-15" dirty="0">
                <a:solidFill>
                  <a:srgbClr val="231F20"/>
                </a:solidFill>
                <a:latin typeface="+mn-lt"/>
                <a:cs typeface="Georgia"/>
              </a:rPr>
              <a:t>. </a:t>
            </a:r>
            <a:r>
              <a:rPr lang="ru-RU" spc="-15" dirty="0" err="1">
                <a:solidFill>
                  <a:srgbClr val="231F20"/>
                </a:solidFill>
                <a:latin typeface="+mn-lt"/>
                <a:cs typeface="Georgia"/>
              </a:rPr>
              <a:t>Түрлендіруге</a:t>
            </a:r>
            <a:r>
              <a:rPr lang="ru-RU" spc="-15" dirty="0">
                <a:solidFill>
                  <a:srgbClr val="231F20"/>
                </a:solidFill>
                <a:latin typeface="+mn-lt"/>
                <a:cs typeface="Georgia"/>
              </a:rPr>
              <a:t> А </a:t>
            </a:r>
            <a:r>
              <a:rPr lang="ru-RU" spc="-15" dirty="0" err="1">
                <a:solidFill>
                  <a:srgbClr val="231F20"/>
                </a:solidFill>
                <a:latin typeface="+mn-lt"/>
                <a:cs typeface="Georgia"/>
              </a:rPr>
              <a:t>абонентінің</a:t>
            </a:r>
            <a:r>
              <a:rPr lang="ru-RU" spc="-15" dirty="0">
                <a:solidFill>
                  <a:srgbClr val="231F20"/>
                </a:solidFill>
                <a:latin typeface="+mn-lt"/>
                <a:cs typeface="Georgia"/>
              </a:rPr>
              <a:t> </a:t>
            </a:r>
            <a:r>
              <a:rPr lang="ru-RU" spc="-15" dirty="0" err="1">
                <a:solidFill>
                  <a:srgbClr val="231F20"/>
                </a:solidFill>
                <a:latin typeface="+mn-lt"/>
                <a:cs typeface="Georgia"/>
              </a:rPr>
              <a:t>аппараттық</a:t>
            </a:r>
            <a:r>
              <a:rPr lang="ru-RU" spc="-15" dirty="0">
                <a:solidFill>
                  <a:srgbClr val="231F20"/>
                </a:solidFill>
                <a:latin typeface="+mn-lt"/>
                <a:cs typeface="Georgia"/>
              </a:rPr>
              <a:t> </a:t>
            </a:r>
            <a:r>
              <a:rPr lang="ru-RU" spc="-15" dirty="0" err="1">
                <a:solidFill>
                  <a:srgbClr val="231F20"/>
                </a:solidFill>
                <a:latin typeface="+mn-lt"/>
                <a:cs typeface="Georgia"/>
              </a:rPr>
              <a:t>және</a:t>
            </a:r>
            <a:r>
              <a:rPr lang="ru-RU" spc="-15" dirty="0">
                <a:solidFill>
                  <a:srgbClr val="231F20"/>
                </a:solidFill>
                <a:latin typeface="+mn-lt"/>
                <a:cs typeface="Georgia"/>
              </a:rPr>
              <a:t> </a:t>
            </a:r>
            <a:r>
              <a:rPr lang="ru-RU" spc="-15" dirty="0" err="1">
                <a:solidFill>
                  <a:srgbClr val="231F20"/>
                </a:solidFill>
                <a:latin typeface="+mn-lt"/>
                <a:cs typeface="Georgia"/>
              </a:rPr>
              <a:t>бағдарламалық</a:t>
            </a:r>
            <a:r>
              <a:rPr lang="ru-RU" spc="-15" dirty="0">
                <a:solidFill>
                  <a:srgbClr val="231F20"/>
                </a:solidFill>
                <a:latin typeface="+mn-lt"/>
                <a:cs typeface="Georgia"/>
              </a:rPr>
              <a:t> </a:t>
            </a:r>
            <a:r>
              <a:rPr lang="ru-RU" spc="-15" dirty="0" err="1">
                <a:solidFill>
                  <a:srgbClr val="231F20"/>
                </a:solidFill>
                <a:latin typeface="+mn-lt"/>
                <a:cs typeface="Georgia"/>
              </a:rPr>
              <a:t>құралдары</a:t>
            </a:r>
            <a:r>
              <a:rPr lang="ru-RU" spc="-15" dirty="0">
                <a:solidFill>
                  <a:srgbClr val="231F20"/>
                </a:solidFill>
                <a:latin typeface="+mn-lt"/>
                <a:cs typeface="Georgia"/>
              </a:rPr>
              <a:t> </a:t>
            </a:r>
            <a:r>
              <a:rPr lang="ru-RU" spc="-15" dirty="0" err="1">
                <a:solidFill>
                  <a:srgbClr val="231F20"/>
                </a:solidFill>
                <a:latin typeface="+mn-lt"/>
                <a:cs typeface="Georgia"/>
              </a:rPr>
              <a:t>қатысады.Әрі</a:t>
            </a:r>
            <a:r>
              <a:rPr lang="ru-RU" spc="-15" dirty="0">
                <a:solidFill>
                  <a:srgbClr val="231F20"/>
                </a:solidFill>
                <a:latin typeface="+mn-lt"/>
                <a:cs typeface="Georgia"/>
              </a:rPr>
              <a:t> </a:t>
            </a:r>
            <a:r>
              <a:rPr lang="ru-RU" spc="-15" dirty="0" err="1">
                <a:solidFill>
                  <a:srgbClr val="231F20"/>
                </a:solidFill>
                <a:latin typeface="+mn-lt"/>
                <a:cs typeface="Georgia"/>
              </a:rPr>
              <a:t>қарай</a:t>
            </a:r>
            <a:r>
              <a:rPr lang="ru-RU" spc="-15" dirty="0">
                <a:solidFill>
                  <a:srgbClr val="231F20"/>
                </a:solidFill>
                <a:latin typeface="+mn-lt"/>
                <a:cs typeface="Georgia"/>
              </a:rPr>
              <a:t>, </a:t>
            </a:r>
            <a:r>
              <a:rPr lang="ru-RU" spc="-15" dirty="0" err="1">
                <a:solidFill>
                  <a:srgbClr val="231F20"/>
                </a:solidFill>
                <a:latin typeface="+mn-lt"/>
                <a:cs typeface="Georgia"/>
              </a:rPr>
              <a:t>сығылған</a:t>
            </a:r>
            <a:r>
              <a:rPr lang="ru-RU" spc="-15" dirty="0">
                <a:solidFill>
                  <a:srgbClr val="231F20"/>
                </a:solidFill>
                <a:latin typeface="+mn-lt"/>
                <a:cs typeface="Georgia"/>
              </a:rPr>
              <a:t> </a:t>
            </a:r>
            <a:r>
              <a:rPr lang="ru-RU" spc="-15" dirty="0" err="1">
                <a:solidFill>
                  <a:srgbClr val="231F20"/>
                </a:solidFill>
                <a:latin typeface="+mn-lt"/>
                <a:cs typeface="Georgia"/>
              </a:rPr>
              <a:t>деректер</a:t>
            </a:r>
            <a:r>
              <a:rPr lang="ru-RU" spc="-15" dirty="0">
                <a:solidFill>
                  <a:srgbClr val="231F20"/>
                </a:solidFill>
                <a:latin typeface="+mn-lt"/>
                <a:cs typeface="Georgia"/>
              </a:rPr>
              <a:t> </a:t>
            </a:r>
            <a:r>
              <a:rPr lang="ru-RU" spc="-15" dirty="0" err="1">
                <a:solidFill>
                  <a:srgbClr val="231F20"/>
                </a:solidFill>
                <a:latin typeface="+mn-lt"/>
                <a:cs typeface="Georgia"/>
              </a:rPr>
              <a:t>желіге</a:t>
            </a:r>
            <a:r>
              <a:rPr lang="ru-RU" spc="-15" dirty="0">
                <a:solidFill>
                  <a:srgbClr val="231F20"/>
                </a:solidFill>
                <a:latin typeface="+mn-lt"/>
                <a:cs typeface="Georgia"/>
              </a:rPr>
              <a:t> </a:t>
            </a:r>
            <a:r>
              <a:rPr lang="ru-RU" spc="-15" dirty="0" err="1">
                <a:solidFill>
                  <a:srgbClr val="231F20"/>
                </a:solidFill>
                <a:latin typeface="+mn-lt"/>
                <a:cs typeface="Georgia"/>
              </a:rPr>
              <a:t>жіберіледі</a:t>
            </a:r>
            <a:r>
              <a:rPr lang="ru-RU" spc="-15" dirty="0">
                <a:solidFill>
                  <a:srgbClr val="231F20"/>
                </a:solidFill>
                <a:latin typeface="+mn-lt"/>
                <a:cs typeface="Georgia"/>
              </a:rPr>
              <a:t>. </a:t>
            </a:r>
            <a:r>
              <a:rPr lang="ru-RU" spc="-15" dirty="0" err="1">
                <a:solidFill>
                  <a:srgbClr val="231F20"/>
                </a:solidFill>
                <a:latin typeface="+mn-lt"/>
                <a:cs typeface="Georgia"/>
              </a:rPr>
              <a:t>Қабылдау</a:t>
            </a:r>
            <a:r>
              <a:rPr lang="ru-RU" spc="-15" dirty="0">
                <a:solidFill>
                  <a:srgbClr val="231F20"/>
                </a:solidFill>
                <a:latin typeface="+mn-lt"/>
                <a:cs typeface="Georgia"/>
              </a:rPr>
              <a:t> </a:t>
            </a:r>
            <a:r>
              <a:rPr lang="ru-RU" spc="-15" dirty="0" err="1">
                <a:solidFill>
                  <a:srgbClr val="231F20"/>
                </a:solidFill>
                <a:latin typeface="+mn-lt"/>
                <a:cs typeface="Georgia"/>
              </a:rPr>
              <a:t>жағында</a:t>
            </a:r>
            <a:r>
              <a:rPr lang="ru-RU" spc="-15" dirty="0">
                <a:solidFill>
                  <a:srgbClr val="231F20"/>
                </a:solidFill>
                <a:latin typeface="+mn-lt"/>
                <a:cs typeface="Georgia"/>
              </a:rPr>
              <a:t> В абонент </a:t>
            </a:r>
            <a:r>
              <a:rPr lang="ru-RU" spc="-15" dirty="0" err="1">
                <a:solidFill>
                  <a:srgbClr val="231F20"/>
                </a:solidFill>
                <a:latin typeface="+mn-lt"/>
                <a:cs typeface="Georgia"/>
              </a:rPr>
              <a:t>құрылғыларының</a:t>
            </a:r>
            <a:r>
              <a:rPr lang="ru-RU" spc="-15" dirty="0">
                <a:solidFill>
                  <a:srgbClr val="231F20"/>
                </a:solidFill>
                <a:latin typeface="+mn-lt"/>
                <a:cs typeface="Georgia"/>
              </a:rPr>
              <a:t> </a:t>
            </a:r>
            <a:r>
              <a:rPr lang="ru-RU" spc="-15" dirty="0" err="1">
                <a:solidFill>
                  <a:srgbClr val="231F20"/>
                </a:solidFill>
                <a:latin typeface="+mn-lt"/>
                <a:cs typeface="Georgia"/>
              </a:rPr>
              <a:t>ұқсас</a:t>
            </a:r>
            <a:r>
              <a:rPr lang="ru-RU" spc="-15" dirty="0">
                <a:solidFill>
                  <a:srgbClr val="231F20"/>
                </a:solidFill>
                <a:latin typeface="+mn-lt"/>
                <a:cs typeface="Georgia"/>
              </a:rPr>
              <a:t> </a:t>
            </a:r>
            <a:r>
              <a:rPr lang="ru-RU" spc="-15" dirty="0" err="1">
                <a:solidFill>
                  <a:srgbClr val="231F20"/>
                </a:solidFill>
                <a:latin typeface="+mn-lt"/>
                <a:cs typeface="Georgia"/>
              </a:rPr>
              <a:t>жиынтығы</a:t>
            </a:r>
            <a:r>
              <a:rPr lang="ru-RU" spc="-15" dirty="0">
                <a:solidFill>
                  <a:srgbClr val="231F20"/>
                </a:solidFill>
                <a:latin typeface="+mn-lt"/>
                <a:cs typeface="Georgia"/>
              </a:rPr>
              <a:t> бар. </a:t>
            </a:r>
            <a:r>
              <a:rPr lang="ru-RU" spc="-15" dirty="0" err="1">
                <a:solidFill>
                  <a:srgbClr val="231F20"/>
                </a:solidFill>
                <a:latin typeface="+mn-lt"/>
                <a:cs typeface="Georgia"/>
              </a:rPr>
              <a:t>Барлық</a:t>
            </a:r>
            <a:r>
              <a:rPr lang="ru-RU" spc="-15" dirty="0">
                <a:solidFill>
                  <a:srgbClr val="231F20"/>
                </a:solidFill>
                <a:latin typeface="+mn-lt"/>
                <a:cs typeface="Georgia"/>
              </a:rPr>
              <a:t> </a:t>
            </a:r>
            <a:r>
              <a:rPr lang="ru-RU" spc="-15" dirty="0" err="1">
                <a:solidFill>
                  <a:srgbClr val="231F20"/>
                </a:solidFill>
                <a:latin typeface="+mn-lt"/>
                <a:cs typeface="Georgia"/>
              </a:rPr>
              <a:t>операциялар</a:t>
            </a:r>
            <a:r>
              <a:rPr lang="ru-RU" spc="-15" dirty="0">
                <a:solidFill>
                  <a:srgbClr val="231F20"/>
                </a:solidFill>
                <a:latin typeface="+mn-lt"/>
                <a:cs typeface="Georgia"/>
              </a:rPr>
              <a:t> </a:t>
            </a:r>
            <a:r>
              <a:rPr lang="ru-RU" spc="-15" dirty="0" err="1">
                <a:solidFill>
                  <a:srgbClr val="231F20"/>
                </a:solidFill>
                <a:latin typeface="+mn-lt"/>
                <a:cs typeface="Georgia"/>
              </a:rPr>
              <a:t>кері</a:t>
            </a:r>
            <a:r>
              <a:rPr lang="ru-RU" spc="-15" dirty="0">
                <a:solidFill>
                  <a:srgbClr val="231F20"/>
                </a:solidFill>
                <a:latin typeface="+mn-lt"/>
                <a:cs typeface="Georgia"/>
              </a:rPr>
              <a:t> </a:t>
            </a:r>
            <a:r>
              <a:rPr lang="ru-RU" spc="-15" dirty="0" err="1">
                <a:solidFill>
                  <a:srgbClr val="231F20"/>
                </a:solidFill>
                <a:latin typeface="+mn-lt"/>
                <a:cs typeface="Georgia"/>
              </a:rPr>
              <a:t>тәртіпте</a:t>
            </a:r>
            <a:r>
              <a:rPr lang="ru-RU" spc="-15" dirty="0">
                <a:solidFill>
                  <a:srgbClr val="231F20"/>
                </a:solidFill>
                <a:latin typeface="+mn-lt"/>
                <a:cs typeface="Georgia"/>
              </a:rPr>
              <a:t> </a:t>
            </a:r>
            <a:r>
              <a:rPr lang="ru-RU" spc="-15" dirty="0" err="1">
                <a:solidFill>
                  <a:srgbClr val="231F20"/>
                </a:solidFill>
                <a:latin typeface="+mn-lt"/>
                <a:cs typeface="Georgia"/>
              </a:rPr>
              <a:t>қайталанады</a:t>
            </a:r>
            <a:r>
              <a:rPr lang="ru-RU" spc="-15" dirty="0">
                <a:solidFill>
                  <a:srgbClr val="231F20"/>
                </a:solidFill>
                <a:latin typeface="+mn-lt"/>
                <a:cs typeface="Georgia"/>
              </a:rPr>
              <a:t>, </a:t>
            </a:r>
            <a:r>
              <a:rPr lang="ru-RU" spc="-15" dirty="0" err="1">
                <a:solidFill>
                  <a:srgbClr val="231F20"/>
                </a:solidFill>
                <a:latin typeface="+mn-lt"/>
                <a:cs typeface="Georgia"/>
              </a:rPr>
              <a:t>яғни</a:t>
            </a:r>
            <a:r>
              <a:rPr lang="ru-RU" spc="-15" dirty="0">
                <a:solidFill>
                  <a:srgbClr val="231F20"/>
                </a:solidFill>
                <a:latin typeface="+mn-lt"/>
                <a:cs typeface="Georgia"/>
              </a:rPr>
              <a:t> </a:t>
            </a:r>
            <a:r>
              <a:rPr lang="ru-RU" spc="-15" dirty="0" err="1">
                <a:solidFill>
                  <a:srgbClr val="231F20"/>
                </a:solidFill>
                <a:latin typeface="+mn-lt"/>
                <a:cs typeface="Georgia"/>
              </a:rPr>
              <a:t>декодтау</a:t>
            </a:r>
            <a:r>
              <a:rPr lang="ru-RU" spc="-15" dirty="0">
                <a:solidFill>
                  <a:srgbClr val="231F20"/>
                </a:solidFill>
                <a:latin typeface="+mn-lt"/>
                <a:cs typeface="Georgia"/>
              </a:rPr>
              <a:t> </a:t>
            </a:r>
            <a:r>
              <a:rPr lang="ru-RU" spc="-15" dirty="0" err="1">
                <a:solidFill>
                  <a:srgbClr val="231F20"/>
                </a:solidFill>
                <a:latin typeface="+mn-lt"/>
                <a:cs typeface="Georgia"/>
              </a:rPr>
              <a:t>жүзеге</a:t>
            </a:r>
            <a:r>
              <a:rPr lang="ru-RU" spc="-15" dirty="0">
                <a:solidFill>
                  <a:srgbClr val="231F20"/>
                </a:solidFill>
                <a:latin typeface="+mn-lt"/>
                <a:cs typeface="Georgia"/>
              </a:rPr>
              <a:t> </a:t>
            </a:r>
            <a:r>
              <a:rPr lang="ru-RU" spc="-15" dirty="0" err="1">
                <a:solidFill>
                  <a:srgbClr val="231F20"/>
                </a:solidFill>
                <a:latin typeface="+mn-lt"/>
                <a:cs typeface="Georgia"/>
              </a:rPr>
              <a:t>асырылады</a:t>
            </a:r>
            <a:endParaRPr lang="ru-RU" dirty="0">
              <a:latin typeface="+mn-lt"/>
              <a:cs typeface="Georgia"/>
            </a:endParaRPr>
          </a:p>
        </p:txBody>
      </p:sp>
      <p:sp>
        <p:nvSpPr>
          <p:cNvPr id="3" name="object 9"/>
          <p:cNvSpPr/>
          <p:nvPr/>
        </p:nvSpPr>
        <p:spPr>
          <a:xfrm>
            <a:off x="467544" y="2348880"/>
            <a:ext cx="8136903" cy="1512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11"/>
          <p:cNvSpPr/>
          <p:nvPr/>
        </p:nvSpPr>
        <p:spPr>
          <a:xfrm>
            <a:off x="467544" y="4293096"/>
            <a:ext cx="8136903" cy="2304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87339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739" y="96365"/>
            <a:ext cx="8229600" cy="805427"/>
          </a:xfrm>
        </p:spPr>
        <p:txBody>
          <a:bodyPr/>
          <a:lstStyle/>
          <a:p>
            <a:r>
              <a:rPr lang="ru-RU" sz="2800" dirty="0" err="1"/>
              <a:t>Байланыс</a:t>
            </a:r>
            <a:r>
              <a:rPr lang="ru-RU" sz="2800" dirty="0"/>
              <a:t> </a:t>
            </a:r>
            <a:r>
              <a:rPr lang="ru-RU" sz="2800" dirty="0" err="1"/>
              <a:t>түрлері</a:t>
            </a:r>
            <a:r>
              <a:rPr lang="ru-RU" sz="2800" dirty="0"/>
              <a:t>, </a:t>
            </a:r>
            <a:r>
              <a:rPr lang="ru-RU" sz="2800" dirty="0" err="1"/>
              <a:t>компьютерлік</a:t>
            </a:r>
            <a:r>
              <a:rPr lang="ru-RU" sz="2800" dirty="0"/>
              <a:t> </a:t>
            </a:r>
            <a:r>
              <a:rPr lang="ru-RU" sz="2800" dirty="0" err="1"/>
              <a:t>желімен</a:t>
            </a:r>
            <a:r>
              <a:rPr lang="ru-RU" sz="2800" dirty="0"/>
              <a:t> </a:t>
            </a:r>
            <a:r>
              <a:rPr lang="ru-RU" sz="2800" dirty="0" err="1"/>
              <a:t>өзара</a:t>
            </a:r>
            <a:r>
              <a:rPr lang="ru-RU" sz="2800" dirty="0"/>
              <a:t> </a:t>
            </a:r>
            <a:r>
              <a:rPr lang="ru-RU" sz="2800" dirty="0" err="1"/>
              <a:t>әрекеттесу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784" y="102795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 err="1"/>
              <a:t>Ең</a:t>
            </a:r>
            <a:r>
              <a:rPr lang="ru-RU" sz="1400" dirty="0"/>
              <a:t> </a:t>
            </a:r>
            <a:r>
              <a:rPr lang="ru-RU" sz="1400" dirty="0" err="1"/>
              <a:t>жиі</a:t>
            </a:r>
            <a:r>
              <a:rPr lang="ru-RU" sz="1400" dirty="0"/>
              <a:t> </a:t>
            </a:r>
            <a:r>
              <a:rPr lang="ru-RU" sz="1400" dirty="0" err="1"/>
              <a:t>қолданылатын</a:t>
            </a:r>
            <a:r>
              <a:rPr lang="ru-RU" sz="1400" dirty="0"/>
              <a:t> </a:t>
            </a:r>
            <a:r>
              <a:rPr lang="ru-RU" sz="1400" dirty="0" err="1"/>
              <a:t>үш</a:t>
            </a:r>
            <a:r>
              <a:rPr lang="ru-RU" sz="1400" dirty="0"/>
              <a:t> </a:t>
            </a:r>
            <a:r>
              <a:rPr lang="en-US" sz="1400" dirty="0"/>
              <a:t>IP </a:t>
            </a:r>
            <a:r>
              <a:rPr lang="ru-RU" sz="1400" dirty="0"/>
              <a:t>телефония </a:t>
            </a:r>
            <a:r>
              <a:rPr lang="ru-RU" sz="1400" dirty="0" err="1"/>
              <a:t>сценарийін</a:t>
            </a:r>
            <a:r>
              <a:rPr lang="ru-RU" sz="1400" dirty="0"/>
              <a:t> </a:t>
            </a:r>
            <a:r>
              <a:rPr lang="ru-RU" sz="1400" dirty="0" err="1"/>
              <a:t>бөлуге</a:t>
            </a:r>
            <a:r>
              <a:rPr lang="ru-RU" sz="1400" dirty="0"/>
              <a:t> </a:t>
            </a:r>
            <a:r>
              <a:rPr lang="ru-RU" sz="1400" dirty="0" err="1"/>
              <a:t>болады</a:t>
            </a:r>
            <a:r>
              <a:rPr lang="ru-RU" sz="1400" dirty="0"/>
              <a:t>:</a:t>
            </a:r>
          </a:p>
          <a:p>
            <a:r>
              <a:rPr lang="ru-RU" sz="1400" dirty="0"/>
              <a:t>компьютер-компьютер;</a:t>
            </a:r>
          </a:p>
          <a:p>
            <a:r>
              <a:rPr lang="ru-RU" sz="1400" dirty="0"/>
              <a:t>телефон-компьютер;</a:t>
            </a:r>
          </a:p>
          <a:p>
            <a:r>
              <a:rPr lang="ru-RU" sz="1400" dirty="0"/>
              <a:t>телефон-телефон.</a:t>
            </a:r>
          </a:p>
          <a:p>
            <a:pPr marL="0" indent="0">
              <a:buNone/>
            </a:pPr>
            <a:r>
              <a:rPr lang="ru-RU" sz="1400" dirty="0" err="1"/>
              <a:t>Алғашқы</a:t>
            </a:r>
            <a:r>
              <a:rPr lang="ru-RU" sz="1400" dirty="0"/>
              <a:t> "компьютер-компьютер" </a:t>
            </a:r>
            <a:r>
              <a:rPr lang="ru-RU" sz="1400" dirty="0" err="1"/>
              <a:t>сценарийі</a:t>
            </a:r>
            <a:r>
              <a:rPr lang="ru-RU" sz="1400" dirty="0"/>
              <a:t> мультимедиа </a:t>
            </a:r>
            <a:r>
              <a:rPr lang="ru-RU" sz="1400" dirty="0" err="1"/>
              <a:t>құралдарымен</a:t>
            </a:r>
            <a:r>
              <a:rPr lang="ru-RU" sz="1400" dirty="0"/>
              <a:t> </a:t>
            </a:r>
            <a:r>
              <a:rPr lang="ru-RU" sz="1400" dirty="0" err="1"/>
              <a:t>жабдықталған</a:t>
            </a:r>
            <a:r>
              <a:rPr lang="ru-RU" sz="1400" dirty="0"/>
              <a:t> </a:t>
            </a:r>
            <a:r>
              <a:rPr lang="ru-RU" sz="1400" dirty="0" err="1"/>
              <a:t>және</a:t>
            </a:r>
            <a:r>
              <a:rPr lang="ru-RU" sz="1400" dirty="0"/>
              <a:t> </a:t>
            </a:r>
            <a:r>
              <a:rPr lang="ru-RU" sz="1400" dirty="0" err="1"/>
              <a:t>интернетке</a:t>
            </a:r>
            <a:r>
              <a:rPr lang="ru-RU" sz="1400" dirty="0"/>
              <a:t> </a:t>
            </a:r>
            <a:r>
              <a:rPr lang="ru-RU" sz="1400" dirty="0" err="1"/>
              <a:t>қосылған</a:t>
            </a:r>
            <a:r>
              <a:rPr lang="ru-RU" sz="1400" dirty="0"/>
              <a:t> </a:t>
            </a:r>
            <a:r>
              <a:rPr lang="ru-RU" sz="1400" dirty="0" err="1"/>
              <a:t>стандартты</a:t>
            </a:r>
            <a:r>
              <a:rPr lang="ru-RU" sz="1400" dirty="0"/>
              <a:t> </a:t>
            </a:r>
            <a:r>
              <a:rPr lang="ru-RU" sz="1400" dirty="0" err="1"/>
              <a:t>компьютерлер</a:t>
            </a:r>
            <a:r>
              <a:rPr lang="ru-RU" sz="1400" dirty="0"/>
              <a:t> </a:t>
            </a:r>
            <a:r>
              <a:rPr lang="ru-RU" sz="1400" dirty="0" err="1"/>
              <a:t>негізінде</a:t>
            </a:r>
            <a:r>
              <a:rPr lang="ru-RU" sz="1400" dirty="0"/>
              <a:t> </a:t>
            </a:r>
            <a:r>
              <a:rPr lang="ru-RU" sz="1400" dirty="0" err="1"/>
              <a:t>жүзеге</a:t>
            </a:r>
            <a:r>
              <a:rPr lang="ru-RU" sz="1400" dirty="0"/>
              <a:t> </a:t>
            </a:r>
            <a:r>
              <a:rPr lang="ru-RU" sz="1400" dirty="0" err="1"/>
              <a:t>асырылады</a:t>
            </a:r>
            <a:r>
              <a:rPr lang="ru-RU" sz="1400" dirty="0"/>
              <a:t>.</a:t>
            </a:r>
          </a:p>
        </p:txBody>
      </p:sp>
      <p:grpSp>
        <p:nvGrpSpPr>
          <p:cNvPr id="4" name="object 7"/>
          <p:cNvGrpSpPr/>
          <p:nvPr/>
        </p:nvGrpSpPr>
        <p:grpSpPr>
          <a:xfrm>
            <a:off x="415739" y="2636912"/>
            <a:ext cx="8229600" cy="3816424"/>
            <a:chOff x="927888" y="2853994"/>
            <a:chExt cx="4224655" cy="2915920"/>
          </a:xfrm>
        </p:grpSpPr>
        <p:sp>
          <p:nvSpPr>
            <p:cNvPr id="5" name="object 8"/>
            <p:cNvSpPr/>
            <p:nvPr/>
          </p:nvSpPr>
          <p:spPr>
            <a:xfrm>
              <a:off x="1560868" y="2924263"/>
              <a:ext cx="2055495" cy="504190"/>
            </a:xfrm>
            <a:custGeom>
              <a:avLst/>
              <a:gdLst/>
              <a:ahLst/>
              <a:cxnLst/>
              <a:rect l="l" t="t" r="r" b="b"/>
              <a:pathLst>
                <a:path w="2055495" h="504189">
                  <a:moveTo>
                    <a:pt x="556679" y="503770"/>
                  </a:moveTo>
                  <a:lnTo>
                    <a:pt x="0" y="503770"/>
                  </a:lnTo>
                  <a:lnTo>
                    <a:pt x="0" y="0"/>
                  </a:lnTo>
                  <a:lnTo>
                    <a:pt x="556679" y="0"/>
                  </a:lnTo>
                  <a:lnTo>
                    <a:pt x="556679" y="503770"/>
                  </a:lnTo>
                  <a:close/>
                </a:path>
                <a:path w="2055495" h="504189">
                  <a:moveTo>
                    <a:pt x="557745" y="249783"/>
                  </a:moveTo>
                  <a:lnTo>
                    <a:pt x="658291" y="249783"/>
                  </a:lnTo>
                </a:path>
                <a:path w="2055495" h="504189">
                  <a:moveTo>
                    <a:pt x="1894420" y="249783"/>
                  </a:moveTo>
                  <a:lnTo>
                    <a:pt x="2055291" y="249783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9"/>
            <p:cNvSpPr/>
            <p:nvPr/>
          </p:nvSpPr>
          <p:spPr>
            <a:xfrm>
              <a:off x="2228684" y="2853994"/>
              <a:ext cx="1415732" cy="5052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0"/>
            <p:cNvSpPr/>
            <p:nvPr/>
          </p:nvSpPr>
          <p:spPr>
            <a:xfrm>
              <a:off x="1560868" y="4427118"/>
              <a:ext cx="658495" cy="504190"/>
            </a:xfrm>
            <a:custGeom>
              <a:avLst/>
              <a:gdLst/>
              <a:ahLst/>
              <a:cxnLst/>
              <a:rect l="l" t="t" r="r" b="b"/>
              <a:pathLst>
                <a:path w="658494" h="504189">
                  <a:moveTo>
                    <a:pt x="556679" y="503758"/>
                  </a:moveTo>
                  <a:lnTo>
                    <a:pt x="0" y="503758"/>
                  </a:lnTo>
                  <a:lnTo>
                    <a:pt x="0" y="0"/>
                  </a:lnTo>
                  <a:lnTo>
                    <a:pt x="556679" y="0"/>
                  </a:lnTo>
                  <a:lnTo>
                    <a:pt x="556679" y="503758"/>
                  </a:lnTo>
                  <a:close/>
                </a:path>
                <a:path w="658494" h="504189">
                  <a:moveTo>
                    <a:pt x="560920" y="258216"/>
                  </a:moveTo>
                  <a:lnTo>
                    <a:pt x="658291" y="258216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1"/>
            <p:cNvSpPr/>
            <p:nvPr/>
          </p:nvSpPr>
          <p:spPr>
            <a:xfrm>
              <a:off x="1589443" y="3056572"/>
              <a:ext cx="3562807" cy="26310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2"/>
            <p:cNvSpPr/>
            <p:nvPr/>
          </p:nvSpPr>
          <p:spPr>
            <a:xfrm>
              <a:off x="2798216" y="5664911"/>
              <a:ext cx="816305" cy="1049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3"/>
            <p:cNvSpPr/>
            <p:nvPr/>
          </p:nvSpPr>
          <p:spPr>
            <a:xfrm>
              <a:off x="1677288" y="5307634"/>
              <a:ext cx="347472" cy="3535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4"/>
            <p:cNvSpPr/>
            <p:nvPr/>
          </p:nvSpPr>
          <p:spPr>
            <a:xfrm>
              <a:off x="1677288" y="3800563"/>
              <a:ext cx="347472" cy="3535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5"/>
            <p:cNvSpPr/>
            <p:nvPr/>
          </p:nvSpPr>
          <p:spPr>
            <a:xfrm>
              <a:off x="1656130" y="4545634"/>
              <a:ext cx="377951" cy="3688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6"/>
            <p:cNvSpPr/>
            <p:nvPr/>
          </p:nvSpPr>
          <p:spPr>
            <a:xfrm>
              <a:off x="1656130" y="3047034"/>
              <a:ext cx="377951" cy="3688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7"/>
            <p:cNvSpPr/>
            <p:nvPr/>
          </p:nvSpPr>
          <p:spPr>
            <a:xfrm>
              <a:off x="942886" y="3838613"/>
              <a:ext cx="387400" cy="729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8"/>
            <p:cNvSpPr/>
            <p:nvPr/>
          </p:nvSpPr>
          <p:spPr>
            <a:xfrm>
              <a:off x="1352638" y="3838613"/>
              <a:ext cx="74777" cy="7203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9"/>
            <p:cNvSpPr/>
            <p:nvPr/>
          </p:nvSpPr>
          <p:spPr>
            <a:xfrm>
              <a:off x="927888" y="3142195"/>
              <a:ext cx="587408" cy="65227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0"/>
            <p:cNvSpPr/>
            <p:nvPr/>
          </p:nvSpPr>
          <p:spPr>
            <a:xfrm>
              <a:off x="927888" y="4645025"/>
              <a:ext cx="587408" cy="65227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1"/>
            <p:cNvSpPr/>
            <p:nvPr/>
          </p:nvSpPr>
          <p:spPr>
            <a:xfrm>
              <a:off x="1585341" y="2955543"/>
              <a:ext cx="504037" cy="9051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2"/>
            <p:cNvSpPr/>
            <p:nvPr/>
          </p:nvSpPr>
          <p:spPr>
            <a:xfrm>
              <a:off x="1585341" y="4454144"/>
              <a:ext cx="504037" cy="9051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3"/>
            <p:cNvSpPr/>
            <p:nvPr/>
          </p:nvSpPr>
          <p:spPr>
            <a:xfrm>
              <a:off x="1662049" y="3698494"/>
              <a:ext cx="386080" cy="9051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4"/>
            <p:cNvSpPr/>
            <p:nvPr/>
          </p:nvSpPr>
          <p:spPr>
            <a:xfrm>
              <a:off x="1662049" y="5209794"/>
              <a:ext cx="386080" cy="9051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5"/>
            <p:cNvSpPr/>
            <p:nvPr/>
          </p:nvSpPr>
          <p:spPr>
            <a:xfrm>
              <a:off x="2164689" y="3129114"/>
              <a:ext cx="70205" cy="8982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6"/>
            <p:cNvSpPr/>
            <p:nvPr/>
          </p:nvSpPr>
          <p:spPr>
            <a:xfrm>
              <a:off x="2160460" y="4640427"/>
              <a:ext cx="70205" cy="8982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7"/>
            <p:cNvSpPr/>
            <p:nvPr/>
          </p:nvSpPr>
          <p:spPr>
            <a:xfrm>
              <a:off x="2727731" y="4640427"/>
              <a:ext cx="70205" cy="8982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8"/>
            <p:cNvSpPr/>
            <p:nvPr/>
          </p:nvSpPr>
          <p:spPr>
            <a:xfrm>
              <a:off x="3561702" y="4640427"/>
              <a:ext cx="70192" cy="8982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9"/>
            <p:cNvSpPr/>
            <p:nvPr/>
          </p:nvSpPr>
          <p:spPr>
            <a:xfrm>
              <a:off x="2729839" y="3129114"/>
              <a:ext cx="70205" cy="8982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30"/>
            <p:cNvSpPr/>
            <p:nvPr/>
          </p:nvSpPr>
          <p:spPr>
            <a:xfrm>
              <a:off x="3561702" y="3129114"/>
              <a:ext cx="70192" cy="8982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31"/>
            <p:cNvSpPr/>
            <p:nvPr/>
          </p:nvSpPr>
          <p:spPr>
            <a:xfrm>
              <a:off x="4408373" y="3878427"/>
              <a:ext cx="70192" cy="8982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32"/>
            <p:cNvSpPr/>
            <p:nvPr/>
          </p:nvSpPr>
          <p:spPr>
            <a:xfrm>
              <a:off x="4399914" y="5381256"/>
              <a:ext cx="70192" cy="8982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3"/>
            <p:cNvSpPr/>
            <p:nvPr/>
          </p:nvSpPr>
          <p:spPr>
            <a:xfrm>
              <a:off x="3489744" y="5393956"/>
              <a:ext cx="70192" cy="8982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4"/>
            <p:cNvSpPr/>
            <p:nvPr/>
          </p:nvSpPr>
          <p:spPr>
            <a:xfrm>
              <a:off x="2592273" y="5393956"/>
              <a:ext cx="70192" cy="8982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5"/>
            <p:cNvSpPr/>
            <p:nvPr/>
          </p:nvSpPr>
          <p:spPr>
            <a:xfrm>
              <a:off x="2113902" y="5393956"/>
              <a:ext cx="70205" cy="8982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6"/>
            <p:cNvSpPr/>
            <p:nvPr/>
          </p:nvSpPr>
          <p:spPr>
            <a:xfrm>
              <a:off x="3481273" y="3891127"/>
              <a:ext cx="70192" cy="8982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7"/>
            <p:cNvSpPr/>
            <p:nvPr/>
          </p:nvSpPr>
          <p:spPr>
            <a:xfrm>
              <a:off x="2596502" y="3886898"/>
              <a:ext cx="70192" cy="8982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8"/>
            <p:cNvSpPr/>
            <p:nvPr/>
          </p:nvSpPr>
          <p:spPr>
            <a:xfrm>
              <a:off x="2122360" y="3886898"/>
              <a:ext cx="70205" cy="8982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9"/>
            <p:cNvSpPr/>
            <p:nvPr/>
          </p:nvSpPr>
          <p:spPr>
            <a:xfrm>
              <a:off x="4491685" y="3405631"/>
              <a:ext cx="89827" cy="7019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40"/>
            <p:cNvSpPr/>
            <p:nvPr/>
          </p:nvSpPr>
          <p:spPr>
            <a:xfrm>
              <a:off x="4478985" y="4922164"/>
              <a:ext cx="89827" cy="7019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5943212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4000" dirty="0"/>
              <a:t>LCP </a:t>
            </a:r>
            <a:r>
              <a:rPr lang="ru-RU" altLang="ru-RU" sz="4000" dirty="0" err="1"/>
              <a:t>кодектеріндегі</a:t>
            </a:r>
            <a:r>
              <a:rPr lang="ru-RU" altLang="ru-RU" sz="4000" dirty="0"/>
              <a:t> </a:t>
            </a:r>
            <a:r>
              <a:rPr lang="ru-RU" altLang="ru-RU" sz="4000" dirty="0" err="1"/>
              <a:t>сөйлеу</a:t>
            </a:r>
            <a:r>
              <a:rPr lang="ru-RU" altLang="ru-RU" sz="4000" dirty="0"/>
              <a:t> </a:t>
            </a:r>
            <a:r>
              <a:rPr lang="ru-RU" altLang="ru-RU" sz="4000" dirty="0" err="1"/>
              <a:t>сигналын</a:t>
            </a:r>
            <a:r>
              <a:rPr lang="ru-RU" altLang="ru-RU" sz="4000" dirty="0"/>
              <a:t> </a:t>
            </a:r>
            <a:r>
              <a:rPr lang="ru-RU" altLang="ru-RU" sz="4000" dirty="0" err="1"/>
              <a:t>қалыптастыру</a:t>
            </a:r>
            <a:endParaRPr lang="ru-RU" altLang="ru-RU" sz="4000" dirty="0"/>
          </a:p>
        </p:txBody>
      </p:sp>
      <p:graphicFrame>
        <p:nvGraphicFramePr>
          <p:cNvPr id="119811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468313" y="1346200"/>
          <a:ext cx="6335712" cy="305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13" name="VISIO" r:id="rId3" imgW="5461560" imgH="2635200" progId="Visio.Drawing.6">
                  <p:embed/>
                </p:oleObj>
              </mc:Choice>
              <mc:Fallback>
                <p:oleObj name="VISIO" r:id="rId3" imgW="5461560" imgH="26352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346200"/>
                        <a:ext cx="6335712" cy="305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12" name="AutoShape 4"/>
          <p:cNvSpPr>
            <a:spLocks/>
          </p:cNvSpPr>
          <p:nvPr/>
        </p:nvSpPr>
        <p:spPr bwMode="auto">
          <a:xfrm rot="16200000" flipV="1">
            <a:off x="1926432" y="3626643"/>
            <a:ext cx="107950" cy="576263"/>
          </a:xfrm>
          <a:prstGeom prst="leftBrace">
            <a:avLst>
              <a:gd name="adj1" fmla="val 44485"/>
              <a:gd name="adj2" fmla="val 5169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7235825" y="2852738"/>
            <a:ext cx="1249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/>
              <a:t>f</a:t>
            </a:r>
            <a:r>
              <a:rPr lang="ru-RU" altLang="ru-RU"/>
              <a:t>д = 8 кГц,</a:t>
            </a:r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468313" y="5300663"/>
            <a:ext cx="58652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dirty="0" err="1"/>
              <a:t>Әрбір</a:t>
            </a:r>
            <a:r>
              <a:rPr lang="ru-RU" altLang="ru-RU" dirty="0"/>
              <a:t> </a:t>
            </a:r>
            <a:r>
              <a:rPr lang="ru-RU" altLang="ru-RU" dirty="0" err="1"/>
              <a:t>кадрда</a:t>
            </a:r>
            <a:r>
              <a:rPr lang="ru-RU" altLang="ru-RU" dirty="0"/>
              <a:t> </a:t>
            </a:r>
            <a:r>
              <a:rPr lang="ru-RU" altLang="ru-RU" dirty="0" err="1"/>
              <a:t>ұсынылатын</a:t>
            </a:r>
            <a:r>
              <a:rPr lang="ru-RU" altLang="ru-RU" dirty="0"/>
              <a:t> сигнал </a:t>
            </a:r>
            <a:r>
              <a:rPr lang="ru-RU" altLang="ru-RU" dirty="0" err="1"/>
              <a:t>спектрі</a:t>
            </a:r>
            <a:r>
              <a:rPr lang="ru-RU" altLang="ru-RU" dirty="0"/>
              <a:t> </a:t>
            </a:r>
            <a:r>
              <a:rPr lang="ru-RU" altLang="ru-RU" dirty="0" err="1"/>
              <a:t>есептеледі</a:t>
            </a:r>
            <a:endParaRPr lang="ru-RU" altLang="ru-RU" dirty="0"/>
          </a:p>
          <a:p>
            <a:r>
              <a:rPr lang="ru-RU" altLang="ru-RU" dirty="0" err="1"/>
              <a:t>болжаушы</a:t>
            </a:r>
            <a:r>
              <a:rPr lang="ru-RU" altLang="ru-RU" dirty="0"/>
              <a:t>-фильтр </a:t>
            </a:r>
            <a:r>
              <a:rPr lang="ru-RU" altLang="ru-RU" dirty="0" err="1"/>
              <a:t>түрі</a:t>
            </a:r>
            <a:r>
              <a:rPr lang="ru-RU" altLang="ru-RU" dirty="0"/>
              <a:t>:</a:t>
            </a:r>
          </a:p>
        </p:txBody>
      </p:sp>
      <p:graphicFrame>
        <p:nvGraphicFramePr>
          <p:cNvPr id="119815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4284663" y="5734050"/>
          <a:ext cx="2808287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14" name="Equation" r:id="rId5" imgW="1612800" imgH="431640" progId="Equation.3">
                  <p:embed/>
                </p:oleObj>
              </mc:Choice>
              <mc:Fallback>
                <p:oleObj name="Equation" r:id="rId5" imgW="1612800" imgH="431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5734050"/>
                        <a:ext cx="2808287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16" name="Text Box 8"/>
          <p:cNvSpPr txBox="1">
            <a:spLocks noChangeArrowheads="1"/>
          </p:cNvSpPr>
          <p:nvPr/>
        </p:nvSpPr>
        <p:spPr bwMode="auto">
          <a:xfrm>
            <a:off x="444257" y="4296073"/>
            <a:ext cx="718376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dirty="0" err="1"/>
              <a:t>Бастапқы</a:t>
            </a:r>
            <a:r>
              <a:rPr lang="ru-RU" altLang="ru-RU" dirty="0"/>
              <a:t> </a:t>
            </a:r>
            <a:r>
              <a:rPr lang="ru-RU" altLang="ru-RU" dirty="0" err="1"/>
              <a:t>кезеңде</a:t>
            </a:r>
            <a:r>
              <a:rPr lang="ru-RU" altLang="ru-RU" dirty="0"/>
              <a:t> </a:t>
            </a:r>
            <a:r>
              <a:rPr lang="ru-RU" altLang="ru-RU" dirty="0" err="1"/>
              <a:t>үзілістерді</a:t>
            </a:r>
            <a:r>
              <a:rPr lang="ru-RU" altLang="ru-RU" dirty="0"/>
              <a:t> </a:t>
            </a:r>
            <a:r>
              <a:rPr lang="ru-RU" altLang="ru-RU" dirty="0" err="1"/>
              <a:t>бөлу</a:t>
            </a:r>
            <a:r>
              <a:rPr lang="ru-RU" altLang="ru-RU" dirty="0"/>
              <a:t> </a:t>
            </a:r>
            <a:r>
              <a:rPr lang="ru-RU" altLang="ru-RU" dirty="0" err="1"/>
              <a:t>механизмін</a:t>
            </a:r>
            <a:r>
              <a:rPr lang="ru-RU" altLang="ru-RU" dirty="0"/>
              <a:t> </a:t>
            </a:r>
            <a:r>
              <a:rPr lang="ru-RU" altLang="ru-RU" dirty="0" err="1"/>
              <a:t>қолдануға</a:t>
            </a:r>
            <a:r>
              <a:rPr lang="ru-RU" altLang="ru-RU" dirty="0"/>
              <a:t> </a:t>
            </a:r>
            <a:r>
              <a:rPr lang="ru-RU" altLang="ru-RU" dirty="0" err="1"/>
              <a:t>болады</a:t>
            </a:r>
            <a:endParaRPr lang="ru-RU" altLang="ru-RU" dirty="0"/>
          </a:p>
          <a:p>
            <a:r>
              <a:rPr lang="ru-RU" altLang="ru-RU" dirty="0" err="1"/>
              <a:t>Өткізу</a:t>
            </a:r>
            <a:r>
              <a:rPr lang="ru-RU" altLang="ru-RU" dirty="0"/>
              <a:t> </a:t>
            </a:r>
            <a:r>
              <a:rPr lang="ru-RU" altLang="ru-RU" dirty="0" err="1"/>
              <a:t>қабілетін</a:t>
            </a:r>
            <a:r>
              <a:rPr lang="ru-RU" altLang="ru-RU" dirty="0"/>
              <a:t> </a:t>
            </a:r>
            <a:r>
              <a:rPr lang="ru-RU" altLang="ru-RU" dirty="0" err="1"/>
              <a:t>үнемдеу</a:t>
            </a:r>
            <a:r>
              <a:rPr lang="ru-RU" altLang="ru-RU" dirty="0"/>
              <a:t> </a:t>
            </a:r>
            <a:r>
              <a:rPr lang="ru-RU" altLang="ru-RU" dirty="0" err="1"/>
              <a:t>үшін</a:t>
            </a:r>
            <a:r>
              <a:rPr lang="ru-RU" altLang="ru-RU" dirty="0"/>
              <a:t> </a:t>
            </a:r>
            <a:r>
              <a:rPr lang="en-US" altLang="ru-RU" dirty="0"/>
              <a:t>VAD (Voice Activity Detection).</a:t>
            </a:r>
            <a:endParaRPr lang="kk-KZ" altLang="ru-RU" dirty="0"/>
          </a:p>
          <a:p>
            <a:r>
              <a:rPr lang="ru-RU" altLang="ru-RU" dirty="0" err="1"/>
              <a:t>Сөйлеу</a:t>
            </a:r>
            <a:r>
              <a:rPr lang="ru-RU" altLang="ru-RU" dirty="0"/>
              <a:t> </a:t>
            </a:r>
            <a:r>
              <a:rPr lang="ru-RU" altLang="ru-RU" dirty="0" err="1"/>
              <a:t>сапасын</a:t>
            </a:r>
            <a:r>
              <a:rPr lang="ru-RU" altLang="ru-RU" dirty="0"/>
              <a:t> орта </a:t>
            </a:r>
            <a:r>
              <a:rPr lang="ru-RU" altLang="ru-RU" dirty="0" err="1"/>
              <a:t>есеппен</a:t>
            </a:r>
            <a:r>
              <a:rPr lang="ru-RU" altLang="ru-RU" dirty="0"/>
              <a:t> 30% </a:t>
            </a:r>
            <a:r>
              <a:rPr lang="ru-RU" altLang="ru-RU" dirty="0" err="1"/>
              <a:t>төмендетеді</a:t>
            </a:r>
            <a:endParaRPr lang="ru-RU" altLang="ru-RU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dirty="0" err="1"/>
              <a:t>Кодектің</a:t>
            </a:r>
            <a:r>
              <a:rPr lang="ru-RU" altLang="ru-RU" sz="3200" b="1" dirty="0"/>
              <a:t> </a:t>
            </a:r>
            <a:r>
              <a:rPr lang="ru-RU" altLang="ru-RU" sz="3200" b="1" dirty="0" err="1"/>
              <a:t>шығысында</a:t>
            </a:r>
            <a:r>
              <a:rPr lang="ru-RU" altLang="ru-RU" sz="3200" b="1" dirty="0"/>
              <a:t> </a:t>
            </a:r>
            <a:r>
              <a:rPr lang="ru-RU" altLang="ru-RU" sz="3200" b="1" dirty="0" err="1"/>
              <a:t>құрылған</a:t>
            </a:r>
            <a:r>
              <a:rPr lang="ru-RU" altLang="ru-RU" sz="3200" b="1" dirty="0"/>
              <a:t> </a:t>
            </a:r>
            <a:r>
              <a:rPr lang="en-US" altLang="ru-RU" sz="3200" b="1" dirty="0"/>
              <a:t>IP </a:t>
            </a:r>
            <a:r>
              <a:rPr lang="ru-RU" altLang="ru-RU" sz="3200" b="1" dirty="0" err="1"/>
              <a:t>пакетінің</a:t>
            </a:r>
            <a:r>
              <a:rPr lang="ru-RU" altLang="ru-RU" sz="3200" b="1" dirty="0"/>
              <a:t> </a:t>
            </a:r>
            <a:r>
              <a:rPr lang="ru-RU" altLang="ru-RU" sz="3200" b="1" dirty="0" err="1"/>
              <a:t>құрылымы</a:t>
            </a:r>
            <a:endParaRPr lang="ru-RU" altLang="ru-RU" sz="3200" b="1" dirty="0"/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102404" name="Group 4"/>
          <p:cNvGrpSpPr>
            <a:grpSpLocks noChangeAspect="1"/>
          </p:cNvGrpSpPr>
          <p:nvPr/>
        </p:nvGrpSpPr>
        <p:grpSpPr bwMode="auto">
          <a:xfrm>
            <a:off x="900113" y="1700213"/>
            <a:ext cx="7200900" cy="4665662"/>
            <a:chOff x="567" y="1071"/>
            <a:chExt cx="4536" cy="2939"/>
          </a:xfrm>
        </p:grpSpPr>
        <p:sp>
          <p:nvSpPr>
            <p:cNvPr id="102405" name="AutoShape 5"/>
            <p:cNvSpPr>
              <a:spLocks noChangeAspect="1" noChangeArrowheads="1" noTextEdit="1"/>
            </p:cNvSpPr>
            <p:nvPr/>
          </p:nvSpPr>
          <p:spPr bwMode="auto">
            <a:xfrm>
              <a:off x="567" y="1071"/>
              <a:ext cx="4536" cy="2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06" name="Rectangle 6"/>
            <p:cNvSpPr>
              <a:spLocks noChangeArrowheads="1"/>
            </p:cNvSpPr>
            <p:nvPr/>
          </p:nvSpPr>
          <p:spPr bwMode="auto">
            <a:xfrm>
              <a:off x="3250" y="1098"/>
              <a:ext cx="1801" cy="669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07" name="Rectangle 7"/>
            <p:cNvSpPr>
              <a:spLocks noChangeArrowheads="1"/>
            </p:cNvSpPr>
            <p:nvPr/>
          </p:nvSpPr>
          <p:spPr bwMode="auto">
            <a:xfrm>
              <a:off x="3889" y="1345"/>
              <a:ext cx="603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900">
                  <a:solidFill>
                    <a:srgbClr val="000000"/>
                  </a:solidFill>
                </a:rPr>
                <a:t>данные</a:t>
              </a:r>
              <a:endParaRPr lang="ru-RU" altLang="ru-RU"/>
            </a:p>
          </p:txBody>
        </p:sp>
        <p:sp>
          <p:nvSpPr>
            <p:cNvPr id="102408" name="Rectangle 8"/>
            <p:cNvSpPr>
              <a:spLocks noChangeArrowheads="1"/>
            </p:cNvSpPr>
            <p:nvPr/>
          </p:nvSpPr>
          <p:spPr bwMode="auto">
            <a:xfrm>
              <a:off x="1820" y="1098"/>
              <a:ext cx="1430" cy="669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09" name="Rectangle 9"/>
            <p:cNvSpPr>
              <a:spLocks noChangeArrowheads="1"/>
            </p:cNvSpPr>
            <p:nvPr/>
          </p:nvSpPr>
          <p:spPr bwMode="auto">
            <a:xfrm>
              <a:off x="1987" y="1166"/>
              <a:ext cx="1188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900">
                  <a:solidFill>
                    <a:srgbClr val="000000"/>
                  </a:solidFill>
                </a:rPr>
                <a:t>RTP или другой</a:t>
              </a:r>
              <a:endParaRPr lang="ru-RU" altLang="ru-RU"/>
            </a:p>
          </p:txBody>
        </p:sp>
        <p:sp>
          <p:nvSpPr>
            <p:cNvPr id="102410" name="Rectangle 10"/>
            <p:cNvSpPr>
              <a:spLocks noChangeArrowheads="1"/>
            </p:cNvSpPr>
            <p:nvPr/>
          </p:nvSpPr>
          <p:spPr bwMode="auto">
            <a:xfrm>
              <a:off x="1902" y="1345"/>
              <a:ext cx="1367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900">
                  <a:solidFill>
                    <a:srgbClr val="000000"/>
                  </a:solidFill>
                </a:rPr>
                <a:t>специализирован-</a:t>
              </a:r>
              <a:endParaRPr lang="ru-RU" altLang="ru-RU"/>
            </a:p>
          </p:txBody>
        </p:sp>
        <p:sp>
          <p:nvSpPr>
            <p:cNvPr id="102411" name="Rectangle 11"/>
            <p:cNvSpPr>
              <a:spLocks noChangeArrowheads="1"/>
            </p:cNvSpPr>
            <p:nvPr/>
          </p:nvSpPr>
          <p:spPr bwMode="auto">
            <a:xfrm>
              <a:off x="2063" y="1523"/>
              <a:ext cx="1036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900">
                  <a:solidFill>
                    <a:srgbClr val="000000"/>
                  </a:solidFill>
                </a:rPr>
                <a:t>ный протокол</a:t>
              </a:r>
              <a:endParaRPr lang="ru-RU" altLang="ru-RU"/>
            </a:p>
          </p:txBody>
        </p:sp>
        <p:sp>
          <p:nvSpPr>
            <p:cNvPr id="102412" name="Rectangle 12"/>
            <p:cNvSpPr>
              <a:spLocks noChangeArrowheads="1"/>
            </p:cNvSpPr>
            <p:nvPr/>
          </p:nvSpPr>
          <p:spPr bwMode="auto">
            <a:xfrm>
              <a:off x="1224" y="1098"/>
              <a:ext cx="596" cy="669"/>
            </a:xfrm>
            <a:prstGeom prst="rect">
              <a:avLst/>
            </a:prstGeom>
            <a:solidFill>
              <a:srgbClr val="CC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13" name="Rectangle 13"/>
            <p:cNvSpPr>
              <a:spLocks noChangeArrowheads="1"/>
            </p:cNvSpPr>
            <p:nvPr/>
          </p:nvSpPr>
          <p:spPr bwMode="auto">
            <a:xfrm>
              <a:off x="1365" y="1345"/>
              <a:ext cx="388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900">
                  <a:solidFill>
                    <a:srgbClr val="000000"/>
                  </a:solidFill>
                </a:rPr>
                <a:t>UDP</a:t>
              </a:r>
              <a:endParaRPr lang="ru-RU" altLang="ru-RU"/>
            </a:p>
          </p:txBody>
        </p:sp>
        <p:sp>
          <p:nvSpPr>
            <p:cNvPr id="102414" name="Rectangle 14"/>
            <p:cNvSpPr>
              <a:spLocks noChangeArrowheads="1"/>
            </p:cNvSpPr>
            <p:nvPr/>
          </p:nvSpPr>
          <p:spPr bwMode="auto">
            <a:xfrm>
              <a:off x="594" y="1098"/>
              <a:ext cx="630" cy="669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15" name="Rectangle 15"/>
            <p:cNvSpPr>
              <a:spLocks noChangeArrowheads="1"/>
            </p:cNvSpPr>
            <p:nvPr/>
          </p:nvSpPr>
          <p:spPr bwMode="auto">
            <a:xfrm>
              <a:off x="839" y="1345"/>
              <a:ext cx="210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900">
                  <a:solidFill>
                    <a:srgbClr val="000000"/>
                  </a:solidFill>
                </a:rPr>
                <a:t>IP</a:t>
              </a:r>
              <a:endParaRPr lang="ru-RU" altLang="ru-RU"/>
            </a:p>
          </p:txBody>
        </p:sp>
        <p:sp>
          <p:nvSpPr>
            <p:cNvPr id="102416" name="Rectangle 16"/>
            <p:cNvSpPr>
              <a:spLocks noChangeArrowheads="1"/>
            </p:cNvSpPr>
            <p:nvPr/>
          </p:nvSpPr>
          <p:spPr bwMode="auto">
            <a:xfrm>
              <a:off x="813" y="1827"/>
              <a:ext cx="238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900">
                  <a:solidFill>
                    <a:srgbClr val="000000"/>
                  </a:solidFill>
                </a:rPr>
                <a:t>20</a:t>
              </a:r>
              <a:endParaRPr lang="ru-RU" altLang="ru-RU"/>
            </a:p>
          </p:txBody>
        </p:sp>
        <p:sp>
          <p:nvSpPr>
            <p:cNvPr id="102417" name="Rectangle 17"/>
            <p:cNvSpPr>
              <a:spLocks noChangeArrowheads="1"/>
            </p:cNvSpPr>
            <p:nvPr/>
          </p:nvSpPr>
          <p:spPr bwMode="auto">
            <a:xfrm>
              <a:off x="1498" y="1827"/>
              <a:ext cx="152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900">
                  <a:solidFill>
                    <a:srgbClr val="000000"/>
                  </a:solidFill>
                </a:rPr>
                <a:t>8</a:t>
              </a:r>
              <a:endParaRPr lang="ru-RU" altLang="ru-RU"/>
            </a:p>
          </p:txBody>
        </p:sp>
        <p:sp>
          <p:nvSpPr>
            <p:cNvPr id="102418" name="Rectangle 18"/>
            <p:cNvSpPr>
              <a:spLocks noChangeArrowheads="1"/>
            </p:cNvSpPr>
            <p:nvPr/>
          </p:nvSpPr>
          <p:spPr bwMode="auto">
            <a:xfrm>
              <a:off x="2406" y="1827"/>
              <a:ext cx="238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900">
                  <a:solidFill>
                    <a:srgbClr val="000000"/>
                  </a:solidFill>
                </a:rPr>
                <a:t>12</a:t>
              </a:r>
              <a:endParaRPr lang="ru-RU" altLang="ru-RU"/>
            </a:p>
          </p:txBody>
        </p:sp>
        <p:sp>
          <p:nvSpPr>
            <p:cNvPr id="102419" name="Rectangle 19"/>
            <p:cNvSpPr>
              <a:spLocks noChangeArrowheads="1"/>
            </p:cNvSpPr>
            <p:nvPr/>
          </p:nvSpPr>
          <p:spPr bwMode="auto">
            <a:xfrm>
              <a:off x="2067" y="1969"/>
              <a:ext cx="929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900" dirty="0">
                  <a:solidFill>
                    <a:srgbClr val="000000"/>
                  </a:solidFill>
                </a:rPr>
                <a:t>или меньше</a:t>
              </a:r>
              <a:endParaRPr lang="ru-RU" altLang="ru-RU" dirty="0"/>
            </a:p>
          </p:txBody>
        </p:sp>
        <p:sp>
          <p:nvSpPr>
            <p:cNvPr id="102420" name="Rectangle 20"/>
            <p:cNvSpPr>
              <a:spLocks noChangeArrowheads="1"/>
            </p:cNvSpPr>
            <p:nvPr/>
          </p:nvSpPr>
          <p:spPr bwMode="auto">
            <a:xfrm>
              <a:off x="1987" y="2148"/>
              <a:ext cx="1093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900">
                  <a:solidFill>
                    <a:srgbClr val="000000"/>
                  </a:solidFill>
                </a:rPr>
                <a:t>в зависимости</a:t>
              </a:r>
              <a:endParaRPr lang="ru-RU" altLang="ru-RU"/>
            </a:p>
          </p:txBody>
        </p:sp>
        <p:sp>
          <p:nvSpPr>
            <p:cNvPr id="102421" name="Rectangle 21"/>
            <p:cNvSpPr>
              <a:spLocks noChangeArrowheads="1"/>
            </p:cNvSpPr>
            <p:nvPr/>
          </p:nvSpPr>
          <p:spPr bwMode="auto">
            <a:xfrm>
              <a:off x="1877" y="2326"/>
              <a:ext cx="1321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900">
                  <a:solidFill>
                    <a:srgbClr val="000000"/>
                  </a:solidFill>
                </a:rPr>
                <a:t>от используемого</a:t>
              </a:r>
              <a:endParaRPr lang="ru-RU" altLang="ru-RU"/>
            </a:p>
          </p:txBody>
        </p:sp>
        <p:sp>
          <p:nvSpPr>
            <p:cNvPr id="102422" name="Rectangle 22"/>
            <p:cNvSpPr>
              <a:spLocks noChangeArrowheads="1"/>
            </p:cNvSpPr>
            <p:nvPr/>
          </p:nvSpPr>
          <p:spPr bwMode="auto">
            <a:xfrm>
              <a:off x="2111" y="2505"/>
              <a:ext cx="843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900" dirty="0">
                  <a:solidFill>
                    <a:srgbClr val="000000"/>
                  </a:solidFill>
                </a:rPr>
                <a:t> протокола</a:t>
              </a:r>
              <a:endParaRPr lang="ru-RU" altLang="ru-RU" dirty="0"/>
            </a:p>
          </p:txBody>
        </p:sp>
        <p:sp>
          <p:nvSpPr>
            <p:cNvPr id="102423" name="Rectangle 23"/>
            <p:cNvSpPr>
              <a:spLocks noChangeArrowheads="1"/>
            </p:cNvSpPr>
            <p:nvPr/>
          </p:nvSpPr>
          <p:spPr bwMode="auto">
            <a:xfrm>
              <a:off x="3338" y="1850"/>
              <a:ext cx="1599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900">
                  <a:solidFill>
                    <a:srgbClr val="000000"/>
                  </a:solidFill>
                </a:rPr>
                <a:t>G723.1a  (кадр 30 мс)</a:t>
              </a:r>
              <a:endParaRPr lang="ru-RU" altLang="ru-RU"/>
            </a:p>
          </p:txBody>
        </p:sp>
        <p:sp>
          <p:nvSpPr>
            <p:cNvPr id="102424" name="Rectangle 24"/>
            <p:cNvSpPr>
              <a:spLocks noChangeArrowheads="1"/>
            </p:cNvSpPr>
            <p:nvPr/>
          </p:nvSpPr>
          <p:spPr bwMode="auto">
            <a:xfrm>
              <a:off x="3338" y="2029"/>
              <a:ext cx="1747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900">
                  <a:solidFill>
                    <a:srgbClr val="000000"/>
                  </a:solidFill>
                </a:rPr>
                <a:t>- 20 байт для 5.3 Кбит/с</a:t>
              </a:r>
              <a:endParaRPr lang="ru-RU" altLang="ru-RU"/>
            </a:p>
          </p:txBody>
        </p:sp>
        <p:sp>
          <p:nvSpPr>
            <p:cNvPr id="102425" name="Rectangle 25"/>
            <p:cNvSpPr>
              <a:spLocks noChangeArrowheads="1"/>
            </p:cNvSpPr>
            <p:nvPr/>
          </p:nvSpPr>
          <p:spPr bwMode="auto">
            <a:xfrm>
              <a:off x="3338" y="2207"/>
              <a:ext cx="1747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900">
                  <a:solidFill>
                    <a:srgbClr val="000000"/>
                  </a:solidFill>
                </a:rPr>
                <a:t>- 24 байт для 6.3 Кбит/с</a:t>
              </a:r>
              <a:endParaRPr lang="ru-RU" altLang="ru-RU"/>
            </a:p>
          </p:txBody>
        </p:sp>
        <p:sp>
          <p:nvSpPr>
            <p:cNvPr id="102426" name="Rectangle 26"/>
            <p:cNvSpPr>
              <a:spLocks noChangeArrowheads="1"/>
            </p:cNvSpPr>
            <p:nvPr/>
          </p:nvSpPr>
          <p:spPr bwMode="auto">
            <a:xfrm>
              <a:off x="3338" y="2386"/>
              <a:ext cx="1718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900">
                  <a:solidFill>
                    <a:srgbClr val="000000"/>
                  </a:solidFill>
                </a:rPr>
                <a:t>- 4 байт для идентифи-</a:t>
              </a:r>
              <a:endParaRPr lang="ru-RU" altLang="ru-RU"/>
            </a:p>
          </p:txBody>
        </p:sp>
        <p:sp>
          <p:nvSpPr>
            <p:cNvPr id="102427" name="Rectangle 27"/>
            <p:cNvSpPr>
              <a:spLocks noChangeArrowheads="1"/>
            </p:cNvSpPr>
            <p:nvPr/>
          </p:nvSpPr>
          <p:spPr bwMode="auto">
            <a:xfrm>
              <a:off x="3338" y="2564"/>
              <a:ext cx="1158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900">
                  <a:solidFill>
                    <a:srgbClr val="000000"/>
                  </a:solidFill>
                </a:rPr>
                <a:t>  кации тишины</a:t>
              </a:r>
              <a:endParaRPr lang="ru-RU" altLang="ru-RU"/>
            </a:p>
          </p:txBody>
        </p:sp>
        <p:sp>
          <p:nvSpPr>
            <p:cNvPr id="102428" name="Rectangle 28"/>
            <p:cNvSpPr>
              <a:spLocks noChangeArrowheads="1"/>
            </p:cNvSpPr>
            <p:nvPr/>
          </p:nvSpPr>
          <p:spPr bwMode="auto">
            <a:xfrm>
              <a:off x="3338" y="2743"/>
              <a:ext cx="819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900">
                  <a:solidFill>
                    <a:srgbClr val="000000"/>
                  </a:solidFill>
                </a:rPr>
                <a:t>- 0 тишина</a:t>
              </a:r>
              <a:endParaRPr lang="ru-RU" altLang="ru-RU"/>
            </a:p>
          </p:txBody>
        </p:sp>
        <p:sp>
          <p:nvSpPr>
            <p:cNvPr id="102429" name="Rectangle 29"/>
            <p:cNvSpPr>
              <a:spLocks noChangeArrowheads="1"/>
            </p:cNvSpPr>
            <p:nvPr/>
          </p:nvSpPr>
          <p:spPr bwMode="auto">
            <a:xfrm>
              <a:off x="3338" y="3100"/>
              <a:ext cx="1346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900">
                  <a:solidFill>
                    <a:srgbClr val="000000"/>
                  </a:solidFill>
                </a:rPr>
                <a:t>G729 (кадр 10 мс)</a:t>
              </a:r>
              <a:endParaRPr lang="ru-RU" altLang="ru-RU"/>
            </a:p>
          </p:txBody>
        </p:sp>
        <p:sp>
          <p:nvSpPr>
            <p:cNvPr id="102430" name="Rectangle 30"/>
            <p:cNvSpPr>
              <a:spLocks noChangeArrowheads="1"/>
            </p:cNvSpPr>
            <p:nvPr/>
          </p:nvSpPr>
          <p:spPr bwMode="auto">
            <a:xfrm>
              <a:off x="3338" y="3278"/>
              <a:ext cx="1747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900">
                  <a:solidFill>
                    <a:srgbClr val="000000"/>
                  </a:solidFill>
                </a:rPr>
                <a:t>- 10 байт для 8.0 Кбит/с</a:t>
              </a:r>
              <a:endParaRPr lang="ru-RU" altLang="ru-RU"/>
            </a:p>
          </p:txBody>
        </p:sp>
        <p:sp>
          <p:nvSpPr>
            <p:cNvPr id="102431" name="Rectangle 31"/>
            <p:cNvSpPr>
              <a:spLocks noChangeArrowheads="1"/>
            </p:cNvSpPr>
            <p:nvPr/>
          </p:nvSpPr>
          <p:spPr bwMode="auto">
            <a:xfrm>
              <a:off x="3338" y="3457"/>
              <a:ext cx="1802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900">
                  <a:solidFill>
                    <a:srgbClr val="000000"/>
                  </a:solidFill>
                </a:rPr>
                <a:t>- 2 байта для идентифи-</a:t>
              </a:r>
              <a:endParaRPr lang="ru-RU" altLang="ru-RU"/>
            </a:p>
          </p:txBody>
        </p:sp>
        <p:sp>
          <p:nvSpPr>
            <p:cNvPr id="102432" name="Rectangle 32"/>
            <p:cNvSpPr>
              <a:spLocks noChangeArrowheads="1"/>
            </p:cNvSpPr>
            <p:nvPr/>
          </p:nvSpPr>
          <p:spPr bwMode="auto">
            <a:xfrm>
              <a:off x="3338" y="3635"/>
              <a:ext cx="1158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900">
                  <a:solidFill>
                    <a:srgbClr val="000000"/>
                  </a:solidFill>
                </a:rPr>
                <a:t>  кации тишины</a:t>
              </a:r>
              <a:endParaRPr lang="ru-RU" altLang="ru-RU"/>
            </a:p>
          </p:txBody>
        </p:sp>
        <p:sp>
          <p:nvSpPr>
            <p:cNvPr id="102433" name="Rectangle 33"/>
            <p:cNvSpPr>
              <a:spLocks noChangeArrowheads="1"/>
            </p:cNvSpPr>
            <p:nvPr/>
          </p:nvSpPr>
          <p:spPr bwMode="auto">
            <a:xfrm>
              <a:off x="3338" y="3814"/>
              <a:ext cx="819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900">
                  <a:solidFill>
                    <a:srgbClr val="000000"/>
                  </a:solidFill>
                </a:rPr>
                <a:t>- 0 тишина</a:t>
              </a:r>
              <a:endParaRPr lang="ru-RU" altLang="ru-RU"/>
            </a:p>
          </p:txBody>
        </p:sp>
      </p:grpSp>
      <p:sp>
        <p:nvSpPr>
          <p:cNvPr id="102435" name="AutoShape 35"/>
          <p:cNvSpPr>
            <a:spLocks noChangeArrowheads="1"/>
          </p:cNvSpPr>
          <p:nvPr/>
        </p:nvSpPr>
        <p:spPr bwMode="auto">
          <a:xfrm>
            <a:off x="1042988" y="4581525"/>
            <a:ext cx="1800225" cy="1441450"/>
          </a:xfrm>
          <a:prstGeom prst="wedgeRectCallout">
            <a:avLst>
              <a:gd name="adj1" fmla="val 10139"/>
              <a:gd name="adj2" fmla="val -178745"/>
            </a:avLst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altLang="ru-RU" sz="1600" dirty="0" err="1"/>
              <a:t>Кейбір</a:t>
            </a:r>
            <a:r>
              <a:rPr lang="ru-RU" altLang="ru-RU" sz="1600" dirty="0"/>
              <a:t> </a:t>
            </a:r>
            <a:r>
              <a:rPr lang="ru-RU" altLang="ru-RU" sz="1600" dirty="0" err="1"/>
              <a:t>іске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асыруда</a:t>
            </a:r>
            <a:r>
              <a:rPr lang="ru-RU" altLang="ru-RU" sz="1600" dirty="0"/>
              <a:t> ТСР </a:t>
            </a:r>
            <a:r>
              <a:rPr lang="ru-RU" altLang="ru-RU" sz="1600" dirty="0" err="1"/>
              <a:t>қолдануға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болады</a:t>
            </a:r>
            <a:endParaRPr lang="ru-RU" altLang="ru-RU" sz="1600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3200" b="1" dirty="0"/>
              <a:t>IP </a:t>
            </a:r>
            <a:r>
              <a:rPr lang="ru-RU" altLang="ru-RU" sz="3200" b="1" dirty="0" err="1"/>
              <a:t>телефониясында</a:t>
            </a:r>
            <a:r>
              <a:rPr lang="ru-RU" altLang="ru-RU" sz="3200" b="1" dirty="0"/>
              <a:t> </a:t>
            </a:r>
            <a:r>
              <a:rPr lang="ru-RU" altLang="ru-RU" sz="3200" b="1" dirty="0" err="1"/>
              <a:t>қолданылатын</a:t>
            </a:r>
            <a:r>
              <a:rPr lang="ru-RU" altLang="ru-RU" sz="3200" b="1" dirty="0"/>
              <a:t> </a:t>
            </a:r>
            <a:r>
              <a:rPr lang="ru-RU" altLang="ru-RU" sz="3200" b="1" dirty="0" err="1"/>
              <a:t>кодектердің</a:t>
            </a:r>
            <a:r>
              <a:rPr lang="ru-RU" altLang="ru-RU" sz="3200" b="1" dirty="0"/>
              <a:t> </a:t>
            </a:r>
            <a:r>
              <a:rPr lang="ru-RU" altLang="ru-RU" sz="3200" b="1" dirty="0" err="1"/>
              <a:t>түрлері</a:t>
            </a:r>
            <a:endParaRPr lang="ru-RU" altLang="ru-RU" sz="3200" b="1" dirty="0"/>
          </a:p>
        </p:txBody>
      </p:sp>
      <p:graphicFrame>
        <p:nvGraphicFramePr>
          <p:cNvPr id="172035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827017804"/>
              </p:ext>
            </p:extLst>
          </p:nvPr>
        </p:nvGraphicFramePr>
        <p:xfrm>
          <a:off x="271463" y="1417638"/>
          <a:ext cx="8229600" cy="4291648"/>
        </p:xfrm>
        <a:graphic>
          <a:graphicData uri="http://schemas.openxmlformats.org/drawingml/2006/table">
            <a:tbl>
              <a:tblPr/>
              <a:tblGrid>
                <a:gridCol w="3022600">
                  <a:extLst>
                    <a:ext uri="{9D8B030D-6E8A-4147-A177-3AD203B41FA5}">
                      <a16:colId xmlns:a16="http://schemas.microsoft.com/office/drawing/2014/main" val="136075307"/>
                    </a:ext>
                  </a:extLst>
                </a:gridCol>
                <a:gridCol w="1300163">
                  <a:extLst>
                    <a:ext uri="{9D8B030D-6E8A-4147-A177-3AD203B41FA5}">
                      <a16:colId xmlns:a16="http://schemas.microsoft.com/office/drawing/2014/main" val="2692151993"/>
                    </a:ext>
                  </a:extLst>
                </a:gridCol>
                <a:gridCol w="1303337">
                  <a:extLst>
                    <a:ext uri="{9D8B030D-6E8A-4147-A177-3AD203B41FA5}">
                      <a16:colId xmlns:a16="http://schemas.microsoft.com/office/drawing/2014/main" val="3594594030"/>
                    </a:ext>
                  </a:extLst>
                </a:gridCol>
                <a:gridCol w="1300163">
                  <a:extLst>
                    <a:ext uri="{9D8B030D-6E8A-4147-A177-3AD203B41FA5}">
                      <a16:colId xmlns:a16="http://schemas.microsoft.com/office/drawing/2014/main" val="1256988094"/>
                    </a:ext>
                  </a:extLst>
                </a:gridCol>
                <a:gridCol w="1303337">
                  <a:extLst>
                    <a:ext uri="{9D8B030D-6E8A-4147-A177-3AD203B41FA5}">
                      <a16:colId xmlns:a16="http://schemas.microsoft.com/office/drawing/2014/main" val="538487665"/>
                    </a:ext>
                  </a:extLst>
                </a:gridCol>
              </a:tblGrid>
              <a:tr h="390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Кодек:</a:t>
                      </a:r>
                      <a:endParaRPr kumimoji="0" lang="ru-RU" altLang="ru-R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kumimoji="0" lang="ru-RU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.711</a:t>
                      </a:r>
                      <a:endParaRPr kumimoji="0" lang="ru-RU" altLang="ru-RU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kumimoji="0" lang="ru-RU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.723.1 </a:t>
                      </a:r>
                      <a:r>
                        <a:rPr kumimoji="0" lang="en-US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kumimoji="0" lang="en-US" altLang="ru-RU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kumimoji="0" lang="ru-RU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.723.1 </a:t>
                      </a:r>
                      <a:r>
                        <a:rPr kumimoji="0" lang="en-US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ru-RU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kumimoji="0" lang="ru-RU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.729</a:t>
                      </a:r>
                      <a:endParaRPr kumimoji="0" lang="ru-RU" altLang="ru-RU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079209"/>
                  </a:ext>
                </a:extLst>
              </a:tr>
              <a:tr h="388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Скорость передачи, кбит/с</a:t>
                      </a:r>
                      <a:endParaRPr kumimoji="0" lang="ru-RU" altLang="ru-RU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kumimoji="0" lang="en-US" altLang="ru-RU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  <a:endParaRPr kumimoji="0" lang="en-US" altLang="ru-RU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  <a:endParaRPr kumimoji="0" lang="en-US" altLang="ru-RU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US" altLang="ru-RU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201601"/>
                  </a:ext>
                </a:extLst>
              </a:tr>
              <a:tr h="390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Длительность кадра</a:t>
                      </a:r>
                      <a:r>
                        <a:rPr kumimoji="0" lang="en-US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ru-RU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мс</a:t>
                      </a:r>
                      <a:endParaRPr kumimoji="0" lang="ru-RU" altLang="ru-RU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altLang="ru-RU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en-US" altLang="ru-RU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en-US" altLang="ru-RU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ru-RU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ru-RU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4361085"/>
                  </a:ext>
                </a:extLst>
              </a:tr>
              <a:tr h="390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Задержка пакетизации</a:t>
                      </a:r>
                      <a:r>
                        <a:rPr kumimoji="0" lang="en-US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ru-RU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мс</a:t>
                      </a:r>
                      <a:endParaRPr kumimoji="0" lang="ru-RU" altLang="ru-RU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ru-RU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67,5</a:t>
                      </a:r>
                      <a:endParaRPr kumimoji="0" lang="en-US" altLang="ru-RU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67,5</a:t>
                      </a:r>
                      <a:endParaRPr kumimoji="0" lang="en-US" altLang="ru-RU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kumimoji="0" lang="en-US" altLang="ru-RU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117266"/>
                  </a:ext>
                </a:extLst>
              </a:tr>
              <a:tr h="908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Полоса пропускания для </a:t>
                      </a:r>
                      <a:endParaRPr kumimoji="0" lang="ru-RU" altLang="ru-RU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двунаправленного</a:t>
                      </a:r>
                      <a:endParaRPr kumimoji="0" lang="ru-RU" altLang="ru-RU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соединения, кГц</a:t>
                      </a:r>
                      <a:endParaRPr kumimoji="0" lang="ru-RU" altLang="ru-RU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174,4</a:t>
                      </a:r>
                      <a:endParaRPr kumimoji="0" lang="en-US" altLang="ru-RU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43,73</a:t>
                      </a:r>
                      <a:endParaRPr kumimoji="0" lang="en-US" altLang="ru-RU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41,6</a:t>
                      </a:r>
                      <a:endParaRPr kumimoji="0" lang="en-US" altLang="ru-RU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62,4</a:t>
                      </a:r>
                      <a:endParaRPr kumimoji="0" lang="en-US" altLang="ru-RU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3851718"/>
                  </a:ext>
                </a:extLst>
              </a:tr>
              <a:tr h="465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Задержка джиттер-буфера, мс</a:t>
                      </a:r>
                      <a:endParaRPr kumimoji="0" lang="ru-RU" altLang="ru-RU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2-4</a:t>
                      </a:r>
                      <a:endParaRPr kumimoji="0" lang="ru-RU" altLang="ru-RU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kumimoji="0" lang="en-US" altLang="ru-RU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kumimoji="0" lang="en-US" altLang="ru-RU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ru-RU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altLang="ru-RU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723726"/>
                  </a:ext>
                </a:extLst>
              </a:tr>
              <a:tr h="390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</a:t>
                      </a:r>
                      <a:r>
                        <a:rPr kumimoji="0" lang="en-US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kumimoji="0" lang="ru-RU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-фактора</a:t>
                      </a:r>
                      <a:endParaRPr kumimoji="0" lang="ru-RU" altLang="ru-RU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93,2</a:t>
                      </a:r>
                      <a:endParaRPr kumimoji="0" lang="en-US" altLang="ru-RU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78,2</a:t>
                      </a:r>
                      <a:endParaRPr kumimoji="0" lang="en-US" altLang="ru-RU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74,2</a:t>
                      </a:r>
                      <a:endParaRPr kumimoji="0" lang="en-US" altLang="ru-RU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82,2</a:t>
                      </a:r>
                      <a:endParaRPr kumimoji="0" lang="en-US" altLang="ru-RU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105275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Теоретическая максимальная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оценка </a:t>
                      </a:r>
                      <a:r>
                        <a:rPr kumimoji="0" lang="en-US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MOS</a:t>
                      </a:r>
                      <a:endParaRPr kumimoji="0" lang="en-US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kumimoji="0" lang="en-US" altLang="ru-RU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3,87</a:t>
                      </a:r>
                      <a:endParaRPr kumimoji="0" lang="en-US" altLang="ru-RU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3,69</a:t>
                      </a:r>
                      <a:endParaRPr kumimoji="0" lang="en-US" altLang="ru-RU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4,07</a:t>
                      </a:r>
                      <a:endParaRPr kumimoji="0" lang="en-US" altLang="ru-R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08047"/>
                  </a:ext>
                </a:extLst>
              </a:tr>
            </a:tbl>
          </a:graphicData>
        </a:graphic>
      </p:graphicFrame>
      <p:sp>
        <p:nvSpPr>
          <p:cNvPr id="172091" name="Text Box 59"/>
          <p:cNvSpPr txBox="1">
            <a:spLocks noChangeArrowheads="1"/>
          </p:cNvSpPr>
          <p:nvPr/>
        </p:nvSpPr>
        <p:spPr bwMode="auto">
          <a:xfrm>
            <a:off x="457200" y="6021288"/>
            <a:ext cx="79859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b="1" dirty="0" err="1"/>
              <a:t>Ескерту</a:t>
            </a:r>
            <a:r>
              <a:rPr lang="ru-RU" altLang="ru-RU" sz="1600" b="1" dirty="0"/>
              <a:t>. </a:t>
            </a:r>
            <a:r>
              <a:rPr lang="ru-RU" altLang="ru-RU" sz="1600" dirty="0" err="1"/>
              <a:t>Кодектердің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барлық</a:t>
            </a:r>
            <a:r>
              <a:rPr lang="ru-RU" altLang="ru-RU" sz="1600" dirty="0"/>
              <a:t> </a:t>
            </a:r>
            <a:r>
              <a:rPr lang="ru-RU" altLang="ru-RU" sz="1600" dirty="0" err="1"/>
              <a:t>түрлері</a:t>
            </a:r>
            <a:r>
              <a:rPr lang="ru-RU" altLang="ru-RU" sz="1600" dirty="0"/>
              <a:t> </a:t>
            </a:r>
            <a:r>
              <a:rPr lang="ru-RU" altLang="ru-RU" sz="1600" dirty="0" err="1"/>
              <a:t>үшін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джиттер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буферінің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максималды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кідірісі</a:t>
            </a:r>
            <a:endParaRPr lang="ru-RU" altLang="ru-RU" sz="1600" dirty="0"/>
          </a:p>
          <a:p>
            <a:r>
              <a:rPr lang="ru-RU" altLang="ru-RU" sz="1600" dirty="0"/>
              <a:t> –</a:t>
            </a:r>
            <a:r>
              <a:rPr lang="ru-RU" altLang="ru-RU" sz="1600" dirty="0" err="1"/>
              <a:t>кадрдың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екі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еселенген</a:t>
            </a:r>
            <a:r>
              <a:rPr lang="ru-RU" altLang="ru-RU" sz="1600" dirty="0"/>
              <a:t> </a:t>
            </a:r>
            <a:r>
              <a:rPr lang="ru-RU" altLang="ru-RU" sz="1600" dirty="0" err="1"/>
              <a:t>ұзақтығы</a:t>
            </a:r>
            <a:r>
              <a:rPr lang="ru-RU" altLang="ru-RU" sz="1600" dirty="0"/>
              <a:t>.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10-Дәріске </a:t>
            </a:r>
            <a:r>
              <a:rPr lang="ru-RU" dirty="0" err="1"/>
              <a:t>бақылау</a:t>
            </a:r>
            <a:r>
              <a:rPr lang="ru-RU" dirty="0"/>
              <a:t> </a:t>
            </a:r>
            <a:r>
              <a:rPr lang="ru-RU" dirty="0" err="1"/>
              <a:t>сұрақтары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44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</a:t>
            </a:r>
            <a:r>
              <a:rPr lang="ru-RU" dirty="0" err="1"/>
              <a:t>Дәріске</a:t>
            </a:r>
            <a:r>
              <a:rPr lang="ru-RU" dirty="0"/>
              <a:t> </a:t>
            </a:r>
            <a:r>
              <a:rPr lang="ru-RU" dirty="0" err="1"/>
              <a:t>бақылау</a:t>
            </a:r>
            <a:r>
              <a:rPr lang="ru-RU" dirty="0"/>
              <a:t> </a:t>
            </a:r>
            <a:r>
              <a:rPr lang="ru-RU" dirty="0" err="1"/>
              <a:t>сұрақтары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78648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/>
          <a:lstStyle/>
          <a:p>
            <a:br>
              <a:rPr lang="uk-UA" altLang="ru-RU" sz="3200" b="1" dirty="0"/>
            </a:br>
            <a:r>
              <a:rPr lang="uk-UA" altLang="ru-RU" sz="3200" b="1" dirty="0"/>
              <a:t>ДӘРІС-11</a:t>
            </a:r>
            <a:br>
              <a:rPr lang="uk-UA" altLang="ru-RU" sz="3200" b="1" dirty="0"/>
            </a:br>
            <a:r>
              <a:rPr lang="uk-UA" altLang="ru-RU" sz="3200" b="1" dirty="0" err="1"/>
              <a:t>Сөйлеу</a:t>
            </a:r>
            <a:r>
              <a:rPr lang="uk-UA" altLang="ru-RU" sz="3200" b="1" dirty="0"/>
              <a:t> </a:t>
            </a:r>
            <a:r>
              <a:rPr lang="uk-UA" altLang="ru-RU" sz="3200" b="1" dirty="0" err="1"/>
              <a:t>сапасын</a:t>
            </a:r>
            <a:r>
              <a:rPr lang="uk-UA" altLang="ru-RU" sz="3200" b="1" dirty="0"/>
              <a:t> </a:t>
            </a:r>
            <a:r>
              <a:rPr lang="uk-UA" altLang="ru-RU" sz="3200" b="1" dirty="0" err="1"/>
              <a:t>бағалау</a:t>
            </a:r>
            <a:br>
              <a:rPr lang="uk-UA" altLang="ru-RU" sz="4000" b="1" dirty="0"/>
            </a:br>
            <a:endParaRPr lang="uk-UA" altLang="ru-RU" sz="4000" b="1" dirty="0"/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uk-UA" altLang="ru-RU" sz="2000" b="1" dirty="0" err="1">
                <a:solidFill>
                  <a:schemeClr val="tx2"/>
                </a:solidFill>
              </a:rPr>
              <a:t>Сөйлеу</a:t>
            </a:r>
            <a:r>
              <a:rPr lang="uk-UA" altLang="ru-RU" sz="2000" b="1" dirty="0">
                <a:solidFill>
                  <a:schemeClr val="tx2"/>
                </a:solidFill>
              </a:rPr>
              <a:t> </a:t>
            </a:r>
            <a:r>
              <a:rPr lang="uk-UA" altLang="ru-RU" sz="2000" b="1" dirty="0" err="1">
                <a:solidFill>
                  <a:schemeClr val="tx2"/>
                </a:solidFill>
              </a:rPr>
              <a:t>сапасын</a:t>
            </a:r>
            <a:r>
              <a:rPr lang="uk-UA" altLang="ru-RU" sz="2000" b="1" dirty="0">
                <a:solidFill>
                  <a:schemeClr val="tx2"/>
                </a:solidFill>
              </a:rPr>
              <a:t> </a:t>
            </a:r>
            <a:r>
              <a:rPr lang="uk-UA" altLang="ru-RU" sz="2000" b="1" dirty="0" err="1">
                <a:solidFill>
                  <a:schemeClr val="tx2"/>
                </a:solidFill>
              </a:rPr>
              <a:t>өлшеудің</a:t>
            </a:r>
            <a:r>
              <a:rPr lang="uk-UA" altLang="ru-RU" sz="2000" b="1" dirty="0">
                <a:solidFill>
                  <a:schemeClr val="tx2"/>
                </a:solidFill>
              </a:rPr>
              <a:t> </a:t>
            </a:r>
            <a:r>
              <a:rPr lang="uk-UA" altLang="ru-RU" sz="2000" b="1" dirty="0" err="1">
                <a:solidFill>
                  <a:schemeClr val="tx2"/>
                </a:solidFill>
              </a:rPr>
              <a:t>екі</a:t>
            </a:r>
            <a:r>
              <a:rPr lang="uk-UA" altLang="ru-RU" sz="2000" b="1" dirty="0">
                <a:solidFill>
                  <a:schemeClr val="tx2"/>
                </a:solidFill>
              </a:rPr>
              <a:t> </a:t>
            </a:r>
            <a:r>
              <a:rPr lang="uk-UA" altLang="ru-RU" sz="2000" b="1" dirty="0" err="1">
                <a:solidFill>
                  <a:schemeClr val="tx2"/>
                </a:solidFill>
              </a:rPr>
              <a:t>негізгі</a:t>
            </a:r>
            <a:r>
              <a:rPr lang="uk-UA" altLang="ru-RU" sz="2000" b="1" dirty="0">
                <a:solidFill>
                  <a:schemeClr val="tx2"/>
                </a:solidFill>
              </a:rPr>
              <a:t> </a:t>
            </a:r>
            <a:r>
              <a:rPr lang="uk-UA" altLang="ru-RU" sz="2000" b="1" dirty="0" err="1">
                <a:solidFill>
                  <a:schemeClr val="tx2"/>
                </a:solidFill>
              </a:rPr>
              <a:t>әдісі</a:t>
            </a:r>
            <a:r>
              <a:rPr lang="uk-UA" altLang="ru-RU" sz="2000" b="1" dirty="0">
                <a:solidFill>
                  <a:schemeClr val="tx2"/>
                </a:solidFill>
              </a:rPr>
              <a:t> бар. </a:t>
            </a:r>
          </a:p>
          <a:p>
            <a:pPr>
              <a:lnSpc>
                <a:spcPct val="80000"/>
              </a:lnSpc>
            </a:pPr>
            <a:r>
              <a:rPr lang="uk-UA" altLang="ru-RU" sz="2000" dirty="0"/>
              <a:t>1. </a:t>
            </a:r>
            <a:r>
              <a:rPr lang="uk-UA" altLang="ru-RU" sz="2000" b="1" dirty="0" err="1"/>
              <a:t>Субъективті</a:t>
            </a:r>
            <a:r>
              <a:rPr lang="uk-UA" altLang="ru-RU" sz="2000" b="1" dirty="0"/>
              <a:t> </a:t>
            </a:r>
            <a:r>
              <a:rPr lang="uk-UA" altLang="ru-RU" sz="2000" b="1" dirty="0" err="1"/>
              <a:t>тестілеу</a:t>
            </a:r>
            <a:r>
              <a:rPr lang="uk-UA" altLang="ru-RU" sz="2000" b="1" dirty="0"/>
              <a:t>. </a:t>
            </a:r>
            <a:r>
              <a:rPr lang="uk-UA" altLang="ru-RU" sz="2000" dirty="0" err="1"/>
              <a:t>Әр</a:t>
            </a:r>
            <a:r>
              <a:rPr lang="uk-UA" altLang="ru-RU" sz="2000" dirty="0"/>
              <a:t> </a:t>
            </a:r>
            <a:r>
              <a:rPr lang="uk-UA" altLang="ru-RU" sz="2000" dirty="0" err="1"/>
              <a:t>түрлі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кодтау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жүйелерінің</a:t>
            </a:r>
            <a:r>
              <a:rPr lang="uk-UA" altLang="ru-RU" sz="2000" dirty="0"/>
              <a:t> </a:t>
            </a:r>
            <a:r>
              <a:rPr lang="uk-UA" altLang="ru-RU" sz="2000" dirty="0" err="1"/>
              <a:t>қиын</a:t>
            </a:r>
            <a:r>
              <a:rPr lang="uk-UA" altLang="ru-RU" sz="2000" dirty="0"/>
              <a:t> </a:t>
            </a:r>
            <a:r>
              <a:rPr lang="uk-UA" altLang="ru-RU" sz="2000" dirty="0" err="1"/>
              <a:t>сөз</a:t>
            </a:r>
            <a:r>
              <a:rPr lang="uk-UA" altLang="ru-RU" sz="2000" dirty="0"/>
              <a:t> </a:t>
            </a:r>
            <a:r>
              <a:rPr lang="uk-UA" altLang="ru-RU" sz="2000" dirty="0" err="1"/>
              <a:t>тіркестерін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көбейту</a:t>
            </a:r>
            <a:r>
              <a:rPr lang="uk-UA" altLang="ru-RU" sz="2000" dirty="0"/>
              <a:t> </a:t>
            </a:r>
            <a:r>
              <a:rPr lang="uk-UA" altLang="ru-RU" sz="2000" dirty="0" err="1"/>
              <a:t>қабілетін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бағалайтын</a:t>
            </a:r>
            <a:r>
              <a:rPr lang="uk-UA" altLang="ru-RU" sz="2000" dirty="0"/>
              <a:t> </a:t>
            </a:r>
            <a:r>
              <a:rPr lang="uk-UA" altLang="ru-RU" sz="2000" dirty="0" err="1"/>
              <a:t>тыңдаушылар</a:t>
            </a:r>
            <a:r>
              <a:rPr lang="uk-UA" altLang="ru-RU" sz="2000" dirty="0"/>
              <a:t> </a:t>
            </a:r>
            <a:r>
              <a:rPr lang="uk-UA" altLang="ru-RU" sz="2000" dirty="0" err="1"/>
              <a:t>қатысады</a:t>
            </a:r>
            <a:r>
              <a:rPr lang="uk-UA" altLang="ru-RU" sz="2000" dirty="0"/>
              <a:t>. </a:t>
            </a:r>
            <a:r>
              <a:rPr lang="uk-UA" altLang="ru-RU" sz="2000" dirty="0" err="1"/>
              <a:t>Мысал</a:t>
            </a:r>
            <a:r>
              <a:rPr lang="uk-UA" altLang="ru-RU" sz="2000" dirty="0"/>
              <a:t> </a:t>
            </a:r>
            <a:r>
              <a:rPr lang="uk-UA" altLang="ru-RU" sz="2000" dirty="0" err="1"/>
              <a:t>ретінде</a:t>
            </a:r>
            <a:r>
              <a:rPr lang="uk-UA" altLang="ru-RU" sz="2000" dirty="0"/>
              <a:t> </a:t>
            </a:r>
            <a:r>
              <a:rPr lang="en-US" altLang="ru-RU" sz="2000" dirty="0"/>
              <a:t>ACR (</a:t>
            </a:r>
            <a:r>
              <a:rPr lang="uk-UA" altLang="ru-RU" sz="2000" dirty="0" err="1"/>
              <a:t>абсолютті</a:t>
            </a:r>
            <a:r>
              <a:rPr lang="uk-UA" altLang="ru-RU" sz="2000" dirty="0"/>
              <a:t> </a:t>
            </a:r>
            <a:r>
              <a:rPr lang="uk-UA" altLang="ru-RU" sz="2000" dirty="0" err="1"/>
              <a:t>санат</a:t>
            </a:r>
            <a:r>
              <a:rPr lang="uk-UA" altLang="ru-RU" sz="2000" dirty="0"/>
              <a:t> — </a:t>
            </a:r>
            <a:r>
              <a:rPr lang="uk-UA" altLang="ru-RU" sz="2000" dirty="0" err="1"/>
              <a:t>абсолютті</a:t>
            </a:r>
            <a:r>
              <a:rPr lang="uk-UA" altLang="ru-RU" sz="2000" dirty="0"/>
              <a:t> </a:t>
            </a:r>
            <a:r>
              <a:rPr lang="uk-UA" altLang="ru-RU" sz="2000" dirty="0" err="1"/>
              <a:t>санаттың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көрсеткіші</a:t>
            </a:r>
            <a:r>
              <a:rPr lang="uk-UA" altLang="ru-RU" sz="2000" dirty="0"/>
              <a:t>) </a:t>
            </a:r>
            <a:r>
              <a:rPr lang="uk-UA" altLang="ru-RU" sz="2000" dirty="0" err="1"/>
              <a:t>немесе</a:t>
            </a:r>
            <a:r>
              <a:rPr lang="uk-UA" altLang="ru-RU" sz="2000" dirty="0"/>
              <a:t> </a:t>
            </a:r>
            <a:r>
              <a:rPr lang="en-US" altLang="ru-RU" sz="2000" dirty="0"/>
              <a:t>MOS (Mean Opinion Score — </a:t>
            </a:r>
            <a:r>
              <a:rPr lang="uk-UA" altLang="ru-RU" sz="2000" dirty="0" err="1"/>
              <a:t>орташа</a:t>
            </a:r>
            <a:r>
              <a:rPr lang="uk-UA" altLang="ru-RU" sz="2000" dirty="0"/>
              <a:t> </a:t>
            </a:r>
            <a:r>
              <a:rPr lang="uk-UA" altLang="ru-RU" sz="2000" dirty="0" err="1"/>
              <a:t>сараптамалық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баға</a:t>
            </a:r>
            <a:r>
              <a:rPr lang="uk-UA" altLang="ru-RU" sz="2000" dirty="0"/>
              <a:t>) </a:t>
            </a:r>
            <a:r>
              <a:rPr lang="uk-UA" altLang="ru-RU" sz="2000" dirty="0" err="1"/>
              <a:t>әдістерін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келтіруге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болады</a:t>
            </a:r>
            <a:r>
              <a:rPr lang="uk-UA" altLang="ru-RU" sz="2000" dirty="0"/>
              <a:t>.</a:t>
            </a:r>
          </a:p>
          <a:p>
            <a:pPr>
              <a:lnSpc>
                <a:spcPct val="80000"/>
              </a:lnSpc>
            </a:pPr>
            <a:r>
              <a:rPr lang="uk-UA" altLang="ru-RU" sz="2000" dirty="0"/>
              <a:t>2. </a:t>
            </a:r>
            <a:r>
              <a:rPr lang="uk-UA" altLang="ru-RU" sz="2000" b="1" dirty="0" err="1"/>
              <a:t>Машиналық</a:t>
            </a:r>
            <a:r>
              <a:rPr lang="uk-UA" altLang="ru-RU" sz="2000" b="1" dirty="0"/>
              <a:t> </a:t>
            </a:r>
            <a:r>
              <a:rPr lang="uk-UA" altLang="ru-RU" sz="2000" b="1" dirty="0" err="1"/>
              <a:t>тестілеу</a:t>
            </a:r>
            <a:r>
              <a:rPr lang="uk-UA" altLang="ru-RU" sz="2000" b="1" dirty="0"/>
              <a:t>. </a:t>
            </a:r>
            <a:r>
              <a:rPr lang="uk-UA" altLang="ru-RU" sz="2000" dirty="0" err="1"/>
              <a:t>Электрондық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жүйе</a:t>
            </a:r>
            <a:r>
              <a:rPr lang="uk-UA" altLang="ru-RU" sz="2000" dirty="0"/>
              <a:t> </a:t>
            </a:r>
            <a:r>
              <a:rPr lang="uk-UA" altLang="ru-RU" sz="2000" dirty="0" err="1"/>
              <a:t>сандық</a:t>
            </a:r>
            <a:r>
              <a:rPr lang="uk-UA" altLang="ru-RU" sz="2000" dirty="0"/>
              <a:t> </a:t>
            </a:r>
            <a:r>
              <a:rPr lang="uk-UA" altLang="ru-RU" sz="2000" dirty="0" err="1"/>
              <a:t>сөйлеу</a:t>
            </a:r>
            <a:r>
              <a:rPr lang="uk-UA" altLang="ru-RU" sz="2000" dirty="0"/>
              <a:t> </a:t>
            </a:r>
            <a:r>
              <a:rPr lang="uk-UA" altLang="ru-RU" sz="2000" dirty="0" err="1"/>
              <a:t>файлын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кодтау</a:t>
            </a:r>
            <a:r>
              <a:rPr lang="uk-UA" altLang="ru-RU" sz="2000" dirty="0"/>
              <a:t>/</a:t>
            </a:r>
            <a:r>
              <a:rPr lang="uk-UA" altLang="ru-RU" sz="2000" dirty="0" err="1"/>
              <a:t>қысу</a:t>
            </a:r>
            <a:r>
              <a:rPr lang="uk-UA" altLang="ru-RU" sz="2000" dirty="0"/>
              <a:t> </a:t>
            </a:r>
            <a:r>
              <a:rPr lang="uk-UA" altLang="ru-RU" sz="2000" dirty="0" err="1"/>
              <a:t>құрылғысы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арқылы</a:t>
            </a:r>
            <a:r>
              <a:rPr lang="uk-UA" altLang="ru-RU" sz="2000" dirty="0"/>
              <a:t> </a:t>
            </a:r>
            <a:r>
              <a:rPr lang="uk-UA" altLang="ru-RU" sz="2000" dirty="0" err="1"/>
              <a:t>өткізеді</a:t>
            </a:r>
            <a:r>
              <a:rPr lang="uk-UA" altLang="ru-RU" sz="2000" dirty="0"/>
              <a:t>, </a:t>
            </a:r>
            <a:r>
              <a:rPr lang="uk-UA" altLang="ru-RU" sz="2000" dirty="0" err="1"/>
              <a:t>содан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кейін</a:t>
            </a:r>
            <a:r>
              <a:rPr lang="uk-UA" altLang="ru-RU" sz="2000" dirty="0"/>
              <a:t> </a:t>
            </a:r>
            <a:r>
              <a:rPr lang="uk-UA" altLang="ru-RU" sz="2000" dirty="0" err="1"/>
              <a:t>шығыс</a:t>
            </a:r>
            <a:r>
              <a:rPr lang="uk-UA" altLang="ru-RU" sz="2000" dirty="0"/>
              <a:t> </a:t>
            </a:r>
            <a:r>
              <a:rPr lang="uk-UA" altLang="ru-RU" sz="2000" dirty="0" err="1"/>
              <a:t>сигналын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кіріс</a:t>
            </a:r>
            <a:r>
              <a:rPr lang="uk-UA" altLang="ru-RU" sz="2000" dirty="0"/>
              <a:t> </a:t>
            </a:r>
            <a:r>
              <a:rPr lang="uk-UA" altLang="ru-RU" sz="2000" dirty="0" err="1"/>
              <a:t>сигналымен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математикалық</a:t>
            </a:r>
            <a:r>
              <a:rPr lang="uk-UA" altLang="ru-RU" sz="2000" dirty="0"/>
              <a:t> </a:t>
            </a:r>
            <a:r>
              <a:rPr lang="uk-UA" altLang="ru-RU" sz="2000" dirty="0" err="1"/>
              <a:t>салыстыру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жүзеге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асырылады</a:t>
            </a:r>
            <a:r>
              <a:rPr lang="uk-UA" altLang="ru-RU" sz="2000" dirty="0"/>
              <a:t>. </a:t>
            </a:r>
            <a:r>
              <a:rPr lang="uk-UA" altLang="ru-RU" sz="2000" dirty="0" err="1"/>
              <a:t>Мысал</a:t>
            </a:r>
            <a:r>
              <a:rPr lang="uk-UA" altLang="ru-RU" sz="2000" dirty="0"/>
              <a:t> </a:t>
            </a:r>
            <a:r>
              <a:rPr lang="uk-UA" altLang="ru-RU" sz="2000" dirty="0" err="1"/>
              <a:t>ретінде</a:t>
            </a:r>
            <a:r>
              <a:rPr lang="uk-UA" altLang="ru-RU" sz="2000" dirty="0"/>
              <a:t> </a:t>
            </a:r>
            <a:r>
              <a:rPr lang="en-US" altLang="ru-RU" sz="2000" dirty="0"/>
              <a:t>ITU </a:t>
            </a:r>
            <a:r>
              <a:rPr lang="uk-UA" altLang="ru-RU" sz="2000" dirty="0" err="1"/>
              <a:t>ұсынған</a:t>
            </a:r>
            <a:r>
              <a:rPr lang="uk-UA" altLang="ru-RU" sz="2000" dirty="0"/>
              <a:t> </a:t>
            </a:r>
            <a:r>
              <a:rPr lang="en-US" altLang="ru-RU" sz="2000" dirty="0"/>
              <a:t>P. 861 </a:t>
            </a:r>
            <a:r>
              <a:rPr lang="uk-UA" altLang="ru-RU" sz="2000" dirty="0" err="1"/>
              <a:t>әдістерін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келтіруге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болады</a:t>
            </a:r>
            <a:r>
              <a:rPr lang="uk-UA" altLang="ru-RU" sz="2000" dirty="0"/>
              <a:t>: </a:t>
            </a:r>
            <a:r>
              <a:rPr lang="en-US" altLang="ru-RU" sz="2000" dirty="0"/>
              <a:t>PSQM (Perceptual Speech Quality Measurement — </a:t>
            </a:r>
            <a:r>
              <a:rPr lang="uk-UA" altLang="ru-RU" sz="2000" dirty="0" err="1"/>
              <a:t>сөйлеуді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берудің</a:t>
            </a:r>
            <a:r>
              <a:rPr lang="uk-UA" altLang="ru-RU" sz="2000" dirty="0"/>
              <a:t> </a:t>
            </a:r>
            <a:r>
              <a:rPr lang="uk-UA" altLang="ru-RU" sz="2000" dirty="0" err="1"/>
              <a:t>қабылданған</a:t>
            </a:r>
            <a:r>
              <a:rPr lang="uk-UA" altLang="ru-RU" sz="2000" dirty="0"/>
              <a:t> </a:t>
            </a:r>
            <a:r>
              <a:rPr lang="uk-UA" altLang="ru-RU" sz="2000" dirty="0" err="1"/>
              <a:t>сапасын</a:t>
            </a:r>
            <a:r>
              <a:rPr lang="uk-UA" altLang="ru-RU" sz="2000" dirty="0"/>
              <a:t> </a:t>
            </a:r>
            <a:r>
              <a:rPr lang="uk-UA" altLang="ru-RU" sz="2000" dirty="0" err="1"/>
              <a:t>өлшеу</a:t>
            </a:r>
            <a:r>
              <a:rPr lang="uk-UA" altLang="ru-RU" sz="2000" dirty="0"/>
              <a:t>) </a:t>
            </a:r>
            <a:r>
              <a:rPr lang="uk-UA" altLang="ru-RU" sz="2000" dirty="0" err="1"/>
              <a:t>және</a:t>
            </a:r>
            <a:r>
              <a:rPr lang="uk-UA" altLang="ru-RU" sz="2000" dirty="0"/>
              <a:t> </a:t>
            </a:r>
            <a:r>
              <a:rPr lang="en-US" altLang="ru-RU" sz="2000" dirty="0"/>
              <a:t>G. 107 E Model </a:t>
            </a:r>
            <a:r>
              <a:rPr lang="uk-UA" altLang="ru-RU" sz="2000" dirty="0" err="1"/>
              <a:t>немесе</a:t>
            </a:r>
            <a:r>
              <a:rPr lang="uk-UA" altLang="ru-RU" sz="2000" dirty="0"/>
              <a:t> </a:t>
            </a:r>
            <a:r>
              <a:rPr lang="en-US" altLang="ru-RU" sz="2000" dirty="0"/>
              <a:t>R Factor (R </a:t>
            </a:r>
            <a:r>
              <a:rPr lang="uk-UA" altLang="ru-RU" sz="2000" dirty="0" err="1"/>
              <a:t>коэффициенті</a:t>
            </a:r>
            <a:r>
              <a:rPr lang="uk-UA" altLang="ru-RU" sz="2000" dirty="0"/>
              <a:t>, </a:t>
            </a:r>
            <a:r>
              <a:rPr lang="uk-UA" altLang="ru-RU" sz="2000" dirty="0" err="1"/>
              <a:t>электрондық</a:t>
            </a:r>
            <a:r>
              <a:rPr lang="uk-UA" altLang="ru-RU" sz="2000" dirty="0"/>
              <a:t> модель </a:t>
            </a:r>
            <a:r>
              <a:rPr lang="uk-UA" altLang="ru-RU" sz="2000" dirty="0" err="1"/>
              <a:t>негізінде</a:t>
            </a:r>
            <a:r>
              <a:rPr lang="uk-UA" altLang="ru-RU" sz="2000" dirty="0"/>
              <a:t> телефон </a:t>
            </a:r>
            <a:r>
              <a:rPr lang="uk-UA" altLang="ru-RU" sz="2000" dirty="0" err="1"/>
              <a:t>желілеріндегі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берілу</a:t>
            </a:r>
            <a:r>
              <a:rPr lang="uk-UA" altLang="ru-RU" sz="2000" dirty="0"/>
              <a:t> </a:t>
            </a:r>
            <a:r>
              <a:rPr lang="uk-UA" altLang="ru-RU" sz="2000" dirty="0" err="1"/>
              <a:t>сапасының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объективті</a:t>
            </a:r>
            <a:r>
              <a:rPr lang="uk-UA" altLang="ru-RU" sz="2000" dirty="0"/>
              <a:t> </a:t>
            </a:r>
            <a:r>
              <a:rPr lang="uk-UA" altLang="ru-RU" sz="2000" dirty="0" err="1"/>
              <a:t>өлшемі</a:t>
            </a:r>
            <a:r>
              <a:rPr lang="uk-UA" altLang="ru-RU" sz="2000" dirty="0"/>
              <a:t>).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632700" cy="1295400"/>
          </a:xfrm>
        </p:spPr>
        <p:txBody>
          <a:bodyPr/>
          <a:lstStyle/>
          <a:p>
            <a:r>
              <a:rPr lang="en-US" altLang="ru-RU" sz="3200" dirty="0"/>
              <a:t>IP-</a:t>
            </a:r>
            <a:r>
              <a:rPr lang="ru-RU" altLang="ru-RU" sz="3200" dirty="0"/>
              <a:t>телефония </a:t>
            </a:r>
            <a:r>
              <a:rPr lang="ru-RU" altLang="ru-RU" sz="3200" dirty="0" err="1"/>
              <a:t>трафигі</a:t>
            </a:r>
            <a:r>
              <a:rPr lang="ru-RU" altLang="ru-RU" sz="3200" dirty="0"/>
              <a:t> </a:t>
            </a:r>
            <a:r>
              <a:rPr lang="ru-RU" altLang="ru-RU" sz="3200" dirty="0" err="1"/>
              <a:t>үшін</a:t>
            </a:r>
            <a:r>
              <a:rPr lang="ru-RU" altLang="ru-RU" sz="3200" dirty="0"/>
              <a:t> </a:t>
            </a:r>
            <a:r>
              <a:rPr lang="ru-RU" altLang="ru-RU" sz="3200" dirty="0" err="1"/>
              <a:t>қызметтердің</a:t>
            </a:r>
            <a:r>
              <a:rPr lang="ru-RU" altLang="ru-RU" sz="3200" dirty="0"/>
              <a:t> </a:t>
            </a:r>
            <a:r>
              <a:rPr lang="ru-RU" altLang="ru-RU" sz="3200" dirty="0" err="1"/>
              <a:t>сапасын</a:t>
            </a:r>
            <a:r>
              <a:rPr lang="ru-RU" altLang="ru-RU" sz="3200" dirty="0"/>
              <a:t> </a:t>
            </a:r>
            <a:r>
              <a:rPr lang="ru-RU" altLang="ru-RU" sz="3200" dirty="0" err="1"/>
              <a:t>бағалау</a:t>
            </a:r>
            <a:endParaRPr lang="ru-RU" altLang="ru-RU" sz="3200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ru-RU" altLang="ru-RU" sz="2400" b="1" dirty="0" err="1">
                <a:solidFill>
                  <a:schemeClr val="tx2"/>
                </a:solidFill>
              </a:rPr>
              <a:t>Қызметтер</a:t>
            </a:r>
            <a:r>
              <a:rPr lang="ru-RU" altLang="ru-RU" sz="2400" b="1" dirty="0">
                <a:solidFill>
                  <a:schemeClr val="tx2"/>
                </a:solidFill>
              </a:rPr>
              <a:t> </a:t>
            </a:r>
            <a:r>
              <a:rPr lang="ru-RU" altLang="ru-RU" sz="2400" b="1" dirty="0" err="1">
                <a:solidFill>
                  <a:schemeClr val="tx2"/>
                </a:solidFill>
              </a:rPr>
              <a:t>сапасын</a:t>
            </a:r>
            <a:r>
              <a:rPr lang="ru-RU" altLang="ru-RU" sz="2400" b="1" dirty="0">
                <a:solidFill>
                  <a:schemeClr val="tx2"/>
                </a:solidFill>
              </a:rPr>
              <a:t> </a:t>
            </a:r>
            <a:r>
              <a:rPr lang="ru-RU" altLang="ru-RU" sz="2400" b="1" dirty="0" err="1">
                <a:solidFill>
                  <a:schemeClr val="tx2"/>
                </a:solidFill>
              </a:rPr>
              <a:t>бағалаудың</a:t>
            </a:r>
            <a:r>
              <a:rPr lang="ru-RU" altLang="ru-RU" sz="2400" b="1" dirty="0">
                <a:solidFill>
                  <a:schemeClr val="tx2"/>
                </a:solidFill>
              </a:rPr>
              <a:t> </a:t>
            </a:r>
            <a:r>
              <a:rPr lang="ru-RU" altLang="ru-RU" sz="2400" b="1" dirty="0" err="1">
                <a:solidFill>
                  <a:schemeClr val="tx2"/>
                </a:solidFill>
              </a:rPr>
              <a:t>субъективті</a:t>
            </a:r>
            <a:r>
              <a:rPr lang="ru-RU" altLang="ru-RU" sz="2400" b="1" dirty="0">
                <a:solidFill>
                  <a:schemeClr val="tx2"/>
                </a:solidFill>
              </a:rPr>
              <a:t> </a:t>
            </a:r>
            <a:r>
              <a:rPr lang="ru-RU" altLang="ru-RU" sz="2400" b="1" dirty="0" err="1">
                <a:solidFill>
                  <a:schemeClr val="tx2"/>
                </a:solidFill>
              </a:rPr>
              <a:t>әдістемелері</a:t>
            </a:r>
            <a:r>
              <a:rPr lang="ru-RU" altLang="ru-RU" sz="2400" b="1" dirty="0">
                <a:solidFill>
                  <a:schemeClr val="tx2"/>
                </a:solidFill>
              </a:rPr>
              <a:t>: </a:t>
            </a:r>
          </a:p>
          <a:p>
            <a:pPr>
              <a:lnSpc>
                <a:spcPct val="120000"/>
              </a:lnSpc>
            </a:pPr>
            <a:r>
              <a:rPr lang="ru-RU" altLang="ru-RU" sz="2000" dirty="0"/>
              <a:t>MOS - </a:t>
            </a:r>
            <a:r>
              <a:rPr lang="en-AU" altLang="ru-RU" sz="2000" dirty="0"/>
              <a:t>Mean Opinion Score</a:t>
            </a:r>
            <a:r>
              <a:rPr lang="ru-RU" altLang="ru-RU" sz="2000" dirty="0"/>
              <a:t> – 5 </a:t>
            </a:r>
            <a:r>
              <a:rPr lang="ru-RU" altLang="ru-RU" sz="2000" dirty="0" err="1"/>
              <a:t>балдық</a:t>
            </a:r>
            <a:r>
              <a:rPr lang="ru-RU" altLang="ru-RU" sz="2000" dirty="0"/>
              <a:t> шкала </a:t>
            </a:r>
            <a:r>
              <a:rPr lang="ru-RU" altLang="ru-RU" sz="2000" dirty="0" err="1"/>
              <a:t>бойынша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пайдаланушының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қызмет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сапасын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қабылдауы</a:t>
            </a:r>
            <a:r>
              <a:rPr lang="ru-RU" altLang="ru-RU" sz="2000" dirty="0"/>
              <a:t>. </a:t>
            </a:r>
            <a:r>
              <a:rPr lang="ru-RU" altLang="ru-RU" sz="2000" dirty="0" err="1"/>
              <a:t>Деректерді</a:t>
            </a:r>
            <a:r>
              <a:rPr lang="ru-RU" altLang="ru-RU" sz="2000" dirty="0"/>
              <a:t> беру </a:t>
            </a:r>
            <a:r>
              <a:rPr lang="ru-RU" altLang="ru-RU" sz="2000" dirty="0" err="1"/>
              <a:t>желілеріне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тән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және</a:t>
            </a:r>
            <a:r>
              <a:rPr lang="ru-RU" altLang="ru-RU" sz="2000" dirty="0"/>
              <a:t> </a:t>
            </a:r>
            <a:r>
              <a:rPr lang="en-US" altLang="ru-RU" sz="2000" dirty="0"/>
              <a:t>VoIP </a:t>
            </a:r>
            <a:r>
              <a:rPr lang="ru-RU" altLang="ru-RU" sz="2000" dirty="0" err="1"/>
              <a:t>жүйелеріндегі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сөйлеу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сапасына</a:t>
            </a:r>
            <a:r>
              <a:rPr lang="ru-RU" altLang="ru-RU" sz="2000" dirty="0"/>
              <a:t> </a:t>
            </a:r>
            <a:r>
              <a:rPr lang="ru-RU" altLang="ru-RU" sz="2000" dirty="0" err="1"/>
              <a:t>әсер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ететін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бірқатар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құбылыстарды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ескермейді</a:t>
            </a:r>
            <a:r>
              <a:rPr lang="ru-RU" altLang="ru-RU" sz="2000" dirty="0"/>
              <a:t>. </a:t>
            </a:r>
            <a:r>
              <a:rPr lang="ru-RU" altLang="ru-RU" sz="2000" dirty="0" err="1"/>
              <a:t>Сөйлеу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сапасына</a:t>
            </a:r>
            <a:r>
              <a:rPr lang="ru-RU" altLang="ru-RU" sz="2000" dirty="0"/>
              <a:t> </a:t>
            </a:r>
            <a:r>
              <a:rPr lang="ru-RU" altLang="ru-RU" sz="2000" dirty="0" err="1"/>
              <a:t>әсер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ететін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факторларды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сандық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түрде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ескеру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мүмкіндігі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жоқ</a:t>
            </a:r>
            <a:r>
              <a:rPr lang="ru-RU" altLang="ru-RU" sz="2000" dirty="0"/>
              <a:t>, </a:t>
            </a:r>
            <a:r>
              <a:rPr lang="ru-RU" altLang="ru-RU" sz="2000" dirty="0" err="1"/>
              <a:t>мысалы</a:t>
            </a:r>
            <a:r>
              <a:rPr lang="ru-RU" altLang="ru-RU" sz="2000" dirty="0"/>
              <a:t>:</a:t>
            </a:r>
          </a:p>
          <a:p>
            <a:pPr>
              <a:lnSpc>
                <a:spcPct val="120000"/>
              </a:lnSpc>
            </a:pPr>
            <a:r>
              <a:rPr lang="ru-RU" altLang="ru-RU" sz="2000" dirty="0"/>
              <a:t>телефон </a:t>
            </a:r>
            <a:r>
              <a:rPr lang="ru-RU" altLang="ru-RU" sz="2000" dirty="0" err="1"/>
              <a:t>арқылы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сөйлесуші</a:t>
            </a:r>
            <a:r>
              <a:rPr lang="ru-RU" altLang="ru-RU" sz="2000" dirty="0"/>
              <a:t> мен </a:t>
            </a:r>
            <a:r>
              <a:rPr lang="ru-RU" altLang="ru-RU" sz="2000" dirty="0" err="1"/>
              <a:t>тыңдаушы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арасындағы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кідіріс</a:t>
            </a:r>
            <a:r>
              <a:rPr lang="ru-RU" altLang="ru-RU" sz="2000" dirty="0"/>
              <a:t>;</a:t>
            </a:r>
          </a:p>
          <a:p>
            <a:pPr>
              <a:lnSpc>
                <a:spcPct val="120000"/>
              </a:lnSpc>
            </a:pPr>
            <a:r>
              <a:rPr lang="ru-RU" altLang="ru-RU" sz="2000" dirty="0" err="1"/>
              <a:t>кідіріс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вариациясының</a:t>
            </a:r>
            <a:r>
              <a:rPr lang="ru-RU" altLang="ru-RU" sz="2000" dirty="0"/>
              <a:t> </a:t>
            </a:r>
            <a:r>
              <a:rPr lang="ru-RU" altLang="ru-RU" sz="2000" dirty="0" err="1"/>
              <a:t>әсері</a:t>
            </a:r>
            <a:r>
              <a:rPr lang="ru-RU" altLang="ru-RU" sz="2000" dirty="0"/>
              <a:t> (</a:t>
            </a:r>
            <a:r>
              <a:rPr lang="ru-RU" altLang="ru-RU" sz="2000" dirty="0" err="1"/>
              <a:t>джиттер</a:t>
            </a:r>
            <a:r>
              <a:rPr lang="ru-RU" altLang="ru-RU" sz="2000" dirty="0"/>
              <a:t>);</a:t>
            </a:r>
          </a:p>
          <a:p>
            <a:pPr>
              <a:lnSpc>
                <a:spcPct val="120000"/>
              </a:lnSpc>
            </a:pPr>
            <a:r>
              <a:rPr lang="ru-RU" altLang="ru-RU" sz="2000" dirty="0" err="1"/>
              <a:t>пакеттер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шығынының</a:t>
            </a:r>
            <a:r>
              <a:rPr lang="ru-RU" altLang="ru-RU" sz="2000" dirty="0"/>
              <a:t> </a:t>
            </a:r>
            <a:r>
              <a:rPr lang="ru-RU" altLang="ru-RU" sz="2000" dirty="0" err="1"/>
              <a:t>әсері</a:t>
            </a:r>
            <a:r>
              <a:rPr lang="ru-RU" altLang="ru-RU" sz="2000" dirty="0"/>
              <a:t>.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uk-UA" altLang="ru-RU" sz="3200" b="1" dirty="0" err="1"/>
              <a:t>Орташа</a:t>
            </a:r>
            <a:r>
              <a:rPr lang="uk-UA" altLang="ru-RU" sz="3200" b="1" dirty="0"/>
              <a:t> </a:t>
            </a:r>
            <a:r>
              <a:rPr lang="uk-UA" altLang="ru-RU" sz="3200" b="1" dirty="0" err="1"/>
              <a:t>сараптамалық</a:t>
            </a:r>
            <a:r>
              <a:rPr lang="uk-UA" altLang="ru-RU" sz="3200" b="1" dirty="0"/>
              <a:t> </a:t>
            </a:r>
            <a:r>
              <a:rPr lang="uk-UA" altLang="ru-RU" sz="3200" b="1" dirty="0" err="1"/>
              <a:t>баға</a:t>
            </a:r>
            <a:r>
              <a:rPr lang="uk-UA" altLang="ru-RU" sz="3200" b="1" dirty="0"/>
              <a:t>-</a:t>
            </a:r>
            <a:r>
              <a:rPr lang="en-US" altLang="ru-RU" sz="3200" b="1" dirty="0"/>
              <a:t>MOS</a:t>
            </a:r>
            <a:endParaRPr lang="uk-UA" altLang="ru-RU" sz="4000" b="1" dirty="0"/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8229600" cy="4997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altLang="ru-RU" sz="1800" dirty="0" err="1"/>
              <a:t>Сөйлеу</a:t>
            </a:r>
            <a:r>
              <a:rPr lang="uk-UA" altLang="ru-RU" sz="1800" dirty="0"/>
              <a:t> </a:t>
            </a:r>
            <a:r>
              <a:rPr lang="uk-UA" altLang="ru-RU" sz="1800" dirty="0" err="1"/>
              <a:t>сапасын</a:t>
            </a:r>
            <a:r>
              <a:rPr lang="uk-UA" altLang="ru-RU" sz="1800" dirty="0"/>
              <a:t> </a:t>
            </a:r>
            <a:r>
              <a:rPr lang="uk-UA" altLang="ru-RU" sz="1800" dirty="0" err="1"/>
              <a:t>өлшеудің</a:t>
            </a:r>
            <a:r>
              <a:rPr lang="uk-UA" altLang="ru-RU" sz="1800" dirty="0"/>
              <a:t> </a:t>
            </a:r>
            <a:r>
              <a:rPr lang="uk-UA" altLang="ru-RU" sz="1800" dirty="0" err="1"/>
              <a:t>ең</a:t>
            </a:r>
            <a:r>
              <a:rPr lang="uk-UA" altLang="ru-RU" sz="1800" dirty="0"/>
              <a:t> </a:t>
            </a:r>
            <a:r>
              <a:rPr lang="uk-UA" altLang="ru-RU" sz="1800" dirty="0" err="1"/>
              <a:t>көп</a:t>
            </a:r>
            <a:r>
              <a:rPr lang="uk-UA" altLang="ru-RU" sz="1800" dirty="0"/>
              <a:t> </a:t>
            </a:r>
            <a:r>
              <a:rPr lang="uk-UA" altLang="ru-RU" sz="1800" dirty="0" err="1"/>
              <a:t>таралған</a:t>
            </a:r>
            <a:r>
              <a:rPr lang="uk-UA" altLang="ru-RU" sz="1800" dirty="0"/>
              <a:t> </a:t>
            </a:r>
            <a:r>
              <a:rPr lang="uk-UA" altLang="ru-RU" sz="1800" dirty="0" err="1"/>
              <a:t>әдісі</a:t>
            </a:r>
            <a:r>
              <a:rPr lang="uk-UA" altLang="ru-RU" sz="1800" dirty="0"/>
              <a:t> — </a:t>
            </a:r>
            <a:r>
              <a:rPr lang="uk-UA" altLang="ru-RU" sz="1800" dirty="0" err="1"/>
              <a:t>әр</a:t>
            </a:r>
            <a:r>
              <a:rPr lang="uk-UA" altLang="ru-RU" sz="1800" dirty="0"/>
              <a:t> </a:t>
            </a:r>
            <a:r>
              <a:rPr lang="uk-UA" altLang="ru-RU" sz="1800" dirty="0" err="1"/>
              <a:t>түрлі</a:t>
            </a:r>
            <a:r>
              <a:rPr lang="uk-UA" altLang="ru-RU" sz="1800" dirty="0"/>
              <a:t> </a:t>
            </a:r>
            <a:r>
              <a:rPr lang="uk-UA" altLang="ru-RU" sz="1800" dirty="0" err="1"/>
              <a:t>жүйелермен</a:t>
            </a:r>
            <a:r>
              <a:rPr lang="uk-UA" altLang="ru-RU" sz="1800" dirty="0"/>
              <a:t> </a:t>
            </a:r>
            <a:r>
              <a:rPr lang="uk-UA" altLang="ru-RU" sz="1800" dirty="0" err="1"/>
              <a:t>дауысты</a:t>
            </a:r>
            <a:r>
              <a:rPr lang="uk-UA" altLang="ru-RU" sz="1800" dirty="0"/>
              <a:t> </a:t>
            </a:r>
            <a:r>
              <a:rPr lang="uk-UA" altLang="ru-RU" sz="1800" dirty="0" err="1"/>
              <a:t>кодтау</a:t>
            </a:r>
            <a:r>
              <a:rPr lang="uk-UA" altLang="ru-RU" sz="1800" dirty="0"/>
              <a:t> </a:t>
            </a:r>
            <a:r>
              <a:rPr lang="uk-UA" altLang="ru-RU" sz="1800" dirty="0" err="1"/>
              <a:t>сапасын</a:t>
            </a:r>
            <a:r>
              <a:rPr lang="uk-UA" altLang="ru-RU" sz="1800" dirty="0"/>
              <a:t> </a:t>
            </a:r>
            <a:r>
              <a:rPr lang="uk-UA" altLang="ru-RU" sz="1800" dirty="0" err="1"/>
              <a:t>анықтау</a:t>
            </a:r>
            <a:r>
              <a:rPr lang="uk-UA" altLang="ru-RU" sz="1800" dirty="0"/>
              <a:t> </a:t>
            </a:r>
            <a:r>
              <a:rPr lang="uk-UA" altLang="ru-RU" sz="1800" dirty="0" err="1"/>
              <a:t>және</a:t>
            </a:r>
            <a:r>
              <a:rPr lang="uk-UA" altLang="ru-RU" sz="1800" dirty="0"/>
              <a:t> </a:t>
            </a:r>
            <a:r>
              <a:rPr lang="uk-UA" altLang="ru-RU" sz="1800" dirty="0" err="1"/>
              <a:t>бес</a:t>
            </a:r>
            <a:r>
              <a:rPr lang="uk-UA" altLang="ru-RU" sz="1800" dirty="0"/>
              <a:t> </a:t>
            </a:r>
            <a:r>
              <a:rPr lang="uk-UA" altLang="ru-RU" sz="1800" dirty="0" err="1"/>
              <a:t>балдық</a:t>
            </a:r>
            <a:r>
              <a:rPr lang="uk-UA" altLang="ru-RU" sz="1800" dirty="0"/>
              <a:t> шкала </a:t>
            </a:r>
            <a:r>
              <a:rPr lang="uk-UA" altLang="ru-RU" sz="1800" dirty="0" err="1"/>
              <a:t>бойынша</a:t>
            </a:r>
            <a:r>
              <a:rPr lang="uk-UA" altLang="ru-RU" sz="1800" dirty="0"/>
              <a:t> </a:t>
            </a:r>
            <a:r>
              <a:rPr lang="uk-UA" altLang="ru-RU" sz="1800" dirty="0" err="1"/>
              <a:t>бағалау</a:t>
            </a:r>
            <a:r>
              <a:rPr lang="uk-UA" altLang="ru-RU" sz="1800" dirty="0"/>
              <a:t> </a:t>
            </a:r>
            <a:r>
              <a:rPr lang="uk-UA" altLang="ru-RU" sz="1800" dirty="0" err="1"/>
              <a:t>үшін</a:t>
            </a:r>
            <a:r>
              <a:rPr lang="uk-UA" altLang="ru-RU" sz="1800" dirty="0"/>
              <a:t> </a:t>
            </a:r>
            <a:r>
              <a:rPr lang="uk-UA" altLang="ru-RU" sz="1800" dirty="0" err="1"/>
              <a:t>тыңдаушыларды</a:t>
            </a:r>
            <a:r>
              <a:rPr lang="uk-UA" altLang="ru-RU" sz="1800" dirty="0"/>
              <a:t> </a:t>
            </a:r>
            <a:r>
              <a:rPr lang="uk-UA" altLang="ru-RU" sz="1800" dirty="0" err="1"/>
              <a:t>тарту</a:t>
            </a:r>
            <a:r>
              <a:rPr lang="uk-UA" altLang="ru-RU" sz="1800" dirty="0"/>
              <a:t> </a:t>
            </a:r>
            <a:r>
              <a:rPr lang="uk-UA" altLang="ru-RU" sz="1800" dirty="0" err="1"/>
              <a:t>арқылы</a:t>
            </a:r>
            <a:r>
              <a:rPr lang="uk-UA" altLang="ru-RU" sz="1800" dirty="0"/>
              <a:t> </a:t>
            </a:r>
            <a:r>
              <a:rPr lang="en-US" altLang="ru-RU" sz="1800" dirty="0"/>
              <a:t>MOS-</a:t>
            </a:r>
            <a:r>
              <a:rPr lang="uk-UA" altLang="ru-RU" sz="1800" dirty="0"/>
              <a:t>тест. </a:t>
            </a:r>
            <a:r>
              <a:rPr lang="uk-UA" altLang="ru-RU" sz="1800" dirty="0" err="1"/>
              <a:t>Мысалы</a:t>
            </a:r>
            <a:r>
              <a:rPr lang="uk-UA" altLang="ru-RU" sz="1800" dirty="0"/>
              <a:t>, "5" </a:t>
            </a:r>
            <a:r>
              <a:rPr lang="uk-UA" altLang="ru-RU" sz="1800" dirty="0" err="1"/>
              <a:t>бағасы</a:t>
            </a:r>
            <a:r>
              <a:rPr lang="uk-UA" altLang="ru-RU" sz="1800" dirty="0"/>
              <a:t> </a:t>
            </a:r>
            <a:r>
              <a:rPr lang="uk-UA" altLang="ru-RU" sz="1800" dirty="0" err="1"/>
              <a:t>ең</a:t>
            </a:r>
            <a:r>
              <a:rPr lang="uk-UA" altLang="ru-RU" sz="1800" dirty="0"/>
              <a:t> </a:t>
            </a:r>
            <a:r>
              <a:rPr lang="uk-UA" altLang="ru-RU" sz="1800" dirty="0" err="1"/>
              <a:t>жоғары</a:t>
            </a:r>
            <a:r>
              <a:rPr lang="uk-UA" altLang="ru-RU" sz="1800" dirty="0"/>
              <a:t>, </a:t>
            </a:r>
            <a:r>
              <a:rPr lang="uk-UA" altLang="ru-RU" sz="1800" dirty="0" err="1"/>
              <a:t>ал</a:t>
            </a:r>
            <a:r>
              <a:rPr lang="uk-UA" altLang="ru-RU" sz="1800" dirty="0"/>
              <a:t> 64 </a:t>
            </a:r>
            <a:r>
              <a:rPr lang="uk-UA" altLang="ru-RU" sz="1800" dirty="0" err="1"/>
              <a:t>Кбит</a:t>
            </a:r>
            <a:r>
              <a:rPr lang="uk-UA" altLang="ru-RU" sz="1800" dirty="0"/>
              <a:t>/с </a:t>
            </a:r>
            <a:r>
              <a:rPr lang="uk-UA" altLang="ru-RU" sz="1800" dirty="0" err="1"/>
              <a:t>жылдамдықпен</a:t>
            </a:r>
            <a:r>
              <a:rPr lang="uk-UA" altLang="ru-RU" sz="1800" dirty="0"/>
              <a:t> ИКМ </a:t>
            </a:r>
            <a:r>
              <a:rPr lang="uk-UA" altLang="ru-RU" sz="1800" dirty="0" err="1"/>
              <a:t>модуляциясы</a:t>
            </a:r>
            <a:r>
              <a:rPr lang="uk-UA" altLang="ru-RU" sz="1800" dirty="0"/>
              <a:t> 4,4 </a:t>
            </a:r>
            <a:r>
              <a:rPr lang="uk-UA" altLang="ru-RU" sz="1800" dirty="0" err="1"/>
              <a:t>балл</a:t>
            </a:r>
            <a:r>
              <a:rPr lang="uk-UA" altLang="ru-RU" sz="1800" dirty="0"/>
              <a:t> </a:t>
            </a:r>
            <a:r>
              <a:rPr lang="uk-UA" altLang="ru-RU" sz="1800" dirty="0" err="1"/>
              <a:t>алды</a:t>
            </a:r>
            <a:r>
              <a:rPr lang="uk-UA" altLang="ru-RU" sz="1800" dirty="0"/>
              <a:t>. </a:t>
            </a:r>
            <a:r>
              <a:rPr lang="uk-UA" altLang="ru-RU" sz="1800" dirty="0" err="1"/>
              <a:t>Бизнес-телефония</a:t>
            </a:r>
            <a:r>
              <a:rPr lang="uk-UA" altLang="ru-RU" sz="1800" dirty="0"/>
              <a:t> </a:t>
            </a:r>
            <a:r>
              <a:rPr lang="uk-UA" altLang="ru-RU" sz="1800" dirty="0" err="1"/>
              <a:t>үшін</a:t>
            </a:r>
            <a:r>
              <a:rPr lang="uk-UA" altLang="ru-RU" sz="1800" dirty="0"/>
              <a:t> </a:t>
            </a:r>
            <a:r>
              <a:rPr lang="uk-UA" altLang="ru-RU" sz="1800" dirty="0" err="1"/>
              <a:t>ұсынылатын</a:t>
            </a:r>
            <a:r>
              <a:rPr lang="uk-UA" altLang="ru-RU" sz="1800" dirty="0"/>
              <a:t> </a:t>
            </a:r>
            <a:r>
              <a:rPr lang="uk-UA" altLang="ru-RU" sz="1800" dirty="0" err="1"/>
              <a:t>ең</a:t>
            </a:r>
            <a:r>
              <a:rPr lang="uk-UA" altLang="ru-RU" sz="1800" dirty="0"/>
              <a:t> </a:t>
            </a:r>
            <a:r>
              <a:rPr lang="uk-UA" altLang="ru-RU" sz="1800" dirty="0" err="1"/>
              <a:t>төменгі</a:t>
            </a:r>
            <a:r>
              <a:rPr lang="uk-UA" altLang="ru-RU" sz="1800" dirty="0"/>
              <a:t> </a:t>
            </a:r>
            <a:r>
              <a:rPr lang="uk-UA" altLang="ru-RU" sz="1800" dirty="0" err="1"/>
              <a:t>баға</a:t>
            </a:r>
            <a:r>
              <a:rPr lang="uk-UA" altLang="ru-RU" sz="1800" dirty="0"/>
              <a:t> - 4,0 </a:t>
            </a:r>
            <a:r>
              <a:rPr lang="uk-UA" altLang="ru-RU" sz="1800" dirty="0" err="1"/>
              <a:t>балл</a:t>
            </a:r>
            <a:r>
              <a:rPr lang="uk-UA" altLang="ru-RU" sz="1800" dirty="0"/>
              <a:t>, </a:t>
            </a:r>
            <a:r>
              <a:rPr lang="uk-UA" altLang="ru-RU" sz="1800" dirty="0" err="1"/>
              <a:t>ал</a:t>
            </a:r>
            <a:r>
              <a:rPr lang="uk-UA" altLang="ru-RU" sz="1800" dirty="0"/>
              <a:t> 3,5 </a:t>
            </a:r>
            <a:r>
              <a:rPr lang="uk-UA" altLang="ru-RU" sz="1800" dirty="0" err="1"/>
              <a:t>балл</a:t>
            </a:r>
            <a:r>
              <a:rPr lang="uk-UA" altLang="ru-RU" sz="1800" dirty="0"/>
              <a:t> — </a:t>
            </a:r>
            <a:r>
              <a:rPr lang="uk-UA" altLang="ru-RU" sz="1800" dirty="0" err="1"/>
              <a:t>ең</a:t>
            </a:r>
            <a:r>
              <a:rPr lang="uk-UA" altLang="ru-RU" sz="1800" dirty="0"/>
              <a:t> </a:t>
            </a:r>
            <a:r>
              <a:rPr lang="uk-UA" altLang="ru-RU" sz="1800" dirty="0" err="1"/>
              <a:t>төменгі</a:t>
            </a:r>
            <a:r>
              <a:rPr lang="uk-UA" altLang="ru-RU" sz="1800" dirty="0"/>
              <a:t> </a:t>
            </a:r>
            <a:r>
              <a:rPr lang="uk-UA" altLang="ru-RU" sz="1800" dirty="0" err="1"/>
              <a:t>рұқсат</a:t>
            </a:r>
            <a:r>
              <a:rPr lang="uk-UA" altLang="ru-RU" sz="1800" dirty="0"/>
              <a:t> </a:t>
            </a:r>
            <a:r>
              <a:rPr lang="uk-UA" altLang="ru-RU" sz="1800" dirty="0" err="1"/>
              <a:t>етілген</a:t>
            </a:r>
            <a:r>
              <a:rPr lang="uk-UA" altLang="ru-RU" sz="1800" dirty="0"/>
              <a:t> </a:t>
            </a:r>
            <a:r>
              <a:rPr lang="uk-UA" altLang="ru-RU" sz="1800" dirty="0" err="1"/>
              <a:t>шама</a:t>
            </a:r>
            <a:r>
              <a:rPr lang="uk-UA" altLang="ru-RU" sz="1800" dirty="0"/>
              <a:t>. </a:t>
            </a:r>
            <a:r>
              <a:rPr lang="en-US" altLang="ru-RU" sz="1800" dirty="0"/>
              <a:t>G. 729a </a:t>
            </a:r>
            <a:r>
              <a:rPr lang="uk-UA" altLang="ru-RU" sz="1800" dirty="0" err="1"/>
              <a:t>дыбысын</a:t>
            </a:r>
            <a:r>
              <a:rPr lang="uk-UA" altLang="ru-RU" sz="1800" dirty="0"/>
              <a:t> </a:t>
            </a:r>
            <a:r>
              <a:rPr lang="uk-UA" altLang="ru-RU" sz="1800" dirty="0" err="1"/>
              <a:t>сығу</a:t>
            </a:r>
            <a:r>
              <a:rPr lang="uk-UA" altLang="ru-RU" sz="1800" dirty="0"/>
              <a:t> </a:t>
            </a:r>
            <a:r>
              <a:rPr lang="uk-UA" altLang="ru-RU" sz="1800" dirty="0" err="1"/>
              <a:t>алгоритмінің</a:t>
            </a:r>
            <a:r>
              <a:rPr lang="uk-UA" altLang="ru-RU" sz="1800" dirty="0"/>
              <a:t> </a:t>
            </a:r>
            <a:r>
              <a:rPr lang="uk-UA" altLang="ru-RU" sz="1800" dirty="0" err="1"/>
              <a:t>типтік</a:t>
            </a:r>
            <a:r>
              <a:rPr lang="uk-UA" altLang="ru-RU" sz="1800" dirty="0"/>
              <a:t> мәні-4,0 </a:t>
            </a:r>
            <a:r>
              <a:rPr lang="uk-UA" altLang="ru-RU" sz="1800" dirty="0" err="1"/>
              <a:t>балл</a:t>
            </a:r>
            <a:r>
              <a:rPr lang="uk-UA" altLang="ru-RU" sz="1800" dirty="0"/>
              <a:t>, </a:t>
            </a:r>
            <a:r>
              <a:rPr lang="uk-UA" altLang="ru-RU" sz="1800" dirty="0" err="1"/>
              <a:t>ал</a:t>
            </a:r>
            <a:r>
              <a:rPr lang="uk-UA" altLang="ru-RU" sz="1800" dirty="0"/>
              <a:t> </a:t>
            </a:r>
            <a:r>
              <a:rPr lang="uk-UA" altLang="ru-RU" sz="1800" dirty="0" err="1"/>
              <a:t>бағалау</a:t>
            </a:r>
            <a:r>
              <a:rPr lang="uk-UA" altLang="ru-RU" sz="1800" dirty="0"/>
              <a:t> </a:t>
            </a:r>
            <a:r>
              <a:rPr lang="uk-UA" altLang="ru-RU" sz="1800" dirty="0" err="1"/>
              <a:t>диапазонының</a:t>
            </a:r>
            <a:r>
              <a:rPr lang="uk-UA" altLang="ru-RU" sz="1800" dirty="0"/>
              <a:t> </a:t>
            </a:r>
            <a:r>
              <a:rPr lang="uk-UA" altLang="ru-RU" sz="1800" dirty="0" err="1"/>
              <a:t>минималды</a:t>
            </a:r>
            <a:r>
              <a:rPr lang="uk-UA" altLang="ru-RU" sz="1800" dirty="0"/>
              <a:t> </a:t>
            </a:r>
            <a:r>
              <a:rPr lang="uk-UA" altLang="ru-RU" sz="1800" dirty="0" err="1"/>
              <a:t>рұқсат</a:t>
            </a:r>
            <a:r>
              <a:rPr lang="uk-UA" altLang="ru-RU" sz="1800" dirty="0"/>
              <a:t> </a:t>
            </a:r>
            <a:r>
              <a:rPr lang="uk-UA" altLang="ru-RU" sz="1800" dirty="0" err="1"/>
              <a:t>етілген</a:t>
            </a:r>
            <a:r>
              <a:rPr lang="uk-UA" altLang="ru-RU" sz="1800" dirty="0"/>
              <a:t> </a:t>
            </a:r>
            <a:r>
              <a:rPr lang="uk-UA" altLang="ru-RU" sz="1800" dirty="0" err="1"/>
              <a:t>шегі</a:t>
            </a:r>
            <a:r>
              <a:rPr lang="uk-UA" altLang="ru-RU" sz="1800" dirty="0"/>
              <a:t> 1% </a:t>
            </a:r>
            <a:r>
              <a:rPr lang="uk-UA" altLang="ru-RU" sz="1800" dirty="0" err="1"/>
              <a:t>пакетті</a:t>
            </a:r>
            <a:r>
              <a:rPr lang="uk-UA" altLang="ru-RU" sz="1800" dirty="0"/>
              <a:t> </a:t>
            </a:r>
            <a:r>
              <a:rPr lang="uk-UA" altLang="ru-RU" sz="1800" dirty="0" err="1"/>
              <a:t>жоғалтқан</a:t>
            </a:r>
            <a:r>
              <a:rPr lang="uk-UA" altLang="ru-RU" sz="1800" dirty="0"/>
              <a:t> </a:t>
            </a:r>
            <a:r>
              <a:rPr lang="uk-UA" altLang="ru-RU" sz="1800" dirty="0" err="1"/>
              <a:t>кезде</a:t>
            </a:r>
            <a:r>
              <a:rPr lang="uk-UA" altLang="ru-RU" sz="1800" dirty="0"/>
              <a:t> </a:t>
            </a:r>
            <a:r>
              <a:rPr lang="uk-UA" altLang="ru-RU" sz="1800" dirty="0" err="1"/>
              <a:t>қол</a:t>
            </a:r>
            <a:r>
              <a:rPr lang="uk-UA" altLang="ru-RU" sz="1800" dirty="0"/>
              <a:t> </a:t>
            </a:r>
            <a:r>
              <a:rPr lang="uk-UA" altLang="ru-RU" sz="1800" dirty="0" err="1"/>
              <a:t>жеткізіледі</a:t>
            </a:r>
            <a:r>
              <a:rPr lang="uk-UA" altLang="ru-RU" sz="1800" dirty="0"/>
              <a:t>. </a:t>
            </a:r>
            <a:r>
              <a:rPr lang="uk-UA" altLang="ru-RU" sz="1800" dirty="0" err="1"/>
              <a:t>Бағалар</a:t>
            </a:r>
            <a:r>
              <a:rPr lang="uk-UA" altLang="ru-RU" sz="1800" dirty="0"/>
              <a:t> </a:t>
            </a:r>
            <a:r>
              <a:rPr lang="uk-UA" altLang="ru-RU" sz="1800" dirty="0" err="1"/>
              <a:t>сапаны</a:t>
            </a:r>
            <a:r>
              <a:rPr lang="uk-UA" altLang="ru-RU" sz="1800" dirty="0"/>
              <a:t> </a:t>
            </a:r>
            <a:r>
              <a:rPr lang="uk-UA" altLang="ru-RU" sz="1800" dirty="0" err="1"/>
              <a:t>болжау</a:t>
            </a:r>
            <a:r>
              <a:rPr lang="uk-UA" altLang="ru-RU" sz="1800" dirty="0"/>
              <a:t> </a:t>
            </a:r>
            <a:r>
              <a:rPr lang="uk-UA" altLang="ru-RU" sz="1800" dirty="0" err="1"/>
              <a:t>жағдайында</a:t>
            </a:r>
            <a:r>
              <a:rPr lang="uk-UA" altLang="ru-RU" sz="1800" dirty="0"/>
              <a:t> тек </a:t>
            </a:r>
            <a:r>
              <a:rPr lang="uk-UA" altLang="ru-RU" sz="1800" dirty="0" err="1"/>
              <a:t>тыңдау</a:t>
            </a:r>
            <a:r>
              <a:rPr lang="uk-UA" altLang="ru-RU" sz="1800" dirty="0"/>
              <a:t> </a:t>
            </a:r>
            <a:r>
              <a:rPr lang="uk-UA" altLang="ru-RU" sz="1800" dirty="0" err="1"/>
              <a:t>кезінде</a:t>
            </a:r>
            <a:r>
              <a:rPr lang="uk-UA" altLang="ru-RU" sz="1800" dirty="0"/>
              <a:t> (</a:t>
            </a:r>
            <a:r>
              <a:rPr lang="en-US" altLang="ru-RU" sz="1800" dirty="0"/>
              <a:t>listening quality, LQ) </a:t>
            </a:r>
            <a:r>
              <a:rPr lang="uk-UA" altLang="ru-RU" sz="1800" dirty="0" err="1"/>
              <a:t>және</a:t>
            </a:r>
            <a:r>
              <a:rPr lang="uk-UA" altLang="ru-RU" sz="1800" dirty="0"/>
              <a:t> </a:t>
            </a:r>
            <a:r>
              <a:rPr lang="uk-UA" altLang="ru-RU" sz="1800" dirty="0" err="1"/>
              <a:t>сөйлесу</a:t>
            </a:r>
            <a:r>
              <a:rPr lang="uk-UA" altLang="ru-RU" sz="1800" dirty="0"/>
              <a:t> </a:t>
            </a:r>
            <a:r>
              <a:rPr lang="uk-UA" altLang="ru-RU" sz="1800" dirty="0" err="1"/>
              <a:t>кезінде</a:t>
            </a:r>
            <a:r>
              <a:rPr lang="uk-UA" altLang="ru-RU" sz="1800" dirty="0"/>
              <a:t> (</a:t>
            </a:r>
            <a:r>
              <a:rPr lang="en-US" altLang="ru-RU" sz="1800" dirty="0"/>
              <a:t>conversational quality, CQ) </a:t>
            </a:r>
            <a:r>
              <a:rPr lang="uk-UA" altLang="ru-RU" sz="1800" dirty="0" err="1"/>
              <a:t>есептеледі</a:t>
            </a:r>
            <a:r>
              <a:rPr lang="uk-UA" altLang="ru-RU" sz="1800" dirty="0"/>
              <a:t>. 16 </a:t>
            </a:r>
            <a:r>
              <a:rPr lang="uk-UA" altLang="ru-RU" sz="1800" dirty="0" err="1"/>
              <a:t>немесе</a:t>
            </a:r>
            <a:r>
              <a:rPr lang="uk-UA" altLang="ru-RU" sz="1800" dirty="0"/>
              <a:t> </a:t>
            </a:r>
            <a:r>
              <a:rPr lang="uk-UA" altLang="ru-RU" sz="1800" dirty="0" err="1"/>
              <a:t>одан</a:t>
            </a:r>
            <a:r>
              <a:rPr lang="uk-UA" altLang="ru-RU" sz="1800" dirty="0"/>
              <a:t> да </a:t>
            </a:r>
            <a:r>
              <a:rPr lang="uk-UA" altLang="ru-RU" sz="1800" dirty="0" err="1"/>
              <a:t>көп</a:t>
            </a:r>
            <a:r>
              <a:rPr lang="uk-UA" altLang="ru-RU" sz="1800" dirty="0"/>
              <a:t> </a:t>
            </a:r>
            <a:r>
              <a:rPr lang="uk-UA" altLang="ru-RU" sz="1800" dirty="0" err="1"/>
              <a:t>тыңдаушыларға</a:t>
            </a:r>
            <a:r>
              <a:rPr lang="uk-UA" altLang="ru-RU" sz="1800" dirty="0"/>
              <a:t> </a:t>
            </a:r>
            <a:r>
              <a:rPr lang="uk-UA" altLang="ru-RU" sz="1800" dirty="0" err="1"/>
              <a:t>арналған</a:t>
            </a:r>
            <a:r>
              <a:rPr lang="uk-UA" altLang="ru-RU" sz="1800" dirty="0"/>
              <a:t> </a:t>
            </a:r>
            <a:r>
              <a:rPr lang="en-US" altLang="ru-RU" sz="1800" dirty="0"/>
              <a:t>LQ </a:t>
            </a:r>
            <a:r>
              <a:rPr lang="uk-UA" altLang="ru-RU" sz="1800" dirty="0" err="1"/>
              <a:t>сапасын</a:t>
            </a:r>
            <a:r>
              <a:rPr lang="uk-UA" altLang="ru-RU" sz="1800" dirty="0"/>
              <a:t> </a:t>
            </a:r>
            <a:r>
              <a:rPr lang="uk-UA" altLang="ru-RU" sz="1800" dirty="0" err="1"/>
              <a:t>бағалау</a:t>
            </a:r>
            <a:r>
              <a:rPr lang="uk-UA" altLang="ru-RU" sz="1800" dirty="0"/>
              <a:t> </a:t>
            </a:r>
            <a:r>
              <a:rPr lang="uk-UA" altLang="ru-RU" sz="1800" dirty="0" err="1"/>
              <a:t>кезінде</a:t>
            </a:r>
            <a:r>
              <a:rPr lang="uk-UA" altLang="ru-RU" sz="1800" dirty="0"/>
              <a:t> </a:t>
            </a:r>
            <a:r>
              <a:rPr lang="uk-UA" altLang="ru-RU" sz="1800" dirty="0" err="1"/>
              <a:t>фонетикалық</a:t>
            </a:r>
            <a:r>
              <a:rPr lang="uk-UA" altLang="ru-RU" sz="1800" dirty="0"/>
              <a:t> </a:t>
            </a:r>
            <a:r>
              <a:rPr lang="uk-UA" altLang="ru-RU" sz="1800" dirty="0" err="1"/>
              <a:t>теңдестірілген</a:t>
            </a:r>
            <a:r>
              <a:rPr lang="uk-UA" altLang="ru-RU" sz="1800" dirty="0"/>
              <a:t> </a:t>
            </a:r>
            <a:r>
              <a:rPr lang="uk-UA" altLang="ru-RU" sz="1800" dirty="0" err="1"/>
              <a:t>фразалар</a:t>
            </a:r>
            <a:r>
              <a:rPr lang="uk-UA" altLang="ru-RU" sz="1800" dirty="0"/>
              <a:t> </a:t>
            </a:r>
            <a:r>
              <a:rPr lang="uk-UA" altLang="ru-RU" sz="1800" dirty="0" err="1"/>
              <a:t>жиынтығы</a:t>
            </a:r>
            <a:r>
              <a:rPr lang="uk-UA" altLang="ru-RU" sz="1800" dirty="0"/>
              <a:t> </a:t>
            </a:r>
            <a:r>
              <a:rPr lang="uk-UA" altLang="ru-RU" sz="1800" dirty="0" err="1"/>
              <a:t>шығарылады</a:t>
            </a:r>
            <a:r>
              <a:rPr lang="uk-UA" altLang="ru-RU" sz="1800" dirty="0"/>
              <a:t>, </a:t>
            </a:r>
            <a:r>
              <a:rPr lang="uk-UA" altLang="ru-RU" sz="1800" dirty="0" err="1"/>
              <a:t>мысалы</a:t>
            </a:r>
            <a:r>
              <a:rPr lang="uk-UA" altLang="ru-RU" sz="1800" dirty="0"/>
              <a:t>, Гарвард </a:t>
            </a:r>
            <a:r>
              <a:rPr lang="uk-UA" altLang="ru-RU" sz="1800" dirty="0" err="1"/>
              <a:t>ұсыныстары</a:t>
            </a:r>
            <a:endParaRPr lang="uk-UA" altLang="ru-RU" sz="1800" dirty="0"/>
          </a:p>
          <a:p>
            <a:pPr>
              <a:lnSpc>
                <a:spcPct val="80000"/>
              </a:lnSpc>
            </a:pPr>
            <a:br>
              <a:rPr lang="uk-UA" altLang="ru-RU" sz="1800" dirty="0"/>
            </a:br>
            <a:r>
              <a:rPr lang="en-US" altLang="ru-RU" sz="1800" dirty="0"/>
              <a:t>CQ </a:t>
            </a:r>
            <a:r>
              <a:rPr lang="uk-UA" altLang="ru-RU" sz="1800" dirty="0" err="1"/>
              <a:t>сөйлесу</a:t>
            </a:r>
            <a:r>
              <a:rPr lang="uk-UA" altLang="ru-RU" sz="1800" dirty="0"/>
              <a:t> </a:t>
            </a:r>
            <a:r>
              <a:rPr lang="uk-UA" altLang="ru-RU" sz="1800" dirty="0" err="1"/>
              <a:t>сапасын</a:t>
            </a:r>
            <a:r>
              <a:rPr lang="uk-UA" altLang="ru-RU" sz="1800" dirty="0"/>
              <a:t> </a:t>
            </a:r>
            <a:r>
              <a:rPr lang="uk-UA" altLang="ru-RU" sz="1800" dirty="0" err="1"/>
              <a:t>өлшеу</a:t>
            </a:r>
            <a:r>
              <a:rPr lang="uk-UA" altLang="ru-RU" sz="1800" dirty="0"/>
              <a:t> </a:t>
            </a:r>
            <a:r>
              <a:rPr lang="uk-UA" altLang="ru-RU" sz="1800" dirty="0" err="1"/>
              <a:t>үшін</a:t>
            </a:r>
            <a:r>
              <a:rPr lang="uk-UA" altLang="ru-RU" sz="1800" dirty="0"/>
              <a:t> </a:t>
            </a:r>
            <a:r>
              <a:rPr lang="uk-UA" altLang="ru-RU" sz="1800" dirty="0" err="1"/>
              <a:t>пайдаланушылар</a:t>
            </a:r>
            <a:r>
              <a:rPr lang="uk-UA" altLang="ru-RU" sz="1800" dirty="0"/>
              <a:t> </a:t>
            </a:r>
            <a:r>
              <a:rPr lang="uk-UA" altLang="ru-RU" sz="1800" dirty="0" err="1"/>
              <a:t>жұптары</a:t>
            </a:r>
            <a:r>
              <a:rPr lang="uk-UA" altLang="ru-RU" sz="1800" dirty="0"/>
              <a:t> телефон </a:t>
            </a:r>
            <a:r>
              <a:rPr lang="uk-UA" altLang="ru-RU" sz="1800" dirty="0" err="1"/>
              <a:t>арқылы</a:t>
            </a:r>
            <a:r>
              <a:rPr lang="uk-UA" altLang="ru-RU" sz="1800" dirty="0"/>
              <a:t> </a:t>
            </a:r>
            <a:r>
              <a:rPr lang="uk-UA" altLang="ru-RU" sz="1800" dirty="0" err="1"/>
              <a:t>сөйлесу</a:t>
            </a:r>
            <a:r>
              <a:rPr lang="uk-UA" altLang="ru-RU" sz="1800" dirty="0"/>
              <a:t> </a:t>
            </a:r>
            <a:r>
              <a:rPr lang="uk-UA" altLang="ru-RU" sz="1800" dirty="0" err="1"/>
              <a:t>кезінде</a:t>
            </a:r>
            <a:r>
              <a:rPr lang="uk-UA" altLang="ru-RU" sz="1800" dirty="0"/>
              <a:t> </a:t>
            </a:r>
            <a:r>
              <a:rPr lang="uk-UA" altLang="ru-RU" sz="1800" dirty="0" err="1"/>
              <a:t>белгілі</a:t>
            </a:r>
            <a:r>
              <a:rPr lang="uk-UA" altLang="ru-RU" sz="1800" dirty="0"/>
              <a:t> бір </a:t>
            </a:r>
            <a:r>
              <a:rPr lang="uk-UA" altLang="ru-RU" sz="1800" dirty="0" err="1"/>
              <a:t>тапсырманы</a:t>
            </a:r>
            <a:r>
              <a:rPr lang="uk-UA" altLang="ru-RU" sz="1800" dirty="0"/>
              <a:t> </a:t>
            </a:r>
            <a:r>
              <a:rPr lang="uk-UA" altLang="ru-RU" sz="1800" dirty="0" err="1"/>
              <a:t>орындайды</a:t>
            </a:r>
            <a:r>
              <a:rPr lang="uk-UA" altLang="ru-RU" sz="1800" dirty="0"/>
              <a:t>. </a:t>
            </a:r>
            <a:r>
              <a:rPr lang="uk-UA" altLang="ru-RU" sz="1800" dirty="0" err="1"/>
              <a:t>Бұл</a:t>
            </a:r>
            <a:r>
              <a:rPr lang="uk-UA" altLang="ru-RU" sz="1800" dirty="0"/>
              <a:t> </a:t>
            </a:r>
            <a:r>
              <a:rPr lang="uk-UA" altLang="ru-RU" sz="1800" dirty="0" err="1"/>
              <a:t>бағалауды</a:t>
            </a:r>
            <a:r>
              <a:rPr lang="uk-UA" altLang="ru-RU" sz="1800" dirty="0"/>
              <a:t> </a:t>
            </a:r>
            <a:r>
              <a:rPr lang="uk-UA" altLang="ru-RU" sz="1800" dirty="0" err="1"/>
              <a:t>анықтау</a:t>
            </a:r>
            <a:r>
              <a:rPr lang="uk-UA" altLang="ru-RU" sz="1800" dirty="0"/>
              <a:t> процесі </a:t>
            </a:r>
            <a:r>
              <a:rPr lang="uk-UA" altLang="ru-RU" sz="1800" dirty="0" err="1"/>
              <a:t>қиын</a:t>
            </a:r>
            <a:r>
              <a:rPr lang="uk-UA" altLang="ru-RU" sz="1800" dirty="0"/>
              <a:t>, </a:t>
            </a:r>
            <a:r>
              <a:rPr lang="uk-UA" altLang="ru-RU" sz="1800" dirty="0" err="1"/>
              <a:t>өйткені</a:t>
            </a:r>
            <a:r>
              <a:rPr lang="uk-UA" altLang="ru-RU" sz="1800" dirty="0"/>
              <a:t> </a:t>
            </a:r>
            <a:r>
              <a:rPr lang="uk-UA" altLang="ru-RU" sz="1800" dirty="0" err="1"/>
              <a:t>тыңдаудың</a:t>
            </a:r>
            <a:r>
              <a:rPr lang="uk-UA" altLang="ru-RU" sz="1800" dirty="0"/>
              <a:t> </a:t>
            </a:r>
            <a:r>
              <a:rPr lang="uk-UA" altLang="ru-RU" sz="1800" dirty="0" err="1"/>
              <a:t>сапасын</a:t>
            </a:r>
            <a:r>
              <a:rPr lang="uk-UA" altLang="ru-RU" sz="1800" dirty="0"/>
              <a:t>, </a:t>
            </a:r>
            <a:r>
              <a:rPr lang="uk-UA" altLang="ru-RU" sz="1800" dirty="0" err="1"/>
              <a:t>жаңғырықты</a:t>
            </a:r>
            <a:r>
              <a:rPr lang="uk-UA" altLang="ru-RU" sz="1800" dirty="0"/>
              <a:t> </a:t>
            </a:r>
            <a:r>
              <a:rPr lang="uk-UA" altLang="ru-RU" sz="1800" dirty="0" err="1"/>
              <a:t>және</a:t>
            </a:r>
            <a:r>
              <a:rPr lang="uk-UA" altLang="ru-RU" sz="1800" dirty="0"/>
              <a:t> </a:t>
            </a:r>
            <a:r>
              <a:rPr lang="uk-UA" altLang="ru-RU" sz="1800" dirty="0" err="1"/>
              <a:t>кідірісті</a:t>
            </a:r>
            <a:r>
              <a:rPr lang="uk-UA" altLang="ru-RU" sz="1800" dirty="0"/>
              <a:t> </a:t>
            </a:r>
            <a:r>
              <a:rPr lang="uk-UA" altLang="ru-RU" sz="1800" dirty="0" err="1"/>
              <a:t>анықтау</a:t>
            </a:r>
            <a:r>
              <a:rPr lang="uk-UA" altLang="ru-RU" sz="1800" dirty="0"/>
              <a:t> </a:t>
            </a:r>
            <a:r>
              <a:rPr lang="uk-UA" altLang="ru-RU" sz="1800" dirty="0" err="1"/>
              <a:t>қажет</a:t>
            </a:r>
            <a:r>
              <a:rPr lang="uk-UA" altLang="ru-RU" sz="1800" dirty="0"/>
              <a:t>. </a:t>
            </a:r>
            <a:r>
              <a:rPr lang="uk-UA" altLang="ru-RU" sz="1800" dirty="0" err="1"/>
              <a:t>Кідірістің</a:t>
            </a:r>
            <a:r>
              <a:rPr lang="uk-UA" altLang="ru-RU" sz="1800" dirty="0"/>
              <a:t> </a:t>
            </a:r>
            <a:r>
              <a:rPr lang="uk-UA" altLang="ru-RU" sz="1800" dirty="0" err="1"/>
              <a:t>әсері</a:t>
            </a:r>
            <a:r>
              <a:rPr lang="uk-UA" altLang="ru-RU" sz="1800" dirty="0"/>
              <a:t> </a:t>
            </a:r>
            <a:r>
              <a:rPr lang="uk-UA" altLang="ru-RU" sz="1800" dirty="0" err="1"/>
              <a:t>тапсырманың</a:t>
            </a:r>
            <a:r>
              <a:rPr lang="uk-UA" altLang="ru-RU" sz="1800" dirty="0"/>
              <a:t> </a:t>
            </a:r>
            <a:r>
              <a:rPr lang="uk-UA" altLang="ru-RU" sz="1800" dirty="0" err="1"/>
              <a:t>сипатына</a:t>
            </a:r>
            <a:r>
              <a:rPr lang="uk-UA" altLang="ru-RU" sz="1800" dirty="0"/>
              <a:t> </a:t>
            </a:r>
            <a:r>
              <a:rPr lang="uk-UA" altLang="ru-RU" sz="1800" dirty="0" err="1"/>
              <a:t>байланысты</a:t>
            </a:r>
            <a:r>
              <a:rPr lang="uk-UA" altLang="ru-RU" sz="1800" dirty="0"/>
              <a:t> </a:t>
            </a:r>
            <a:r>
              <a:rPr lang="uk-UA" altLang="ru-RU" sz="1800" dirty="0" err="1"/>
              <a:t>өзгереді</a:t>
            </a:r>
            <a:r>
              <a:rPr lang="uk-UA" altLang="ru-RU" sz="1800" dirty="0"/>
              <a:t> (</a:t>
            </a:r>
            <a:r>
              <a:rPr lang="uk-UA" altLang="ru-RU" sz="1800" dirty="0" err="1"/>
              <a:t>мысалы</a:t>
            </a:r>
            <a:r>
              <a:rPr lang="uk-UA" altLang="ru-RU" sz="1800" dirty="0"/>
              <a:t>, </a:t>
            </a:r>
            <a:r>
              <a:rPr lang="uk-UA" altLang="ru-RU" sz="1800" dirty="0" err="1"/>
              <a:t>іскери</a:t>
            </a:r>
            <a:r>
              <a:rPr lang="uk-UA" altLang="ru-RU" sz="1800" dirty="0"/>
              <a:t> </a:t>
            </a:r>
            <a:r>
              <a:rPr lang="uk-UA" altLang="ru-RU" sz="1800" dirty="0" err="1"/>
              <a:t>келіссөздер</a:t>
            </a:r>
            <a:r>
              <a:rPr lang="uk-UA" altLang="ru-RU" sz="1800" dirty="0"/>
              <a:t> </a:t>
            </a:r>
            <a:r>
              <a:rPr lang="uk-UA" altLang="ru-RU" sz="1800" dirty="0" err="1"/>
              <a:t>мен</a:t>
            </a:r>
            <a:r>
              <a:rPr lang="uk-UA" altLang="ru-RU" sz="1800" dirty="0"/>
              <a:t> </a:t>
            </a:r>
            <a:r>
              <a:rPr lang="uk-UA" altLang="ru-RU" sz="1800" dirty="0" err="1"/>
              <a:t>бейресми</a:t>
            </a:r>
            <a:r>
              <a:rPr lang="uk-UA" altLang="ru-RU" sz="1800" dirty="0"/>
              <a:t> </a:t>
            </a:r>
            <a:r>
              <a:rPr lang="uk-UA" altLang="ru-RU" sz="1800" dirty="0" err="1"/>
              <a:t>қарым-қатынасты</a:t>
            </a:r>
            <a:r>
              <a:rPr lang="uk-UA" altLang="ru-RU" sz="1800" dirty="0"/>
              <a:t> </a:t>
            </a:r>
            <a:r>
              <a:rPr lang="uk-UA" altLang="ru-RU" sz="1800" dirty="0" err="1"/>
              <a:t>салыстырыңыз</a:t>
            </a:r>
            <a:r>
              <a:rPr lang="uk-UA" altLang="ru-RU" sz="1800" dirty="0"/>
              <a:t>). 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1694" y="228600"/>
            <a:ext cx="8424863" cy="1295400"/>
          </a:xfrm>
        </p:spPr>
        <p:txBody>
          <a:bodyPr/>
          <a:lstStyle/>
          <a:p>
            <a:r>
              <a:rPr lang="en-US" altLang="ru-RU" sz="3600" dirty="0"/>
              <a:t>IP-</a:t>
            </a:r>
            <a:r>
              <a:rPr lang="ru-RU" altLang="ru-RU" sz="3600" dirty="0"/>
              <a:t>телефония </a:t>
            </a:r>
            <a:r>
              <a:rPr lang="ru-RU" altLang="ru-RU" sz="3600" dirty="0" err="1"/>
              <a:t>трафигіне</a:t>
            </a:r>
            <a:r>
              <a:rPr lang="ru-RU" altLang="ru-RU" sz="3600" dirty="0"/>
              <a:t> </a:t>
            </a:r>
            <a:r>
              <a:rPr lang="ru-RU" altLang="ru-RU" sz="3600" dirty="0" err="1"/>
              <a:t>арналған</a:t>
            </a:r>
            <a:r>
              <a:rPr lang="ru-RU" altLang="ru-RU" sz="3600" dirty="0"/>
              <a:t> </a:t>
            </a:r>
            <a:r>
              <a:rPr lang="ru-RU" altLang="ru-RU" sz="3600" dirty="0" err="1"/>
              <a:t>қызметтердің</a:t>
            </a:r>
            <a:r>
              <a:rPr lang="ru-RU" altLang="ru-RU" sz="3600" dirty="0"/>
              <a:t> </a:t>
            </a:r>
            <a:r>
              <a:rPr lang="ru-RU" altLang="ru-RU" sz="3600" dirty="0" err="1"/>
              <a:t>сапасын</a:t>
            </a:r>
            <a:r>
              <a:rPr lang="ru-RU" altLang="ru-RU" sz="3600" dirty="0"/>
              <a:t> </a:t>
            </a:r>
            <a:r>
              <a:rPr lang="ru-RU" altLang="ru-RU" sz="3600" dirty="0" err="1"/>
              <a:t>бағалау</a:t>
            </a:r>
            <a:endParaRPr lang="ru-RU" altLang="ru-RU" sz="3600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ru-RU" altLang="ru-RU" sz="2000" b="1" dirty="0" err="1">
                <a:solidFill>
                  <a:schemeClr val="tx2"/>
                </a:solidFill>
              </a:rPr>
              <a:t>Қызмет</a:t>
            </a:r>
            <a:r>
              <a:rPr lang="ru-RU" altLang="ru-RU" sz="2000" b="1" dirty="0">
                <a:solidFill>
                  <a:schemeClr val="tx2"/>
                </a:solidFill>
              </a:rPr>
              <a:t> </a:t>
            </a:r>
            <a:r>
              <a:rPr lang="ru-RU" altLang="ru-RU" sz="2000" b="1" dirty="0" err="1">
                <a:solidFill>
                  <a:schemeClr val="tx2"/>
                </a:solidFill>
              </a:rPr>
              <a:t>сапасын</a:t>
            </a:r>
            <a:r>
              <a:rPr lang="ru-RU" altLang="ru-RU" sz="2000" b="1" dirty="0">
                <a:solidFill>
                  <a:schemeClr val="tx2"/>
                </a:solidFill>
              </a:rPr>
              <a:t> </a:t>
            </a:r>
            <a:r>
              <a:rPr lang="ru-RU" altLang="ru-RU" sz="2000" b="1" dirty="0" err="1">
                <a:solidFill>
                  <a:schemeClr val="tx2"/>
                </a:solidFill>
              </a:rPr>
              <a:t>бағалаудың</a:t>
            </a:r>
            <a:r>
              <a:rPr lang="ru-RU" altLang="ru-RU" sz="2000" b="1" dirty="0">
                <a:solidFill>
                  <a:schemeClr val="tx2"/>
                </a:solidFill>
              </a:rPr>
              <a:t> </a:t>
            </a:r>
            <a:r>
              <a:rPr lang="ru-RU" altLang="ru-RU" sz="2000" b="1" dirty="0" err="1">
                <a:solidFill>
                  <a:schemeClr val="tx2"/>
                </a:solidFill>
              </a:rPr>
              <a:t>объективті</a:t>
            </a:r>
            <a:r>
              <a:rPr lang="ru-RU" altLang="ru-RU" sz="2000" b="1" dirty="0">
                <a:solidFill>
                  <a:schemeClr val="tx2"/>
                </a:solidFill>
              </a:rPr>
              <a:t> </a:t>
            </a:r>
            <a:r>
              <a:rPr lang="ru-RU" altLang="ru-RU" sz="2000" b="1" dirty="0" err="1">
                <a:solidFill>
                  <a:schemeClr val="tx2"/>
                </a:solidFill>
              </a:rPr>
              <a:t>әдістемелері</a:t>
            </a:r>
            <a:r>
              <a:rPr lang="ru-RU" altLang="ru-RU" sz="2000" b="1" dirty="0">
                <a:solidFill>
                  <a:schemeClr val="tx2"/>
                </a:solidFill>
              </a:rPr>
              <a:t>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altLang="ru-RU" sz="1800" dirty="0"/>
              <a:t>Е – модель-</a:t>
            </a:r>
            <a:r>
              <a:rPr lang="ru-RU" altLang="ru-RU" sz="1800" dirty="0" err="1"/>
              <a:t>сапаны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көп</a:t>
            </a:r>
            <a:r>
              <a:rPr lang="ru-RU" altLang="ru-RU" sz="1800" dirty="0"/>
              <a:t> </a:t>
            </a:r>
            <a:r>
              <a:rPr lang="ru-RU" altLang="ru-RU" sz="1800" dirty="0" err="1"/>
              <a:t>өлшемді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бағалау</a:t>
            </a:r>
            <a:endParaRPr lang="ru-RU" altLang="ru-RU" sz="1800" dirty="0"/>
          </a:p>
          <a:p>
            <a:pPr marL="0" indent="0">
              <a:lnSpc>
                <a:spcPct val="120000"/>
              </a:lnSpc>
              <a:buNone/>
            </a:pPr>
            <a:r>
              <a:rPr lang="ru-RU" altLang="ru-RU" sz="1800" dirty="0"/>
              <a:t>(</a:t>
            </a:r>
            <a:r>
              <a:rPr lang="en-US" altLang="ru-RU" sz="1800" dirty="0"/>
              <a:t>R-</a:t>
            </a:r>
            <a:r>
              <a:rPr lang="ru-RU" altLang="ru-RU" sz="1800" dirty="0"/>
              <a:t>фактор) 1-ден 120 </a:t>
            </a:r>
            <a:r>
              <a:rPr lang="ru-RU" altLang="ru-RU" sz="1800" dirty="0" err="1"/>
              <a:t>балға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дейінгі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диапазонда</a:t>
            </a:r>
            <a:r>
              <a:rPr lang="ru-RU" altLang="ru-RU" sz="1800" dirty="0"/>
              <a:t>:</a:t>
            </a:r>
          </a:p>
          <a:p>
            <a:pPr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ru-RU" altLang="ru-RU" sz="1800" dirty="0" err="1"/>
              <a:t>Біржақты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кешіктіру</a:t>
            </a:r>
            <a:r>
              <a:rPr lang="ru-RU" altLang="ru-RU" sz="1800" dirty="0"/>
              <a:t>,</a:t>
            </a:r>
          </a:p>
          <a:p>
            <a:pPr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ru-RU" altLang="ru-RU" sz="1800" dirty="0" err="1"/>
              <a:t>пакеттерді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жоғалту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коэффициенті</a:t>
            </a:r>
            <a:r>
              <a:rPr lang="ru-RU" altLang="ru-RU" sz="1800" dirty="0"/>
              <a:t>,</a:t>
            </a:r>
          </a:p>
          <a:p>
            <a:pPr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ru-RU" altLang="ru-RU" sz="1800" dirty="0" err="1"/>
              <a:t>джиттер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буферінің</a:t>
            </a:r>
            <a:r>
              <a:rPr lang="ru-RU" altLang="ru-RU" sz="1800" dirty="0"/>
              <a:t> </a:t>
            </a:r>
            <a:r>
              <a:rPr lang="ru-RU" altLang="ru-RU" sz="1800" dirty="0" err="1"/>
              <a:t>толып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кетуіне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байланысты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деректердің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жоғалуы</a:t>
            </a:r>
            <a:r>
              <a:rPr lang="ru-RU" altLang="ru-RU" sz="1800" dirty="0"/>
              <a:t>,</a:t>
            </a:r>
          </a:p>
          <a:p>
            <a:pPr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ru-RU" altLang="ru-RU" sz="1800" dirty="0" err="1"/>
              <a:t>аналогтық</a:t>
            </a:r>
            <a:r>
              <a:rPr lang="ru-RU" altLang="ru-RU" sz="1800" dirty="0"/>
              <a:t> </a:t>
            </a:r>
            <a:r>
              <a:rPr lang="ru-RU" altLang="ru-RU" sz="1800" dirty="0" err="1"/>
              <a:t>сигналды</a:t>
            </a:r>
            <a:r>
              <a:rPr lang="ru-RU" altLang="ru-RU" sz="1800" dirty="0"/>
              <a:t> </a:t>
            </a:r>
            <a:r>
              <a:rPr lang="ru-RU" altLang="ru-RU" sz="1800" dirty="0" err="1"/>
              <a:t>сандық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және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одан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кейінгі</a:t>
            </a:r>
            <a:r>
              <a:rPr lang="ru-RU" altLang="ru-RU" sz="1800" dirty="0"/>
              <a:t> </a:t>
            </a:r>
            <a:r>
              <a:rPr lang="ru-RU" altLang="ru-RU" sz="1800" dirty="0" err="1"/>
              <a:t>сығуға</a:t>
            </a:r>
            <a:r>
              <a:rPr lang="ru-RU" altLang="ru-RU" sz="1800" dirty="0"/>
              <a:t> </a:t>
            </a:r>
            <a:r>
              <a:rPr lang="ru-RU" altLang="ru-RU" sz="1800" dirty="0" err="1"/>
              <a:t>түрлендіру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кезінде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енгізілген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бұрмалаулар</a:t>
            </a:r>
            <a:r>
              <a:rPr lang="ru-RU" altLang="ru-RU" sz="1800" dirty="0"/>
              <a:t> (</a:t>
            </a:r>
            <a:r>
              <a:rPr lang="ru-RU" altLang="ru-RU" sz="1800" dirty="0" err="1"/>
              <a:t>сигналды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кодекаларда</a:t>
            </a:r>
            <a:r>
              <a:rPr lang="ru-RU" altLang="ru-RU" sz="1800" dirty="0"/>
              <a:t> </a:t>
            </a:r>
            <a:r>
              <a:rPr lang="ru-RU" altLang="ru-RU" sz="1800" dirty="0" err="1"/>
              <a:t>өңдеу</a:t>
            </a:r>
            <a:r>
              <a:rPr lang="ru-RU" altLang="ru-RU" sz="1800" dirty="0"/>
              <a:t>),</a:t>
            </a:r>
          </a:p>
          <a:p>
            <a:pPr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ru-RU" altLang="ru-RU" sz="1800" dirty="0" err="1"/>
              <a:t>жаңғырықтың</a:t>
            </a:r>
            <a:r>
              <a:rPr lang="ru-RU" altLang="ru-RU" sz="1800" dirty="0"/>
              <a:t> </a:t>
            </a:r>
            <a:r>
              <a:rPr lang="ru-RU" altLang="ru-RU" sz="1800" dirty="0" err="1"/>
              <a:t>әсері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және</a:t>
            </a:r>
            <a:r>
              <a:rPr lang="ru-RU" altLang="ru-RU" sz="1800" dirty="0"/>
              <a:t> т. б.</a:t>
            </a:r>
          </a:p>
          <a:p>
            <a:pPr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altLang="ru-RU" sz="1800" dirty="0"/>
              <a:t>R-</a:t>
            </a:r>
            <a:r>
              <a:rPr lang="ru-RU" altLang="ru-RU" sz="1800" dirty="0"/>
              <a:t>фактор (</a:t>
            </a:r>
            <a:r>
              <a:rPr lang="ru-RU" altLang="ru-RU" sz="1800" dirty="0" err="1"/>
              <a:t>сенімділік</a:t>
            </a:r>
            <a:r>
              <a:rPr lang="ru-RU" altLang="ru-RU" sz="1800" dirty="0"/>
              <a:t> факторы </a:t>
            </a:r>
            <a:r>
              <a:rPr lang="ru-RU" altLang="ru-RU" sz="1800" dirty="0" err="1"/>
              <a:t>деп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аталады</a:t>
            </a:r>
            <a:r>
              <a:rPr lang="ru-RU" altLang="ru-RU" sz="1800" dirty="0"/>
              <a:t> (</a:t>
            </a:r>
            <a:r>
              <a:rPr lang="ru-RU" altLang="ru-RU" sz="1800" dirty="0" err="1"/>
              <a:t>ағылш</a:t>
            </a:r>
            <a:r>
              <a:rPr lang="ru-RU" altLang="ru-RU" sz="1800" dirty="0"/>
              <a:t>. </a:t>
            </a:r>
            <a:r>
              <a:rPr lang="en-US" altLang="ru-RU" sz="1800" dirty="0"/>
              <a:t>reliability))</a:t>
            </a:r>
            <a:endParaRPr lang="ru-RU" altLang="ru-RU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2601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4125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424862" cy="1008063"/>
          </a:xfrm>
        </p:spPr>
        <p:txBody>
          <a:bodyPr/>
          <a:lstStyle/>
          <a:p>
            <a:r>
              <a:rPr lang="en-US" altLang="ru-RU" sz="3600" b="1" dirty="0"/>
              <a:t>IP-</a:t>
            </a:r>
            <a:r>
              <a:rPr lang="ru-RU" altLang="ru-RU" sz="3600" b="1" dirty="0"/>
              <a:t>телефония </a:t>
            </a:r>
            <a:r>
              <a:rPr lang="ru-RU" altLang="ru-RU" sz="3600" b="1" dirty="0" err="1"/>
              <a:t>трафигіне</a:t>
            </a:r>
            <a:r>
              <a:rPr lang="ru-RU" altLang="ru-RU" sz="3600" b="1" dirty="0"/>
              <a:t> </a:t>
            </a:r>
            <a:r>
              <a:rPr lang="ru-RU" altLang="ru-RU" sz="3600" b="1" dirty="0" err="1"/>
              <a:t>арналған</a:t>
            </a:r>
            <a:r>
              <a:rPr lang="ru-RU" altLang="ru-RU" sz="3600" b="1" dirty="0"/>
              <a:t> </a:t>
            </a:r>
            <a:r>
              <a:rPr lang="en-US" altLang="ru-RU" sz="3600" b="1" dirty="0" err="1"/>
              <a:t>QoS</a:t>
            </a:r>
            <a:r>
              <a:rPr lang="en-US" altLang="ru-RU" sz="3600" b="1" dirty="0"/>
              <a:t> </a:t>
            </a:r>
            <a:r>
              <a:rPr lang="ru-RU" altLang="ru-RU" sz="3600" b="1" dirty="0" err="1"/>
              <a:t>көрсеткіштері</a:t>
            </a:r>
            <a:endParaRPr lang="ru-RU" altLang="ru-RU" sz="3600" b="1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44675"/>
            <a:ext cx="8507413" cy="2592388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400" b="1" dirty="0" err="1">
                <a:solidFill>
                  <a:schemeClr val="tx2"/>
                </a:solidFill>
              </a:rPr>
              <a:t>Сөйлеу</a:t>
            </a:r>
            <a:r>
              <a:rPr lang="ru-RU" altLang="ru-RU" sz="2400" b="1" dirty="0">
                <a:solidFill>
                  <a:schemeClr val="tx2"/>
                </a:solidFill>
              </a:rPr>
              <a:t> </a:t>
            </a:r>
            <a:r>
              <a:rPr lang="ru-RU" altLang="ru-RU" sz="2400" b="1" dirty="0" err="1">
                <a:solidFill>
                  <a:schemeClr val="tx2"/>
                </a:solidFill>
              </a:rPr>
              <a:t>трафигіне</a:t>
            </a:r>
            <a:r>
              <a:rPr lang="ru-RU" altLang="ru-RU" sz="2400" b="1" dirty="0">
                <a:solidFill>
                  <a:schemeClr val="tx2"/>
                </a:solidFill>
              </a:rPr>
              <a:t> </a:t>
            </a:r>
            <a:r>
              <a:rPr lang="ru-RU" altLang="ru-RU" sz="2400" b="1" dirty="0" err="1">
                <a:solidFill>
                  <a:schemeClr val="tx2"/>
                </a:solidFill>
              </a:rPr>
              <a:t>қойылатын</a:t>
            </a:r>
            <a:r>
              <a:rPr lang="ru-RU" altLang="ru-RU" sz="2400" b="1" dirty="0">
                <a:solidFill>
                  <a:schemeClr val="tx2"/>
                </a:solidFill>
              </a:rPr>
              <a:t> </a:t>
            </a:r>
            <a:r>
              <a:rPr lang="ru-RU" altLang="ru-RU" sz="2400" b="1" dirty="0" err="1">
                <a:solidFill>
                  <a:schemeClr val="tx2"/>
                </a:solidFill>
              </a:rPr>
              <a:t>талаптар</a:t>
            </a:r>
            <a:r>
              <a:rPr lang="ru-RU" altLang="ru-RU" sz="2400" b="1" dirty="0">
                <a:solidFill>
                  <a:schemeClr val="tx2"/>
                </a:solidFill>
              </a:rPr>
              <a:t> (</a:t>
            </a:r>
            <a:r>
              <a:rPr lang="en-US" altLang="ru-RU" sz="2400" b="1" dirty="0">
                <a:solidFill>
                  <a:schemeClr val="tx2"/>
                </a:solidFill>
              </a:rPr>
              <a:t>TIPHON):</a:t>
            </a:r>
            <a:endParaRPr lang="kk-KZ" altLang="ru-RU" sz="2400" b="1" dirty="0">
              <a:solidFill>
                <a:schemeClr val="tx2"/>
              </a:solidFill>
            </a:endParaRPr>
          </a:p>
          <a:p>
            <a:pPr>
              <a:buFontTx/>
              <a:buNone/>
            </a:pPr>
            <a:r>
              <a:rPr lang="ru-RU" altLang="ru-RU" sz="2400" b="1" dirty="0" err="1">
                <a:solidFill>
                  <a:schemeClr val="tx2"/>
                </a:solidFill>
              </a:rPr>
              <a:t>Пакеттің</a:t>
            </a:r>
            <a:r>
              <a:rPr lang="ru-RU" altLang="ru-RU" sz="2400" b="1" dirty="0">
                <a:solidFill>
                  <a:schemeClr val="tx2"/>
                </a:solidFill>
              </a:rPr>
              <a:t> </a:t>
            </a:r>
            <a:r>
              <a:rPr lang="ru-RU" altLang="ru-RU" sz="2400" b="1" dirty="0" err="1">
                <a:solidFill>
                  <a:schemeClr val="tx2"/>
                </a:solidFill>
              </a:rPr>
              <a:t>жоғалуы</a:t>
            </a:r>
            <a:endParaRPr lang="ru-RU" altLang="ru-RU" sz="2400" b="1" dirty="0">
              <a:solidFill>
                <a:schemeClr val="tx2"/>
              </a:solidFill>
            </a:endParaRPr>
          </a:p>
          <a:p>
            <a:pPr>
              <a:buFontTx/>
              <a:buNone/>
            </a:pPr>
            <a:r>
              <a:rPr lang="ru-RU" altLang="ru-RU" sz="2000" dirty="0" err="1"/>
              <a:t>өтпелі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қосылыстағы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сөйлеу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пакеттерінің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жоғалуы</a:t>
            </a:r>
            <a:r>
              <a:rPr lang="ru-RU" altLang="ru-RU" sz="2000" dirty="0"/>
              <a:t> 2</a:t>
            </a:r>
            <a:r>
              <a:rPr lang="en-US" altLang="ru-RU" sz="2000" dirty="0"/>
              <a:t>%</a:t>
            </a:r>
            <a:r>
              <a:rPr lang="kk-KZ" altLang="ru-RU" sz="2000" dirty="0"/>
              <a:t>т</a:t>
            </a:r>
            <a:r>
              <a:rPr lang="ru-RU" altLang="ru-RU" sz="2000" dirty="0" err="1"/>
              <a:t>ен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аспауы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керек</a:t>
            </a:r>
            <a:endParaRPr lang="ru-RU" altLang="ru-RU" sz="2000" dirty="0"/>
          </a:p>
          <a:p>
            <a:r>
              <a:rPr lang="en-US" altLang="ru-RU" sz="2000" dirty="0"/>
              <a:t>&lt;</a:t>
            </a:r>
            <a:r>
              <a:rPr lang="ru-RU" altLang="ru-RU" sz="2000" dirty="0"/>
              <a:t> </a:t>
            </a:r>
            <a:r>
              <a:rPr lang="en-US" altLang="ru-RU" sz="2000" dirty="0"/>
              <a:t>0.5%  (</a:t>
            </a:r>
            <a:r>
              <a:rPr lang="ru-RU" altLang="ru-RU" sz="2000" dirty="0"/>
              <a:t>класс</a:t>
            </a:r>
            <a:r>
              <a:rPr lang="en-US" altLang="ru-RU" sz="2000" dirty="0"/>
              <a:t> 1 – gold) </a:t>
            </a:r>
            <a:endParaRPr lang="ru-RU" altLang="ru-RU" sz="2000" dirty="0"/>
          </a:p>
          <a:p>
            <a:pPr marL="1036637" lvl="2" indent="-342900"/>
            <a:r>
              <a:rPr lang="en-US" altLang="ru-RU" sz="2000" dirty="0"/>
              <a:t>0.5</a:t>
            </a:r>
            <a:r>
              <a:rPr lang="ru-RU" altLang="ru-RU" sz="2000" dirty="0"/>
              <a:t> - </a:t>
            </a:r>
            <a:r>
              <a:rPr lang="en-US" altLang="ru-RU" sz="2000" dirty="0"/>
              <a:t>1% </a:t>
            </a:r>
            <a:r>
              <a:rPr lang="ru-RU" altLang="ru-RU" sz="2000" dirty="0"/>
              <a:t> (класс</a:t>
            </a:r>
            <a:r>
              <a:rPr lang="en-US" altLang="ru-RU" sz="2000" dirty="0"/>
              <a:t> 2</a:t>
            </a:r>
            <a:r>
              <a:rPr lang="ru-RU" altLang="ru-RU" sz="2000" dirty="0"/>
              <a:t> – </a:t>
            </a:r>
            <a:r>
              <a:rPr lang="en-US" altLang="ru-RU" sz="2000" dirty="0"/>
              <a:t>silver) </a:t>
            </a:r>
            <a:endParaRPr lang="ru-RU" altLang="ru-RU" sz="2000" dirty="0"/>
          </a:p>
          <a:p>
            <a:pPr marL="987425" lvl="2" indent="-293688"/>
            <a:r>
              <a:rPr lang="en-US" altLang="ru-RU" sz="2000" dirty="0"/>
              <a:t>1</a:t>
            </a:r>
            <a:r>
              <a:rPr lang="ru-RU" altLang="ru-RU" sz="2000" dirty="0"/>
              <a:t> -</a:t>
            </a:r>
            <a:r>
              <a:rPr lang="en-US" altLang="ru-RU" sz="2000" dirty="0"/>
              <a:t> 2% (</a:t>
            </a:r>
            <a:r>
              <a:rPr lang="ru-RU" altLang="ru-RU" sz="2000" dirty="0"/>
              <a:t>класс</a:t>
            </a:r>
            <a:r>
              <a:rPr lang="en-US" altLang="ru-RU" sz="2000" dirty="0"/>
              <a:t> 3 – bronze) </a:t>
            </a:r>
          </a:p>
          <a:p>
            <a:pPr marL="987425" lvl="2" indent="-293688">
              <a:buFontTx/>
              <a:buNone/>
            </a:pPr>
            <a:endParaRPr lang="ru-RU" altLang="ru-RU" sz="2000" dirty="0"/>
          </a:p>
        </p:txBody>
      </p:sp>
      <p:graphicFrame>
        <p:nvGraphicFramePr>
          <p:cNvPr id="168964" name="Group 4"/>
          <p:cNvGraphicFramePr>
            <a:graphicFrameLocks noGrp="1"/>
          </p:cNvGraphicFramePr>
          <p:nvPr/>
        </p:nvGraphicFramePr>
        <p:xfrm>
          <a:off x="468313" y="5084763"/>
          <a:ext cx="8353425" cy="1371600"/>
        </p:xfrm>
        <a:graphic>
          <a:graphicData uri="http://schemas.openxmlformats.org/drawingml/2006/table">
            <a:tbl>
              <a:tblPr/>
              <a:tblGrid>
                <a:gridCol w="1243012">
                  <a:extLst>
                    <a:ext uri="{9D8B030D-6E8A-4147-A177-3AD203B41FA5}">
                      <a16:colId xmlns:a16="http://schemas.microsoft.com/office/drawing/2014/main" val="2513543851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3498398870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3301261023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542398907"/>
                    </a:ext>
                  </a:extLst>
                </a:gridCol>
                <a:gridCol w="630238">
                  <a:extLst>
                    <a:ext uri="{9D8B030D-6E8A-4147-A177-3AD203B41FA5}">
                      <a16:colId xmlns:a16="http://schemas.microsoft.com/office/drawing/2014/main" val="45237448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560875004"/>
                    </a:ext>
                  </a:extLst>
                </a:gridCol>
                <a:gridCol w="633412">
                  <a:extLst>
                    <a:ext uri="{9D8B030D-6E8A-4147-A177-3AD203B41FA5}">
                      <a16:colId xmlns:a16="http://schemas.microsoft.com/office/drawing/2014/main" val="858011797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354327315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3373471500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972380485"/>
                    </a:ext>
                  </a:extLst>
                </a:gridCol>
                <a:gridCol w="633413">
                  <a:extLst>
                    <a:ext uri="{9D8B030D-6E8A-4147-A177-3AD203B41FA5}">
                      <a16:colId xmlns:a16="http://schemas.microsoft.com/office/drawing/2014/main" val="3693688141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4244439222"/>
                    </a:ext>
                  </a:extLst>
                </a:gridCol>
              </a:tblGrid>
              <a:tr h="48895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Потери пакетов, %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828952"/>
                  </a:ext>
                </a:extLst>
              </a:tr>
              <a:tr h="29527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 (*)</a:t>
                      </a:r>
                      <a:endParaRPr kumimoji="0" lang="en-US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711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168243"/>
                  </a:ext>
                </a:extLst>
              </a:tr>
              <a:tr h="295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.7</a:t>
                      </a: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kumimoji="0" lang="en-US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en-US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en-US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en-US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kumimoji="0" lang="en-US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en-US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kumimoji="0" lang="en-US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kumimoji="0" lang="en-US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kumimoji="0" lang="en-US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kumimoji="0" lang="en-US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kumimoji="0" lang="en-US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2880782"/>
                  </a:ext>
                </a:extLst>
              </a:tr>
            </a:tbl>
          </a:graphicData>
        </a:graphic>
      </p:graphicFrame>
      <p:sp>
        <p:nvSpPr>
          <p:cNvPr id="169016" name="Text Box 56"/>
          <p:cNvSpPr txBox="1">
            <a:spLocks noChangeArrowheads="1"/>
          </p:cNvSpPr>
          <p:nvPr/>
        </p:nvSpPr>
        <p:spPr bwMode="auto">
          <a:xfrm>
            <a:off x="323850" y="4508500"/>
            <a:ext cx="57780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ru-RU" sz="2400" b="1" dirty="0">
                <a:solidFill>
                  <a:schemeClr val="tx2"/>
                </a:solidFill>
              </a:rPr>
              <a:t> </a:t>
            </a:r>
            <a:r>
              <a:rPr lang="ru-RU" altLang="ru-RU" sz="2400" b="1" dirty="0" err="1">
                <a:solidFill>
                  <a:schemeClr val="tx2"/>
                </a:solidFill>
              </a:rPr>
              <a:t>Шығынның</a:t>
            </a:r>
            <a:r>
              <a:rPr lang="ru-RU" altLang="ru-RU" sz="2400" b="1" dirty="0">
                <a:solidFill>
                  <a:schemeClr val="tx2"/>
                </a:solidFill>
              </a:rPr>
              <a:t> </a:t>
            </a:r>
            <a:r>
              <a:rPr lang="ru-RU" altLang="ru-RU" sz="2400" b="1" dirty="0" err="1">
                <a:solidFill>
                  <a:schemeClr val="tx2"/>
                </a:solidFill>
              </a:rPr>
              <a:t>сөйлеу</a:t>
            </a:r>
            <a:r>
              <a:rPr lang="ru-RU" altLang="ru-RU" sz="2400" b="1" dirty="0">
                <a:solidFill>
                  <a:schemeClr val="tx2"/>
                </a:solidFill>
              </a:rPr>
              <a:t> </a:t>
            </a:r>
            <a:r>
              <a:rPr lang="ru-RU" altLang="ru-RU" sz="2400" b="1" dirty="0" err="1">
                <a:solidFill>
                  <a:schemeClr val="tx2"/>
                </a:solidFill>
              </a:rPr>
              <a:t>сапасына</a:t>
            </a:r>
            <a:r>
              <a:rPr lang="ru-RU" altLang="ru-RU" sz="2400" b="1" dirty="0">
                <a:solidFill>
                  <a:schemeClr val="tx2"/>
                </a:solidFill>
              </a:rPr>
              <a:t> </a:t>
            </a:r>
            <a:r>
              <a:rPr lang="ru-RU" altLang="ru-RU" sz="2400" b="1" dirty="0" err="1">
                <a:solidFill>
                  <a:schemeClr val="tx2"/>
                </a:solidFill>
              </a:rPr>
              <a:t>әсері</a:t>
            </a:r>
            <a:endParaRPr lang="ru-RU" alt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476250"/>
            <a:ext cx="8507413" cy="5905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 dirty="0" err="1">
                <a:solidFill>
                  <a:schemeClr val="tx2"/>
                </a:solidFill>
              </a:rPr>
              <a:t>Кідіріс</a:t>
            </a:r>
            <a:endParaRPr lang="ru-RU" altLang="ru-RU" sz="2400" b="1" dirty="0">
              <a:solidFill>
                <a:schemeClr val="tx2"/>
              </a:solidFill>
            </a:endParaRPr>
          </a:p>
          <a:p>
            <a:pPr marL="692150" lvl="1" indent="-347663"/>
            <a:r>
              <a:rPr lang="ru-RU" altLang="ru-RU" sz="2000" dirty="0" err="1"/>
              <a:t>Жалғаудың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кідірісі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болмауы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керек,қолайлы</a:t>
            </a:r>
            <a:r>
              <a:rPr lang="ru-RU" altLang="ru-RU" sz="2000" dirty="0"/>
              <a:t> сапа </a:t>
            </a:r>
            <a:r>
              <a:rPr lang="ru-RU" altLang="ru-RU" sz="2000" dirty="0" err="1"/>
              <a:t>үшін</a:t>
            </a:r>
            <a:r>
              <a:rPr lang="ru-RU" altLang="ru-RU" sz="2000" dirty="0"/>
              <a:t> 250 </a:t>
            </a:r>
            <a:r>
              <a:rPr lang="ru-RU" altLang="ru-RU" sz="2000" dirty="0" err="1"/>
              <a:t>мс-ден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аспауы</a:t>
            </a:r>
            <a:endParaRPr lang="ru-RU" altLang="ru-RU" sz="2000" dirty="0"/>
          </a:p>
          <a:p>
            <a:pPr marL="692150" lvl="1" indent="-347663"/>
            <a:r>
              <a:rPr lang="ru-RU" altLang="ru-RU" sz="2000" dirty="0" err="1"/>
              <a:t>Мақсаты</a:t>
            </a:r>
            <a:r>
              <a:rPr lang="ru-RU" altLang="ru-RU" sz="2000" dirty="0"/>
              <a:t>: &lt; 150мс (</a:t>
            </a:r>
            <a:r>
              <a:rPr lang="ru-RU" altLang="ru-RU" sz="2000" dirty="0" err="1"/>
              <a:t>адам</a:t>
            </a:r>
            <a:r>
              <a:rPr lang="ru-RU" altLang="ru-RU" sz="2000" dirty="0"/>
              <a:t> 200 </a:t>
            </a:r>
            <a:r>
              <a:rPr lang="ru-RU" altLang="ru-RU" sz="2000" dirty="0" err="1"/>
              <a:t>мс-ден</a:t>
            </a:r>
            <a:r>
              <a:rPr lang="ru-RU" altLang="ru-RU" sz="2000" dirty="0"/>
              <a:t> асса </a:t>
            </a:r>
            <a:r>
              <a:rPr lang="ru-RU" altLang="ru-RU" sz="2000" dirty="0" err="1"/>
              <a:t>кідірісті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байқайды</a:t>
            </a:r>
            <a:r>
              <a:rPr lang="ru-RU" altLang="ru-RU" sz="2000" dirty="0"/>
              <a:t>)</a:t>
            </a:r>
          </a:p>
          <a:p>
            <a:pPr marL="692150" lvl="1" indent="-347663"/>
            <a:r>
              <a:rPr lang="en-US" altLang="ru-RU" sz="2000" dirty="0"/>
              <a:t>400 </a:t>
            </a:r>
            <a:r>
              <a:rPr lang="ru-RU" altLang="ru-RU" sz="2000" dirty="0" err="1"/>
              <a:t>мс</a:t>
            </a:r>
            <a:r>
              <a:rPr lang="en-US" altLang="ru-RU" sz="2000" dirty="0"/>
              <a:t> </a:t>
            </a:r>
            <a:r>
              <a:rPr lang="kk-KZ" altLang="ru-RU" sz="2000" dirty="0"/>
              <a:t>қабылданбайды</a:t>
            </a:r>
            <a:endParaRPr lang="en-US" altLang="ru-RU" sz="2000" dirty="0"/>
          </a:p>
          <a:p>
            <a:pPr marL="692150" lvl="1" indent="-347663">
              <a:buFontTx/>
              <a:buNone/>
            </a:pPr>
            <a:endParaRPr lang="en-US" altLang="ru-RU" sz="2000" dirty="0"/>
          </a:p>
          <a:p>
            <a:pPr>
              <a:lnSpc>
                <a:spcPct val="90000"/>
              </a:lnSpc>
            </a:pPr>
            <a:r>
              <a:rPr lang="ru-RU" altLang="ru-RU" sz="2400" b="1" dirty="0" err="1">
                <a:solidFill>
                  <a:schemeClr val="tx2"/>
                </a:solidFill>
              </a:rPr>
              <a:t>Кідірістің</a:t>
            </a:r>
            <a:r>
              <a:rPr lang="ru-RU" altLang="ru-RU" sz="2400" b="1" dirty="0">
                <a:solidFill>
                  <a:schemeClr val="tx2"/>
                </a:solidFill>
              </a:rPr>
              <a:t> </a:t>
            </a:r>
            <a:r>
              <a:rPr lang="ru-RU" altLang="ru-RU" sz="2400" b="1" dirty="0" err="1">
                <a:solidFill>
                  <a:schemeClr val="tx2"/>
                </a:solidFill>
              </a:rPr>
              <a:t>өзгеруі</a:t>
            </a:r>
            <a:r>
              <a:rPr lang="ru-RU" altLang="ru-RU" sz="2400" b="1" dirty="0">
                <a:solidFill>
                  <a:schemeClr val="tx2"/>
                </a:solidFill>
              </a:rPr>
              <a:t> (</a:t>
            </a:r>
            <a:r>
              <a:rPr lang="ru-RU" altLang="ru-RU" sz="2400" b="1" dirty="0" err="1">
                <a:solidFill>
                  <a:schemeClr val="tx2"/>
                </a:solidFill>
              </a:rPr>
              <a:t>кешіктіру</a:t>
            </a:r>
            <a:r>
              <a:rPr lang="ru-RU" altLang="ru-RU" sz="2400" b="1" dirty="0">
                <a:solidFill>
                  <a:schemeClr val="tx2"/>
                </a:solidFill>
              </a:rPr>
              <a:t> </a:t>
            </a:r>
            <a:r>
              <a:rPr lang="ru-RU" altLang="ru-RU" sz="2400" b="1" dirty="0" err="1">
                <a:solidFill>
                  <a:schemeClr val="tx2"/>
                </a:solidFill>
              </a:rPr>
              <a:t>джиттері</a:t>
            </a:r>
            <a:r>
              <a:rPr lang="ru-RU" altLang="ru-RU" sz="2400" b="1" dirty="0">
                <a:solidFill>
                  <a:schemeClr val="tx2"/>
                </a:solidFill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2400" b="1" dirty="0">
                <a:solidFill>
                  <a:schemeClr val="tx2"/>
                </a:solidFill>
              </a:rPr>
              <a:t>     </a:t>
            </a:r>
            <a:r>
              <a:rPr lang="ru-RU" altLang="ru-RU" sz="2400" b="1" dirty="0"/>
              <a:t>- </a:t>
            </a:r>
            <a:r>
              <a:rPr lang="ru-RU" altLang="ru-RU" sz="2000" dirty="0" err="1"/>
              <a:t>Жалғаудағы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Джиттер</a:t>
            </a:r>
            <a:r>
              <a:rPr lang="ru-RU" altLang="ru-RU" sz="2000" dirty="0"/>
              <a:t> 40мс </a:t>
            </a:r>
            <a:r>
              <a:rPr lang="ru-RU" altLang="ru-RU" sz="2000" dirty="0" err="1"/>
              <a:t>тен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аспауы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керек</a:t>
            </a:r>
            <a:endParaRPr lang="ru-RU" altLang="ru-RU" sz="2000" dirty="0"/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2000" dirty="0"/>
              <a:t>      - </a:t>
            </a:r>
            <a:r>
              <a:rPr lang="ru-RU" altLang="ru-RU" sz="2000" dirty="0" err="1"/>
              <a:t>Қызмет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көрсету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класына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байланысты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кешіктіретін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Джиттер</a:t>
            </a:r>
            <a:r>
              <a:rPr lang="ru-RU" altLang="ru-RU" sz="2000" dirty="0"/>
              <a:t>:</a:t>
            </a:r>
          </a:p>
          <a:p>
            <a:pPr>
              <a:lnSpc>
                <a:spcPct val="90000"/>
              </a:lnSpc>
            </a:pPr>
            <a:r>
              <a:rPr lang="kk-KZ" altLang="ru-RU" sz="2000" dirty="0"/>
              <a:t>            </a:t>
            </a:r>
            <a:r>
              <a:rPr lang="en-US" altLang="ru-RU" sz="2000" dirty="0"/>
              <a:t>&lt;10 </a:t>
            </a:r>
            <a:r>
              <a:rPr lang="ru-RU" altLang="ru-RU" sz="2000" dirty="0" err="1"/>
              <a:t>мс</a:t>
            </a:r>
            <a:r>
              <a:rPr lang="en-US" altLang="ru-RU" sz="2000" dirty="0"/>
              <a:t>  </a:t>
            </a:r>
            <a:r>
              <a:rPr lang="ru-RU" altLang="ru-RU" sz="2000" dirty="0"/>
              <a:t> </a:t>
            </a:r>
            <a:r>
              <a:rPr lang="en-US" altLang="ru-RU" sz="2000" dirty="0"/>
              <a:t>(</a:t>
            </a:r>
            <a:r>
              <a:rPr lang="ru-RU" altLang="ru-RU" sz="2000" dirty="0"/>
              <a:t>класс</a:t>
            </a:r>
            <a:r>
              <a:rPr lang="en-US" altLang="ru-RU" sz="2000" dirty="0"/>
              <a:t> 1 - gold)</a:t>
            </a:r>
          </a:p>
          <a:p>
            <a:pPr marL="987425" lvl="2" indent="-293688"/>
            <a:r>
              <a:rPr lang="en-US" altLang="ru-RU" sz="2000" dirty="0"/>
              <a:t>10 </a:t>
            </a:r>
            <a:r>
              <a:rPr lang="ru-RU" altLang="ru-RU" sz="2000" dirty="0"/>
              <a:t>- </a:t>
            </a:r>
            <a:r>
              <a:rPr lang="en-US" altLang="ru-RU" sz="2000" dirty="0"/>
              <a:t>20 </a:t>
            </a:r>
            <a:r>
              <a:rPr lang="ru-RU" altLang="ru-RU" sz="2000" dirty="0" err="1"/>
              <a:t>мс</a:t>
            </a:r>
            <a:r>
              <a:rPr lang="ru-RU" altLang="ru-RU" sz="2000" dirty="0"/>
              <a:t> </a:t>
            </a:r>
            <a:r>
              <a:rPr lang="en-US" altLang="ru-RU" sz="2000" dirty="0"/>
              <a:t>(</a:t>
            </a:r>
            <a:r>
              <a:rPr lang="ru-RU" altLang="ru-RU" sz="2000" dirty="0"/>
              <a:t>класс</a:t>
            </a:r>
            <a:r>
              <a:rPr lang="en-US" altLang="ru-RU" sz="2000" dirty="0"/>
              <a:t> 2 – silver)</a:t>
            </a:r>
          </a:p>
          <a:p>
            <a:pPr marL="987425" lvl="2" indent="-293688"/>
            <a:r>
              <a:rPr lang="en-US" altLang="ru-RU" sz="2000" dirty="0"/>
              <a:t>20 </a:t>
            </a:r>
            <a:r>
              <a:rPr lang="ru-RU" altLang="ru-RU" sz="2000" dirty="0"/>
              <a:t>-</a:t>
            </a:r>
            <a:r>
              <a:rPr lang="en-US" altLang="ru-RU" sz="2000" dirty="0"/>
              <a:t> 40 </a:t>
            </a:r>
            <a:r>
              <a:rPr lang="ru-RU" altLang="ru-RU" sz="2000" dirty="0" err="1"/>
              <a:t>мс</a:t>
            </a:r>
            <a:r>
              <a:rPr lang="en-US" altLang="ru-RU" sz="2000" dirty="0"/>
              <a:t>  (</a:t>
            </a:r>
            <a:r>
              <a:rPr lang="ru-RU" altLang="ru-RU" sz="2000" dirty="0"/>
              <a:t>класс</a:t>
            </a:r>
            <a:r>
              <a:rPr lang="en-US" altLang="ru-RU" sz="2000" dirty="0"/>
              <a:t> 3 – bronze)</a:t>
            </a:r>
          </a:p>
          <a:p>
            <a:pPr>
              <a:lnSpc>
                <a:spcPct val="90000"/>
              </a:lnSpc>
            </a:pPr>
            <a:endParaRPr lang="ru-RU" altLang="ru-RU" sz="2000" dirty="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11-Дәріске </a:t>
            </a:r>
            <a:r>
              <a:rPr lang="ru-RU" dirty="0" err="1"/>
              <a:t>бақылау</a:t>
            </a:r>
            <a:r>
              <a:rPr lang="ru-RU" dirty="0"/>
              <a:t> </a:t>
            </a:r>
            <a:r>
              <a:rPr lang="ru-RU" dirty="0" err="1"/>
              <a:t>сұрақтары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57660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79E765-F9BF-4641-B7BF-E0A4C9275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Дәріс-12 </a:t>
            </a:r>
            <a:r>
              <a:rPr lang="en-US" dirty="0" err="1"/>
              <a:t>Wireshark</a:t>
            </a:r>
            <a:r>
              <a:rPr lang="en-US" dirty="0"/>
              <a:t> </a:t>
            </a:r>
            <a:r>
              <a:rPr lang="kk-KZ" dirty="0"/>
              <a:t>анализаторының мақсаты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A0AEC6-ED8F-4B28-849D-416EFCD66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kk-KZ" b="1" dirty="0">
              <a:hlinkClick r:id="rId2"/>
            </a:endParaRPr>
          </a:p>
          <a:p>
            <a:pPr algn="ctr"/>
            <a:r>
              <a:rPr lang="kk-KZ" b="1" dirty="0">
                <a:hlinkClick r:id="rId2"/>
              </a:rPr>
              <a:t>СІЛТЕМЕЛЕР:</a:t>
            </a:r>
          </a:p>
          <a:p>
            <a:r>
              <a:rPr lang="en-US" dirty="0">
                <a:hlinkClick r:id="rId2"/>
              </a:rPr>
              <a:t>https://habr.com/ru/post/204274/</a:t>
            </a:r>
            <a:endParaRPr lang="kk-KZ" dirty="0"/>
          </a:p>
          <a:p>
            <a:r>
              <a:rPr lang="en-US" dirty="0">
                <a:hlinkClick r:id="rId3"/>
              </a:rPr>
              <a:t>https://docplayer.ru/38521616-Izuchenie-analizatora-protokolov-wireshark.html</a:t>
            </a:r>
            <a:endParaRPr lang="kk-KZ" dirty="0"/>
          </a:p>
          <a:p>
            <a:r>
              <a:rPr lang="en-US" dirty="0">
                <a:hlinkClick r:id="rId4"/>
              </a:rPr>
              <a:t>https://www.youtube.com/watch?v=Cc5wi1bxmpc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381730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79E765-F9BF-4641-B7BF-E0A4C9275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Дәріс-12 Бақылау сұрақтары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A0AEC6-ED8F-4B28-849D-416EFCD66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28628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CA071D-30B1-4593-AA24-CF239F206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ДӘРІС-13 </a:t>
            </a:r>
            <a:r>
              <a:rPr lang="en-US" dirty="0"/>
              <a:t>Ethernet </a:t>
            </a:r>
            <a:r>
              <a:rPr lang="kk-KZ" dirty="0"/>
              <a:t>протоколы өрістерінің мақсаты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062884-090D-4D89-AB0E-6257EBBDE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kk-KZ" b="1" dirty="0">
                <a:hlinkClick r:id="rId2"/>
              </a:rPr>
              <a:t>СІЛТЕМЕЛЕР:</a:t>
            </a:r>
          </a:p>
          <a:p>
            <a:r>
              <a:rPr lang="en-US" dirty="0">
                <a:hlinkClick r:id="rId2"/>
              </a:rPr>
              <a:t>https://habr.com/ru/post/204274/</a:t>
            </a:r>
            <a:endParaRPr lang="kk-KZ" dirty="0"/>
          </a:p>
          <a:p>
            <a:r>
              <a:rPr lang="en-US" dirty="0">
                <a:hlinkClick r:id="rId3"/>
              </a:rPr>
              <a:t>https://docplayer.ru/38521616-Izuchenie-analizatora-protokolov-wireshark.html</a:t>
            </a:r>
            <a:endParaRPr lang="kk-KZ" dirty="0"/>
          </a:p>
          <a:p>
            <a:r>
              <a:rPr lang="en-US" dirty="0">
                <a:hlinkClick r:id="rId4"/>
              </a:rPr>
              <a:t>https://www.youtube.com/watch?v=Cc5wi1bxmpc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9088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altLang="ru-RU" sz="3200" b="1" dirty="0"/>
              <a:t>ДӘРІС -</a:t>
            </a:r>
            <a:r>
              <a:rPr lang="kk-KZ" altLang="ru-RU" sz="3200" b="1" dirty="0"/>
              <a:t>2</a:t>
            </a:r>
            <a:br>
              <a:rPr lang="ru-RU" altLang="ru-RU" sz="3200" b="1" dirty="0">
                <a:solidFill>
                  <a:schemeClr val="hlink"/>
                </a:solidFill>
              </a:rPr>
            </a:br>
            <a:r>
              <a:rPr lang="ru-RU" altLang="ru-RU" sz="3200" b="1" dirty="0" err="1">
                <a:solidFill>
                  <a:schemeClr val="hlink"/>
                </a:solidFill>
              </a:rPr>
              <a:t>Физикалық</a:t>
            </a:r>
            <a:r>
              <a:rPr lang="ru-RU" altLang="ru-RU" sz="3200" b="1" dirty="0">
                <a:solidFill>
                  <a:schemeClr val="hlink"/>
                </a:solidFill>
              </a:rPr>
              <a:t> </a:t>
            </a:r>
            <a:r>
              <a:rPr lang="ru-RU" altLang="ru-RU" sz="3200" b="1" dirty="0" err="1">
                <a:solidFill>
                  <a:schemeClr val="hlink"/>
                </a:solidFill>
              </a:rPr>
              <a:t>интерфейстер</a:t>
            </a:r>
            <a:endParaRPr lang="uk-UA" altLang="ru-RU" sz="3200" b="1" dirty="0">
              <a:solidFill>
                <a:schemeClr val="hlink"/>
              </a:solidFill>
            </a:endParaRP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25621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ru-RU" sz="1600" b="1" dirty="0">
                <a:solidFill>
                  <a:schemeClr val="hlink"/>
                </a:solidFill>
              </a:rPr>
              <a:t>FXS </a:t>
            </a:r>
            <a:r>
              <a:rPr lang="uk-UA" altLang="ru-RU" sz="1600" b="1" dirty="0" err="1">
                <a:solidFill>
                  <a:schemeClr val="hlink"/>
                </a:solidFill>
              </a:rPr>
              <a:t>және</a:t>
            </a:r>
            <a:r>
              <a:rPr lang="uk-UA" altLang="ru-RU" sz="1600" b="1" dirty="0">
                <a:solidFill>
                  <a:schemeClr val="hlink"/>
                </a:solidFill>
              </a:rPr>
              <a:t> </a:t>
            </a:r>
            <a:r>
              <a:rPr lang="en-US" altLang="ru-RU" sz="1600" b="1" dirty="0">
                <a:solidFill>
                  <a:schemeClr val="hlink"/>
                </a:solidFill>
              </a:rPr>
              <a:t>FXO-</a:t>
            </a:r>
            <a:r>
              <a:rPr lang="uk-UA" altLang="ru-RU" sz="1600" b="1" dirty="0" err="1">
                <a:solidFill>
                  <a:schemeClr val="hlink"/>
                </a:solidFill>
              </a:rPr>
              <a:t>аналогтық</a:t>
            </a:r>
            <a:r>
              <a:rPr lang="uk-UA" altLang="ru-RU" sz="1600" b="1" dirty="0">
                <a:solidFill>
                  <a:schemeClr val="hlink"/>
                </a:solidFill>
              </a:rPr>
              <a:t> </a:t>
            </a:r>
            <a:r>
              <a:rPr lang="en-US" altLang="ru-RU" sz="1600" b="1" dirty="0">
                <a:solidFill>
                  <a:schemeClr val="hlink"/>
                </a:solidFill>
              </a:rPr>
              <a:t> </a:t>
            </a:r>
            <a:r>
              <a:rPr lang="uk-UA" altLang="ru-RU" sz="1600" b="1" dirty="0">
                <a:solidFill>
                  <a:schemeClr val="hlink"/>
                </a:solidFill>
              </a:rPr>
              <a:t>телефон </a:t>
            </a:r>
            <a:r>
              <a:rPr lang="uk-UA" altLang="ru-RU" sz="1600" b="1" dirty="0" err="1">
                <a:solidFill>
                  <a:schemeClr val="hlink"/>
                </a:solidFill>
              </a:rPr>
              <a:t>желілері</a:t>
            </a:r>
            <a:r>
              <a:rPr lang="uk-UA" altLang="ru-RU" sz="1600" b="1" dirty="0">
                <a:solidFill>
                  <a:schemeClr val="hlink"/>
                </a:solidFill>
              </a:rPr>
              <a:t> </a:t>
            </a:r>
            <a:r>
              <a:rPr lang="uk-UA" altLang="ru-RU" sz="1600" b="1" dirty="0" err="1">
                <a:solidFill>
                  <a:schemeClr val="hlink"/>
                </a:solidFill>
              </a:rPr>
              <a:t>қосылатын</a:t>
            </a:r>
            <a:r>
              <a:rPr lang="uk-UA" altLang="ru-RU" sz="1600" b="1" dirty="0">
                <a:solidFill>
                  <a:schemeClr val="hlink"/>
                </a:solidFill>
              </a:rPr>
              <a:t> </a:t>
            </a:r>
            <a:r>
              <a:rPr lang="uk-UA" altLang="ru-RU" sz="1600" b="1" dirty="0" err="1">
                <a:solidFill>
                  <a:schemeClr val="hlink"/>
                </a:solidFill>
              </a:rPr>
              <a:t>порттардың</a:t>
            </a:r>
            <a:r>
              <a:rPr lang="uk-UA" altLang="ru-RU" sz="1600" b="1" dirty="0">
                <a:solidFill>
                  <a:schemeClr val="hlink"/>
                </a:solidFill>
              </a:rPr>
              <a:t> </a:t>
            </a:r>
            <a:r>
              <a:rPr lang="uk-UA" altLang="ru-RU" sz="1600" b="1" dirty="0" err="1">
                <a:solidFill>
                  <a:schemeClr val="hlink"/>
                </a:solidFill>
              </a:rPr>
              <a:t>атаулары</a:t>
            </a:r>
            <a:endParaRPr lang="uk-UA" altLang="ru-RU" sz="1600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uk-UA" altLang="ru-RU" sz="1600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dirty="0"/>
              <a:t>FXS (</a:t>
            </a:r>
            <a:r>
              <a:rPr lang="ru-RU" altLang="ru-RU" sz="1600" b="1" dirty="0" err="1"/>
              <a:t>Foreign</a:t>
            </a:r>
            <a:r>
              <a:rPr lang="ru-RU" altLang="ru-RU" sz="1600" b="1" dirty="0"/>
              <a:t> </a:t>
            </a:r>
            <a:r>
              <a:rPr lang="ru-RU" altLang="ru-RU" sz="1600" b="1" dirty="0" err="1"/>
              <a:t>eXchange</a:t>
            </a:r>
            <a:r>
              <a:rPr lang="ru-RU" altLang="ru-RU" sz="1600" b="1" dirty="0"/>
              <a:t> </a:t>
            </a:r>
            <a:r>
              <a:rPr lang="ru-RU" altLang="ru-RU" sz="1600" b="1" dirty="0" err="1"/>
              <a:t>Station</a:t>
            </a:r>
            <a:r>
              <a:rPr lang="ru-RU" altLang="ru-RU" sz="1600" b="1" dirty="0"/>
              <a:t>)</a:t>
            </a:r>
            <a:br>
              <a:rPr lang="ru-RU" altLang="ru-RU" sz="1600" b="1" dirty="0"/>
            </a:br>
            <a:endParaRPr lang="ru-RU" altLang="ru-RU" sz="16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dirty="0"/>
              <a:t>	</a:t>
            </a:r>
            <a:r>
              <a:rPr lang="en-US" altLang="ru-RU" sz="1600" dirty="0"/>
              <a:t>RJ-11 </a:t>
            </a:r>
            <a:r>
              <a:rPr lang="ru-RU" altLang="ru-RU" sz="1600" dirty="0"/>
              <a:t>интерфейс коннекторы бар </a:t>
            </a:r>
            <a:r>
              <a:rPr lang="ru-RU" altLang="ru-RU" sz="1600" dirty="0" err="1"/>
              <a:t>екі</a:t>
            </a:r>
            <a:r>
              <a:rPr lang="ru-RU" altLang="ru-RU" sz="1600" dirty="0"/>
              <a:t> </a:t>
            </a:r>
            <a:r>
              <a:rPr lang="ru-RU" altLang="ru-RU" sz="1600" dirty="0" err="1"/>
              <a:t>сымды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абоненттік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желі</a:t>
            </a:r>
            <a:r>
              <a:rPr lang="ru-RU" altLang="ru-RU" sz="1600" dirty="0"/>
              <a:t>. </a:t>
            </a:r>
            <a:r>
              <a:rPr lang="ru-RU" altLang="ru-RU" sz="1600" dirty="0" err="1"/>
              <a:t>Соңғы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пайдаланушыны</a:t>
            </a:r>
            <a:r>
              <a:rPr lang="ru-RU" altLang="ru-RU" sz="1600" dirty="0"/>
              <a:t> телефон </a:t>
            </a:r>
            <a:r>
              <a:rPr lang="ru-RU" altLang="ru-RU" sz="1600" dirty="0" err="1"/>
              <a:t>аппаратымен</a:t>
            </a:r>
            <a:r>
              <a:rPr lang="ru-RU" altLang="ru-RU" sz="1600" dirty="0"/>
              <a:t> </a:t>
            </a:r>
            <a:r>
              <a:rPr lang="ru-RU" altLang="ru-RU" sz="1600" dirty="0" err="1"/>
              <a:t>қосу</a:t>
            </a:r>
            <a:r>
              <a:rPr lang="ru-RU" altLang="ru-RU" sz="1600" dirty="0"/>
              <a:t> </a:t>
            </a:r>
            <a:r>
              <a:rPr lang="ru-RU" altLang="ru-RU" sz="1600" dirty="0" err="1"/>
              <a:t>үшін</a:t>
            </a:r>
            <a:r>
              <a:rPr lang="ru-RU" altLang="ru-RU" sz="1600" dirty="0"/>
              <a:t> </a:t>
            </a:r>
            <a:r>
              <a:rPr lang="ru-RU" altLang="ru-RU" sz="1600" dirty="0" err="1"/>
              <a:t>қолданылады</a:t>
            </a:r>
            <a:r>
              <a:rPr lang="ru-RU" altLang="ru-RU" sz="1600" dirty="0"/>
              <a:t>. Телефон </a:t>
            </a:r>
            <a:r>
              <a:rPr lang="ru-RU" altLang="ru-RU" sz="1600" dirty="0" err="1"/>
              <a:t>аппаратына</a:t>
            </a:r>
            <a:r>
              <a:rPr lang="ru-RU" altLang="ru-RU" sz="1600" dirty="0"/>
              <a:t> </a:t>
            </a:r>
            <a:r>
              <a:rPr lang="ru-RU" altLang="ru-RU" sz="1600" dirty="0" err="1"/>
              <a:t>қажетті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кернеу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береді</a:t>
            </a:r>
            <a:r>
              <a:rPr lang="ru-RU" altLang="ru-RU" sz="1600" dirty="0"/>
              <a:t>, </a:t>
            </a:r>
            <a:r>
              <a:rPr lang="ru-RU" altLang="ru-RU" sz="1600" dirty="0" err="1"/>
              <a:t>қоңыраулар</a:t>
            </a:r>
            <a:r>
              <a:rPr lang="ru-RU" altLang="ru-RU" sz="1600" dirty="0"/>
              <a:t> мен </a:t>
            </a:r>
            <a:r>
              <a:rPr lang="ru-RU" altLang="ru-RU" sz="1600" dirty="0" err="1"/>
              <a:t>тональды</a:t>
            </a:r>
            <a:r>
              <a:rPr lang="ru-RU" altLang="ru-RU" sz="1600" dirty="0"/>
              <a:t> </a:t>
            </a:r>
            <a:r>
              <a:rPr lang="ru-RU" altLang="ru-RU" sz="1600" dirty="0" err="1"/>
              <a:t>сигналдар</a:t>
            </a:r>
            <a:r>
              <a:rPr lang="ru-RU" altLang="ru-RU" sz="1600" dirty="0"/>
              <a:t> </a:t>
            </a:r>
            <a:r>
              <a:rPr lang="ru-RU" altLang="ru-RU" sz="1600" dirty="0" err="1"/>
              <a:t>шығарады</a:t>
            </a:r>
            <a:r>
              <a:rPr lang="ru-RU" altLang="ru-RU" sz="1600" dirty="0"/>
              <a:t>, </a:t>
            </a:r>
            <a:r>
              <a:rPr lang="ru-RU" altLang="ru-RU" sz="1600" dirty="0" err="1"/>
              <a:t>түтіктің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күйін</a:t>
            </a:r>
            <a:r>
              <a:rPr lang="ru-RU" altLang="ru-RU" sz="1600" dirty="0"/>
              <a:t> (</a:t>
            </a:r>
            <a:r>
              <a:rPr lang="ru-RU" altLang="ru-RU" sz="1600" dirty="0" err="1"/>
              <a:t>түсірілген</a:t>
            </a:r>
            <a:r>
              <a:rPr lang="ru-RU" altLang="ru-RU" sz="1600" dirty="0"/>
              <a:t>/</a:t>
            </a:r>
            <a:r>
              <a:rPr lang="ru-RU" altLang="ru-RU" sz="1600" dirty="0" err="1"/>
              <a:t>қойылған</a:t>
            </a:r>
            <a:r>
              <a:rPr lang="ru-RU" altLang="ru-RU" sz="1600" dirty="0"/>
              <a:t>) </a:t>
            </a:r>
            <a:r>
              <a:rPr lang="ru-RU" altLang="ru-RU" sz="1600" dirty="0" err="1"/>
              <a:t>және</a:t>
            </a:r>
            <a:r>
              <a:rPr lang="ru-RU" altLang="ru-RU" sz="1600" dirty="0"/>
              <a:t> телефон </a:t>
            </a:r>
            <a:r>
              <a:rPr lang="ru-RU" altLang="ru-RU" sz="1600" dirty="0" err="1"/>
              <a:t>аппаратынан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нөмірді</a:t>
            </a:r>
            <a:r>
              <a:rPr lang="ru-RU" altLang="ru-RU" sz="1600" dirty="0"/>
              <a:t> </a:t>
            </a:r>
            <a:r>
              <a:rPr lang="ru-RU" altLang="ru-RU" sz="1600" dirty="0" err="1"/>
              <a:t>теруін</a:t>
            </a:r>
            <a:r>
              <a:rPr lang="ru-RU" altLang="ru-RU" sz="1600" dirty="0"/>
              <a:t> </a:t>
            </a:r>
            <a:r>
              <a:rPr lang="ru-RU" altLang="ru-RU" sz="1600" dirty="0" err="1"/>
              <a:t>қабылдайды</a:t>
            </a:r>
            <a:r>
              <a:rPr lang="ru-RU" altLang="ru-RU" sz="1600" dirty="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160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dirty="0"/>
              <a:t>FXO (</a:t>
            </a:r>
            <a:r>
              <a:rPr lang="ru-RU" altLang="ru-RU" sz="1600" b="1" dirty="0" err="1"/>
              <a:t>Foreign</a:t>
            </a:r>
            <a:r>
              <a:rPr lang="ru-RU" altLang="ru-RU" sz="1600" b="1" dirty="0"/>
              <a:t> </a:t>
            </a:r>
            <a:r>
              <a:rPr lang="ru-RU" altLang="ru-RU" sz="1600" b="1" dirty="0" err="1"/>
              <a:t>eXchange</a:t>
            </a:r>
            <a:r>
              <a:rPr lang="ru-RU" altLang="ru-RU" sz="1600" b="1" dirty="0"/>
              <a:t> </a:t>
            </a:r>
            <a:r>
              <a:rPr lang="ru-RU" altLang="ru-RU" sz="1600" b="1" dirty="0" err="1"/>
              <a:t>Office</a:t>
            </a:r>
            <a:r>
              <a:rPr lang="ru-RU" altLang="ru-RU" sz="1600" b="1" dirty="0"/>
              <a:t>)</a:t>
            </a:r>
            <a:br>
              <a:rPr lang="ru-RU" altLang="ru-RU" sz="1600" b="1" dirty="0"/>
            </a:br>
            <a:endParaRPr lang="ru-RU" altLang="ru-RU" sz="16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dirty="0"/>
              <a:t>	</a:t>
            </a:r>
            <a:r>
              <a:rPr lang="ru-RU" altLang="ru-RU" sz="1600" dirty="0"/>
              <a:t> АТС </a:t>
            </a:r>
            <a:r>
              <a:rPr lang="ru-RU" altLang="ru-RU" sz="1600" dirty="0" err="1"/>
              <a:t>қосылған</a:t>
            </a:r>
            <a:r>
              <a:rPr lang="ru-RU" altLang="ru-RU" sz="1600" dirty="0"/>
              <a:t> телефон </a:t>
            </a:r>
            <a:r>
              <a:rPr lang="ru-RU" altLang="ru-RU" sz="1600" dirty="0" err="1"/>
              <a:t>аппаратын</a:t>
            </a:r>
            <a:r>
              <a:rPr lang="ru-RU" altLang="ru-RU" sz="1600" dirty="0"/>
              <a:t> </a:t>
            </a:r>
            <a:r>
              <a:rPr lang="ru-RU" altLang="ru-RU" sz="1600" dirty="0" err="1"/>
              <a:t>эмуляциялау</a:t>
            </a:r>
            <a:r>
              <a:rPr lang="ru-RU" altLang="ru-RU" sz="1600" dirty="0"/>
              <a:t> </a:t>
            </a:r>
            <a:r>
              <a:rPr lang="ru-RU" altLang="ru-RU" sz="1600" dirty="0" err="1"/>
              <a:t>үшін</a:t>
            </a:r>
            <a:r>
              <a:rPr lang="ru-RU" altLang="ru-RU" sz="1600" dirty="0"/>
              <a:t> </a:t>
            </a:r>
            <a:r>
              <a:rPr lang="ru-RU" altLang="ru-RU" sz="1600" dirty="0" err="1"/>
              <a:t>қолданылатын</a:t>
            </a:r>
            <a:r>
              <a:rPr lang="ru-RU" altLang="ru-RU" sz="1600" dirty="0"/>
              <a:t> Интерфейс. Интерфейс </a:t>
            </a:r>
            <a:r>
              <a:rPr lang="ru-RU" altLang="ru-RU" sz="1600" dirty="0" err="1"/>
              <a:t>қосқышы</a:t>
            </a:r>
            <a:r>
              <a:rPr lang="ru-RU" altLang="ru-RU" sz="1600" dirty="0"/>
              <a:t> </a:t>
            </a:r>
            <a:r>
              <a:rPr lang="ru-RU" altLang="ru-RU" sz="1600" dirty="0" err="1"/>
              <a:t>ретінде</a:t>
            </a:r>
            <a:r>
              <a:rPr lang="ru-RU" altLang="ru-RU" sz="1600" dirty="0"/>
              <a:t> </a:t>
            </a:r>
            <a:r>
              <a:rPr lang="en-US" altLang="ru-RU" sz="1600" dirty="0"/>
              <a:t>RJ-11 </a:t>
            </a:r>
            <a:r>
              <a:rPr lang="ru-RU" altLang="ru-RU" sz="1600" dirty="0" err="1"/>
              <a:t>розеткасы</a:t>
            </a:r>
            <a:r>
              <a:rPr lang="ru-RU" altLang="ru-RU" sz="1600" dirty="0"/>
              <a:t> </a:t>
            </a:r>
            <a:r>
              <a:rPr lang="ru-RU" altLang="ru-RU" sz="1600" dirty="0" err="1"/>
              <a:t>қолданылады</a:t>
            </a:r>
            <a:r>
              <a:rPr lang="ru-RU" altLang="ru-RU" sz="1600" dirty="0"/>
              <a:t>. </a:t>
            </a:r>
            <a:r>
              <a:rPr lang="ru-RU" altLang="ru-RU" sz="1600" dirty="0" err="1"/>
              <a:t>Берілген</a:t>
            </a:r>
            <a:r>
              <a:rPr lang="ru-RU" altLang="ru-RU" sz="1600" dirty="0"/>
              <a:t> АТС </a:t>
            </a:r>
            <a:r>
              <a:rPr lang="ru-RU" altLang="ru-RU" sz="1600" dirty="0" err="1"/>
              <a:t>кернеуін</a:t>
            </a:r>
            <a:r>
              <a:rPr lang="ru-RU" altLang="ru-RU" sz="1600" dirty="0"/>
              <a:t> </a:t>
            </a:r>
            <a:r>
              <a:rPr lang="ru-RU" altLang="ru-RU" sz="1600" dirty="0" err="1"/>
              <a:t>қолданады</a:t>
            </a:r>
            <a:r>
              <a:rPr lang="ru-RU" altLang="ru-RU" sz="1600" dirty="0"/>
              <a:t>, </a:t>
            </a:r>
            <a:r>
              <a:rPr lang="ru-RU" altLang="ru-RU" sz="1600" dirty="0" err="1"/>
              <a:t>қоңыраулар</a:t>
            </a:r>
            <a:r>
              <a:rPr lang="ru-RU" altLang="ru-RU" sz="1600" dirty="0"/>
              <a:t> мен </a:t>
            </a:r>
            <a:r>
              <a:rPr lang="ru-RU" altLang="ru-RU" sz="1600" dirty="0" err="1"/>
              <a:t>тоналды</a:t>
            </a:r>
            <a:r>
              <a:rPr lang="ru-RU" altLang="ru-RU" sz="1600" dirty="0"/>
              <a:t> </a:t>
            </a:r>
            <a:r>
              <a:rPr lang="ru-RU" altLang="ru-RU" sz="1600" dirty="0" err="1"/>
              <a:t>сигналдарды</a:t>
            </a:r>
            <a:r>
              <a:rPr lang="ru-RU" altLang="ru-RU" sz="1600" dirty="0"/>
              <a:t> </a:t>
            </a:r>
            <a:r>
              <a:rPr lang="ru-RU" altLang="ru-RU" sz="1600" dirty="0" err="1"/>
              <a:t>қабылдайды</a:t>
            </a:r>
            <a:r>
              <a:rPr lang="ru-RU" altLang="ru-RU" sz="1600" dirty="0"/>
              <a:t>. Телефон </a:t>
            </a:r>
            <a:r>
              <a:rPr lang="ru-RU" altLang="ru-RU" sz="1600" dirty="0" err="1"/>
              <a:t>түтігінің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күйін</a:t>
            </a:r>
            <a:r>
              <a:rPr lang="ru-RU" altLang="ru-RU" sz="1600" dirty="0"/>
              <a:t> </a:t>
            </a:r>
            <a:r>
              <a:rPr lang="ru-RU" altLang="ru-RU" sz="1600" dirty="0" err="1"/>
              <a:t>эмуляциялайды</a:t>
            </a:r>
            <a:r>
              <a:rPr lang="ru-RU" altLang="ru-RU" sz="1600" dirty="0"/>
              <a:t> (</a:t>
            </a:r>
            <a:r>
              <a:rPr lang="ru-RU" altLang="ru-RU" sz="1600" dirty="0" err="1"/>
              <a:t>түсірілген</a:t>
            </a:r>
            <a:r>
              <a:rPr lang="ru-RU" altLang="ru-RU" sz="1600" dirty="0"/>
              <a:t> / </a:t>
            </a:r>
            <a:r>
              <a:rPr lang="ru-RU" altLang="ru-RU" sz="1600" dirty="0" err="1"/>
              <a:t>қойылған</a:t>
            </a:r>
            <a:r>
              <a:rPr lang="ru-RU" altLang="ru-RU" sz="1600" dirty="0"/>
              <a:t>)</a:t>
            </a:r>
            <a:r>
              <a:rPr lang="ru-RU" altLang="ru-RU" sz="1600" dirty="0" err="1"/>
              <a:t>және</a:t>
            </a:r>
            <a:r>
              <a:rPr lang="ru-RU" altLang="ru-RU" sz="1600" dirty="0"/>
              <a:t> АТС </a:t>
            </a:r>
            <a:r>
              <a:rPr lang="ru-RU" altLang="ru-RU" sz="1600" dirty="0" err="1"/>
              <a:t>үшін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нөмір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жиынтығын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жасайды</a:t>
            </a:r>
            <a:r>
              <a:rPr lang="ru-RU" altLang="ru-RU" sz="1600" dirty="0"/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160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dirty="0" err="1"/>
              <a:t>Қосылу</a:t>
            </a:r>
            <a:r>
              <a:rPr lang="ru-RU" altLang="ru-RU" sz="1600" dirty="0"/>
              <a:t> </a:t>
            </a:r>
            <a:r>
              <a:rPr lang="ru-RU" altLang="ru-RU" sz="1600" dirty="0" err="1"/>
              <a:t>схемасы</a:t>
            </a:r>
            <a:endParaRPr lang="ru-RU" altLang="ru-RU" sz="1600" dirty="0"/>
          </a:p>
          <a:p>
            <a:pPr>
              <a:lnSpc>
                <a:spcPct val="80000"/>
              </a:lnSpc>
            </a:pPr>
            <a:r>
              <a:rPr lang="ru-RU" altLang="ru-RU" sz="1600" dirty="0" err="1"/>
              <a:t>аналогтық</a:t>
            </a:r>
            <a:r>
              <a:rPr lang="ru-RU" altLang="ru-RU" sz="1600" dirty="0"/>
              <a:t> телефон (</a:t>
            </a:r>
            <a:r>
              <a:rPr lang="en-US" altLang="ru-RU" sz="1600" dirty="0"/>
              <a:t>FXO) &lt; -- &gt; (FXS) </a:t>
            </a:r>
            <a:r>
              <a:rPr lang="ru-RU" altLang="ru-RU" sz="1600" dirty="0"/>
              <a:t>мини-АТС (</a:t>
            </a:r>
            <a:r>
              <a:rPr lang="en-US" altLang="ru-RU" sz="1600" dirty="0"/>
              <a:t>FXO) &lt; -- &gt; (FXS) </a:t>
            </a:r>
            <a:r>
              <a:rPr lang="ru-RU" altLang="ru-RU" sz="1600" dirty="0" err="1"/>
              <a:t>байланыс</a:t>
            </a:r>
            <a:r>
              <a:rPr lang="ru-RU" altLang="ru-RU" sz="1600" dirty="0"/>
              <a:t> </a:t>
            </a:r>
            <a:r>
              <a:rPr lang="ru-RU" altLang="ru-RU" sz="1600" dirty="0" err="1"/>
              <a:t>қызметінің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провайдері</a:t>
            </a:r>
            <a:endParaRPr lang="ru-RU" altLang="ru-RU" sz="1600" dirty="0"/>
          </a:p>
          <a:p>
            <a:pPr>
              <a:lnSpc>
                <a:spcPct val="80000"/>
              </a:lnSpc>
            </a:pPr>
            <a:r>
              <a:rPr lang="en-US" altLang="ru-RU" sz="1600" dirty="0"/>
              <a:t>FXO </a:t>
            </a:r>
            <a:r>
              <a:rPr lang="ru-RU" altLang="ru-RU" sz="1600" dirty="0" err="1"/>
              <a:t>және</a:t>
            </a:r>
            <a:r>
              <a:rPr lang="ru-RU" altLang="ru-RU" sz="1600" dirty="0"/>
              <a:t> </a:t>
            </a:r>
            <a:r>
              <a:rPr lang="en-US" altLang="ru-RU" sz="1600" dirty="0"/>
              <a:t>FXS </a:t>
            </a:r>
            <a:r>
              <a:rPr lang="ru-RU" altLang="ru-RU" sz="1600" dirty="0" err="1"/>
              <a:t>қосқыштары</a:t>
            </a:r>
            <a:r>
              <a:rPr lang="ru-RU" altLang="ru-RU" sz="1600" dirty="0"/>
              <a:t> </a:t>
            </a:r>
            <a:r>
              <a:rPr lang="ru-RU" altLang="ru-RU" sz="1600" dirty="0" err="1"/>
              <a:t>әрқашан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жұпталған</a:t>
            </a:r>
            <a:r>
              <a:rPr lang="ru-RU" altLang="ru-RU" sz="1600" dirty="0"/>
              <a:t>, </a:t>
            </a:r>
            <a:r>
              <a:rPr lang="ru-RU" altLang="ru-RU" sz="1600" dirty="0" err="1"/>
              <a:t>яғни</a:t>
            </a:r>
            <a:r>
              <a:rPr lang="ru-RU" altLang="ru-RU" sz="1600" dirty="0"/>
              <a:t>" </a:t>
            </a:r>
            <a:r>
              <a:rPr lang="ru-RU" altLang="ru-RU" sz="1600" dirty="0" err="1"/>
              <a:t>шанышқы</a:t>
            </a:r>
            <a:r>
              <a:rPr lang="ru-RU" altLang="ru-RU" sz="1600" dirty="0"/>
              <a:t>" </a:t>
            </a:r>
            <a:r>
              <a:rPr lang="ru-RU" altLang="ru-RU" sz="1600" dirty="0" err="1"/>
              <a:t>және"ұя</a:t>
            </a:r>
            <a:r>
              <a:rPr lang="ru-RU" altLang="ru-RU" sz="1600" dirty="0"/>
              <a:t>" бар.</a:t>
            </a:r>
            <a:endParaRPr lang="uk-UA" altLang="ru-RU" sz="1600" dirty="0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CA071D-30B1-4593-AA24-CF239F206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ДӘРІС-13 Бақылау сұрақтары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062884-090D-4D89-AB0E-6257EBBDE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278843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8D07B-BC47-4558-A5C0-839003137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ДӘРІС-14 </a:t>
            </a:r>
            <a:r>
              <a:rPr lang="en-US" dirty="0"/>
              <a:t>IP </a:t>
            </a:r>
            <a:r>
              <a:rPr lang="kk-KZ" dirty="0"/>
              <a:t>протоколының тақырып өрістерін тағайындау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3BFEDE-5003-4D62-B9CA-1C6D3FE69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kk-KZ" b="1" dirty="0">
                <a:hlinkClick r:id="rId2"/>
              </a:rPr>
              <a:t>СІЛТЕМЕЛЕР:</a:t>
            </a:r>
          </a:p>
          <a:p>
            <a:r>
              <a:rPr lang="en-US" dirty="0">
                <a:hlinkClick r:id="rId2"/>
              </a:rPr>
              <a:t>https://habr.com/ru/post/204274/</a:t>
            </a:r>
            <a:endParaRPr lang="kk-KZ" dirty="0"/>
          </a:p>
          <a:p>
            <a:r>
              <a:rPr lang="en-US" dirty="0">
                <a:hlinkClick r:id="rId3"/>
              </a:rPr>
              <a:t>https://docplayer.ru/38521616-Izuchenie-analizatora-protokolov-wireshark.html</a:t>
            </a:r>
            <a:endParaRPr lang="kk-KZ" dirty="0"/>
          </a:p>
          <a:p>
            <a:r>
              <a:rPr lang="en-US" dirty="0">
                <a:hlinkClick r:id="rId4"/>
              </a:rPr>
              <a:t>https://www.youtube.com/watch?v=Cc5wi1bxmpc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853022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8D07B-BC47-4558-A5C0-839003137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ДӘРІС-14 Бақылау сұрақтары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3BFEDE-5003-4D62-B9CA-1C6D3FE69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77328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70BBC-9F28-45EB-A452-7090C08AC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kk-KZ" dirty="0"/>
              <a:t>ДӘРІС-15 </a:t>
            </a:r>
            <a:br>
              <a:rPr lang="kk-KZ" dirty="0"/>
            </a:br>
            <a:r>
              <a:rPr lang="en-US" sz="2800" b="1" dirty="0"/>
              <a:t>ICMP </a:t>
            </a:r>
            <a:r>
              <a:rPr lang="kk-KZ" sz="2800" b="1" dirty="0"/>
              <a:t>протоколының мақсаты</a:t>
            </a:r>
            <a:br>
              <a:rPr lang="kk-KZ" sz="2800" b="1" dirty="0"/>
            </a:br>
            <a:r>
              <a:rPr lang="en-US" sz="2800" b="1" dirty="0"/>
              <a:t>ICMP </a:t>
            </a:r>
            <a:r>
              <a:rPr lang="kk-KZ" sz="2800" b="1" dirty="0"/>
              <a:t>протоколының хабарламалары</a:t>
            </a:r>
            <a:br>
              <a:rPr lang="kk-KZ" sz="2800" b="1" dirty="0"/>
            </a:br>
            <a:r>
              <a:rPr lang="en-US" sz="2800" b="1" dirty="0"/>
              <a:t>ICMP </a:t>
            </a:r>
            <a:r>
              <a:rPr lang="kk-KZ" sz="2800" b="1" dirty="0"/>
              <a:t>протоколын қолданатын процестер</a:t>
            </a:r>
            <a:endParaRPr lang="ru-RU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22B98-22EB-4310-BB66-9211CA3FA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pPr algn="ctr"/>
            <a:r>
              <a:rPr lang="kk-KZ" b="1" dirty="0">
                <a:hlinkClick r:id="rId2"/>
              </a:rPr>
              <a:t>СІЛТЕМЕЛЕР:</a:t>
            </a:r>
          </a:p>
          <a:p>
            <a:r>
              <a:rPr lang="en-US" dirty="0">
                <a:hlinkClick r:id="rId2"/>
              </a:rPr>
              <a:t>https://habr.com/ru/post/204274/</a:t>
            </a:r>
            <a:endParaRPr lang="kk-KZ" dirty="0"/>
          </a:p>
          <a:p>
            <a:r>
              <a:rPr lang="en-US" dirty="0">
                <a:hlinkClick r:id="rId3"/>
              </a:rPr>
              <a:t>https://docplayer.ru/38521616-Izuchenie-analizatora-protokolov-wireshark.html</a:t>
            </a:r>
            <a:endParaRPr lang="kk-KZ" dirty="0"/>
          </a:p>
          <a:p>
            <a:r>
              <a:rPr lang="en-US" dirty="0">
                <a:hlinkClick r:id="rId4"/>
              </a:rPr>
              <a:t>https://www.youtube.com/watch?v=Cc5wi1bxmpc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224762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70BBC-9F28-45EB-A452-7090C08AC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/>
              <a:t>ДӘРІС-15 Бақылау сұрақтары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22B98-22EB-4310-BB66-9211CA3FA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17750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/>
              <a:t>ПРОБЛЕМЫ ДЛЯ ОПЕРАТОРОВ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/>
              <a:t>Непредсказуемые нагрузки на оборудование (каждый клиент потенциальный маршрутизатор).</a:t>
            </a:r>
          </a:p>
          <a:p>
            <a:pPr>
              <a:lnSpc>
                <a:spcPct val="90000"/>
              </a:lnSpc>
            </a:pPr>
            <a:r>
              <a:rPr lang="ru-RU" altLang="ru-RU" sz="2400"/>
              <a:t>Сложности в предоставлении </a:t>
            </a:r>
            <a:r>
              <a:rPr lang="en-US" altLang="ru-RU" sz="2400"/>
              <a:t>QoS</a:t>
            </a:r>
            <a:r>
              <a:rPr lang="ru-RU" altLang="ru-RU" sz="2400"/>
              <a:t>: сильная загрузка пропускной способности канала доступа.</a:t>
            </a:r>
          </a:p>
          <a:p>
            <a:pPr>
              <a:lnSpc>
                <a:spcPct val="90000"/>
              </a:lnSpc>
            </a:pPr>
            <a:r>
              <a:rPr lang="ru-RU" altLang="ru-RU" sz="2400"/>
              <a:t>Высокая вероятность появления паразитного трафика -</a:t>
            </a:r>
            <a:r>
              <a:rPr lang="en-US" altLang="ru-RU" sz="2400"/>
              <a:t>&gt;</a:t>
            </a:r>
            <a:r>
              <a:rPr lang="ru-RU" altLang="ru-RU" sz="2400"/>
              <a:t> низкая окупаемость безлимитных тарифов.</a:t>
            </a:r>
          </a:p>
          <a:p>
            <a:pPr>
              <a:lnSpc>
                <a:spcPct val="90000"/>
              </a:lnSpc>
            </a:pPr>
            <a:r>
              <a:rPr lang="ru-RU" altLang="ru-RU" sz="2400"/>
              <a:t>Отсутствие контроля СОРМ.</a:t>
            </a:r>
          </a:p>
          <a:p>
            <a:pPr>
              <a:lnSpc>
                <a:spcPct val="90000"/>
              </a:lnSpc>
            </a:pPr>
            <a:r>
              <a:rPr lang="ru-RU" altLang="ru-RU" sz="2400"/>
              <a:t>Возможность работы компаний, не лицензированных на территории данного государства.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dirty="0" err="1">
                <a:solidFill>
                  <a:schemeClr val="hlink"/>
                </a:solidFill>
              </a:rPr>
              <a:t>Физикалық</a:t>
            </a:r>
            <a:r>
              <a:rPr lang="ru-RU" altLang="ru-RU" sz="3200" b="1" dirty="0">
                <a:solidFill>
                  <a:schemeClr val="hlink"/>
                </a:solidFill>
              </a:rPr>
              <a:t> </a:t>
            </a:r>
            <a:r>
              <a:rPr lang="ru-RU" altLang="ru-RU" sz="3200" b="1" dirty="0" err="1">
                <a:solidFill>
                  <a:schemeClr val="hlink"/>
                </a:solidFill>
              </a:rPr>
              <a:t>интерфейстер</a:t>
            </a:r>
            <a:endParaRPr lang="uk-UA" altLang="ru-RU" sz="3200" b="1" dirty="0">
              <a:solidFill>
                <a:schemeClr val="hlink"/>
              </a:solidFill>
            </a:endParaRP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1727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ru-RU" sz="1800" b="1" dirty="0">
                <a:solidFill>
                  <a:schemeClr val="tx2"/>
                </a:solidFill>
              </a:rPr>
              <a:t>FXS </a:t>
            </a:r>
            <a:r>
              <a:rPr lang="uk-UA" altLang="ru-RU" sz="1800" b="1" dirty="0" err="1">
                <a:solidFill>
                  <a:schemeClr val="tx2"/>
                </a:solidFill>
              </a:rPr>
              <a:t>интерфейс</a:t>
            </a:r>
            <a:r>
              <a:rPr lang="uk-UA" altLang="ru-RU" sz="1800" dirty="0" err="1"/>
              <a:t>і-бұл</a:t>
            </a:r>
            <a:r>
              <a:rPr lang="uk-UA" altLang="ru-RU" sz="1800" dirty="0"/>
              <a:t> </a:t>
            </a:r>
            <a:r>
              <a:rPr lang="uk-UA" altLang="ru-RU" sz="1800" dirty="0" err="1"/>
              <a:t>абонентті</a:t>
            </a:r>
            <a:r>
              <a:rPr lang="uk-UA" altLang="ru-RU" sz="1800" dirty="0"/>
              <a:t> </a:t>
            </a:r>
            <a:r>
              <a:rPr lang="uk-UA" altLang="ru-RU" sz="1800" dirty="0" err="1"/>
              <a:t>аналогтық</a:t>
            </a:r>
            <a:r>
              <a:rPr lang="uk-UA" altLang="ru-RU" sz="1800" dirty="0"/>
              <a:t> телефон </a:t>
            </a:r>
            <a:r>
              <a:rPr lang="uk-UA" altLang="ru-RU" sz="1800" dirty="0" err="1"/>
              <a:t>желісіне</a:t>
            </a:r>
            <a:r>
              <a:rPr lang="uk-UA" altLang="ru-RU" sz="1800" dirty="0"/>
              <a:t> </a:t>
            </a:r>
            <a:r>
              <a:rPr lang="uk-UA" altLang="ru-RU" sz="1800" dirty="0" err="1"/>
              <a:t>қосуға</a:t>
            </a:r>
            <a:r>
              <a:rPr lang="uk-UA" altLang="ru-RU" sz="1800" dirty="0"/>
              <a:t> </a:t>
            </a:r>
            <a:r>
              <a:rPr lang="uk-UA" altLang="ru-RU" sz="1800" dirty="0" err="1"/>
              <a:t>мүмкіндік</a:t>
            </a:r>
            <a:r>
              <a:rPr lang="uk-UA" altLang="ru-RU" sz="1800" dirty="0"/>
              <a:t> </a:t>
            </a:r>
            <a:r>
              <a:rPr lang="uk-UA" altLang="ru-RU" sz="1800" dirty="0" err="1"/>
              <a:t>беретін</a:t>
            </a:r>
            <a:r>
              <a:rPr lang="uk-UA" altLang="ru-RU" sz="1800" dirty="0"/>
              <a:t> порт. </a:t>
            </a:r>
            <a:r>
              <a:rPr lang="uk-UA" altLang="ru-RU" sz="1800" dirty="0" err="1"/>
              <a:t>Басқаша</a:t>
            </a:r>
            <a:r>
              <a:rPr lang="uk-UA" altLang="ru-RU" sz="1800" dirty="0"/>
              <a:t> </a:t>
            </a:r>
            <a:r>
              <a:rPr lang="uk-UA" altLang="ru-RU" sz="1800" dirty="0" err="1"/>
              <a:t>айтқанда</a:t>
            </a:r>
            <a:r>
              <a:rPr lang="uk-UA" altLang="ru-RU" sz="1800" dirty="0"/>
              <a:t>," </a:t>
            </a:r>
            <a:r>
              <a:rPr lang="uk-UA" altLang="ru-RU" sz="1800" dirty="0" err="1"/>
              <a:t>қабырғадағы</a:t>
            </a:r>
            <a:r>
              <a:rPr lang="uk-UA" altLang="ru-RU" sz="1800" dirty="0"/>
              <a:t> розетка " </a:t>
            </a:r>
            <a:r>
              <a:rPr lang="uk-UA" altLang="ru-RU" sz="1800" dirty="0" err="1"/>
              <a:t>станция</a:t>
            </a:r>
            <a:r>
              <a:rPr lang="uk-UA" altLang="ru-RU" sz="1800" dirty="0"/>
              <a:t> </a:t>
            </a:r>
            <a:r>
              <a:rPr lang="uk-UA" altLang="ru-RU" sz="1800" dirty="0" err="1"/>
              <a:t>сигналын</a:t>
            </a:r>
            <a:r>
              <a:rPr lang="uk-UA" altLang="ru-RU" sz="1800" dirty="0"/>
              <a:t> </a:t>
            </a:r>
            <a:r>
              <a:rPr lang="uk-UA" altLang="ru-RU" sz="1800" dirty="0" err="1"/>
              <a:t>береді</a:t>
            </a:r>
            <a:r>
              <a:rPr lang="uk-UA" altLang="ru-RU" sz="1800" dirty="0"/>
              <a:t>, </a:t>
            </a:r>
            <a:r>
              <a:rPr lang="uk-UA" altLang="ru-RU" sz="1800" dirty="0" err="1"/>
              <a:t>желінің</a:t>
            </a:r>
            <a:r>
              <a:rPr lang="uk-UA" altLang="ru-RU" sz="1800" dirty="0"/>
              <a:t> </a:t>
            </a:r>
            <a:r>
              <a:rPr lang="uk-UA" altLang="ru-RU" sz="1800" dirty="0" err="1"/>
              <a:t>батареямен</a:t>
            </a:r>
            <a:r>
              <a:rPr lang="uk-UA" altLang="ru-RU" sz="1800" dirty="0"/>
              <a:t> </a:t>
            </a:r>
            <a:r>
              <a:rPr lang="uk-UA" altLang="ru-RU" sz="1800" dirty="0" err="1"/>
              <a:t>жұмыс</a:t>
            </a:r>
            <a:r>
              <a:rPr lang="uk-UA" altLang="ru-RU" sz="1800" dirty="0"/>
              <a:t> </a:t>
            </a:r>
            <a:r>
              <a:rPr lang="uk-UA" altLang="ru-RU" sz="1800" dirty="0" err="1"/>
              <a:t>істеуін</a:t>
            </a:r>
            <a:r>
              <a:rPr lang="uk-UA" altLang="ru-RU" sz="1800" dirty="0"/>
              <a:t> </a:t>
            </a:r>
            <a:r>
              <a:rPr lang="uk-UA" altLang="ru-RU" sz="1800" dirty="0" err="1"/>
              <a:t>және</a:t>
            </a:r>
            <a:r>
              <a:rPr lang="uk-UA" altLang="ru-RU" sz="1800" dirty="0"/>
              <a:t> </a:t>
            </a:r>
            <a:r>
              <a:rPr lang="uk-UA" altLang="ru-RU" sz="1800" dirty="0" err="1"/>
              <a:t>қоңырау</a:t>
            </a:r>
            <a:r>
              <a:rPr lang="uk-UA" altLang="ru-RU" sz="1800" dirty="0"/>
              <a:t> шалу </a:t>
            </a:r>
            <a:r>
              <a:rPr lang="uk-UA" altLang="ru-RU" sz="1800" dirty="0" err="1"/>
              <a:t>үшін</a:t>
            </a:r>
            <a:r>
              <a:rPr lang="uk-UA" altLang="ru-RU" sz="1800" dirty="0"/>
              <a:t> </a:t>
            </a:r>
            <a:r>
              <a:rPr lang="uk-UA" altLang="ru-RU" sz="1800" dirty="0" err="1"/>
              <a:t>қажетті</a:t>
            </a:r>
            <a:r>
              <a:rPr lang="uk-UA" altLang="ru-RU" sz="1800" dirty="0"/>
              <a:t> </a:t>
            </a:r>
            <a:r>
              <a:rPr lang="uk-UA" altLang="ru-RU" sz="1800" dirty="0" err="1"/>
              <a:t>кернеуді</a:t>
            </a:r>
            <a:r>
              <a:rPr lang="uk-UA" altLang="ru-RU" sz="1800" dirty="0"/>
              <a:t> </a:t>
            </a:r>
            <a:r>
              <a:rPr lang="uk-UA" altLang="ru-RU" sz="1800" dirty="0" err="1"/>
              <a:t>қамтамасыз</a:t>
            </a:r>
            <a:r>
              <a:rPr lang="uk-UA" altLang="ru-RU" sz="1800" dirty="0"/>
              <a:t> </a:t>
            </a:r>
            <a:r>
              <a:rPr lang="uk-UA" altLang="ru-RU" sz="1800" dirty="0" err="1"/>
              <a:t>етеді</a:t>
            </a:r>
            <a:r>
              <a:rPr lang="uk-UA" altLang="ru-RU" sz="1800" dirty="0"/>
              <a:t>.</a:t>
            </a:r>
          </a:p>
        </p:txBody>
      </p:sp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827088" y="4567168"/>
            <a:ext cx="770572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ru-RU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FXO </a:t>
            </a:r>
            <a:r>
              <a:rPr lang="ru-RU" altLang="ru-RU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интерфейсі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аналогтық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телефон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желісін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қосатын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қосқыш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телефон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факсимильді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құрылғыдағы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қосқыш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аналогтық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мини-АТС-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тегі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қосқыш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Мұндай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портта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күй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көрсеткіші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телефон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түтігі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алынып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тасталады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түтік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тізбекті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жабу).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Порттар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қосқыштар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құрылғының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телефон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факс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болғандықтан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мұндай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құрылғы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көбінесе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FXO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құрылғысы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аналогтық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құрылғы"деп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966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636838"/>
            <a:ext cx="66246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dirty="0" err="1">
                <a:solidFill>
                  <a:schemeClr val="hlink"/>
                </a:solidFill>
              </a:rPr>
              <a:t>Физикалық</a:t>
            </a:r>
            <a:r>
              <a:rPr lang="ru-RU" altLang="ru-RU" sz="3600" b="1" dirty="0">
                <a:solidFill>
                  <a:schemeClr val="hlink"/>
                </a:solidFill>
              </a:rPr>
              <a:t> </a:t>
            </a:r>
            <a:r>
              <a:rPr lang="ru-RU" altLang="ru-RU" sz="3600" b="1" dirty="0" err="1">
                <a:solidFill>
                  <a:schemeClr val="hlink"/>
                </a:solidFill>
              </a:rPr>
              <a:t>интерфейстер</a:t>
            </a:r>
            <a:endParaRPr lang="uk-UA" altLang="ru-RU" sz="3600" b="1" dirty="0">
              <a:solidFill>
                <a:schemeClr val="hlink"/>
              </a:solidFill>
            </a:endParaRP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116138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uk-UA" altLang="ru-RU" sz="2000" dirty="0"/>
              <a:t>	</a:t>
            </a:r>
            <a:r>
              <a:rPr lang="uk-UA" altLang="ru-RU" sz="2000" dirty="0" err="1"/>
              <a:t>Шағын</a:t>
            </a:r>
            <a:r>
              <a:rPr lang="uk-UA" altLang="ru-RU" sz="2000" dirty="0"/>
              <a:t> АТС </a:t>
            </a:r>
            <a:r>
              <a:rPr lang="uk-UA" altLang="ru-RU" sz="2000" dirty="0" err="1"/>
              <a:t>болған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жағдайда</a:t>
            </a:r>
            <a:r>
              <a:rPr lang="uk-UA" altLang="ru-RU" sz="2000" dirty="0"/>
              <a:t>, телефон </a:t>
            </a:r>
            <a:r>
              <a:rPr lang="uk-UA" altLang="ru-RU" sz="2000" dirty="0" err="1"/>
              <a:t>компаниясынан</a:t>
            </a:r>
            <a:r>
              <a:rPr lang="uk-UA" altLang="ru-RU" sz="2000" dirty="0"/>
              <a:t> </a:t>
            </a:r>
            <a:r>
              <a:rPr lang="uk-UA" altLang="ru-RU" sz="2000" dirty="0" err="1"/>
              <a:t>шығатын</a:t>
            </a:r>
            <a:r>
              <a:rPr lang="uk-UA" altLang="ru-RU" sz="2000" dirty="0"/>
              <a:t> телефон </a:t>
            </a:r>
            <a:r>
              <a:rPr lang="uk-UA" altLang="ru-RU" sz="2000" dirty="0" err="1"/>
              <a:t>желілері</a:t>
            </a:r>
            <a:r>
              <a:rPr lang="uk-UA" altLang="ru-RU" sz="2000" dirty="0"/>
              <a:t> </a:t>
            </a:r>
            <a:r>
              <a:rPr lang="uk-UA" altLang="ru-RU" sz="2000" dirty="0" err="1"/>
              <a:t>шағын</a:t>
            </a:r>
            <a:r>
              <a:rPr lang="uk-UA" altLang="ru-RU" sz="2000" dirty="0"/>
              <a:t> АТС-</a:t>
            </a:r>
            <a:r>
              <a:rPr lang="uk-UA" altLang="ru-RU" sz="2000" dirty="0" err="1"/>
              <a:t>қа</a:t>
            </a:r>
            <a:r>
              <a:rPr lang="uk-UA" altLang="ru-RU" sz="2000" dirty="0"/>
              <a:t> </a:t>
            </a:r>
            <a:r>
              <a:rPr lang="uk-UA" altLang="ru-RU" sz="2000" dirty="0" err="1"/>
              <a:t>қосылады</a:t>
            </a:r>
            <a:r>
              <a:rPr lang="uk-UA" altLang="ru-RU" sz="2000" dirty="0"/>
              <a:t>, </a:t>
            </a:r>
            <a:r>
              <a:rPr lang="uk-UA" altLang="ru-RU" sz="2000" dirty="0" err="1"/>
              <a:t>оған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абоненттік</a:t>
            </a:r>
            <a:r>
              <a:rPr lang="uk-UA" altLang="ru-RU" sz="2000" dirty="0"/>
              <a:t> </a:t>
            </a:r>
            <a:r>
              <a:rPr lang="uk-UA" altLang="ru-RU" sz="2000" dirty="0" err="1"/>
              <a:t>телефондар</a:t>
            </a:r>
            <a:r>
              <a:rPr lang="uk-UA" altLang="ru-RU" sz="2000" dirty="0"/>
              <a:t> да </a:t>
            </a:r>
            <a:r>
              <a:rPr lang="uk-UA" altLang="ru-RU" sz="2000" dirty="0" err="1"/>
              <a:t>қосылады</a:t>
            </a:r>
            <a:r>
              <a:rPr lang="uk-UA" altLang="ru-RU" sz="2000" dirty="0"/>
              <a:t>. </a:t>
            </a:r>
            <a:r>
              <a:rPr lang="uk-UA" altLang="ru-RU" sz="2000" dirty="0" err="1"/>
              <a:t>Сондықтан</a:t>
            </a:r>
            <a:r>
              <a:rPr lang="uk-UA" altLang="ru-RU" sz="2000" dirty="0"/>
              <a:t> мини-АТС </a:t>
            </a:r>
            <a:r>
              <a:rPr lang="uk-UA" altLang="ru-RU" sz="2000" dirty="0" err="1"/>
              <a:t>телефондарды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немесе</a:t>
            </a:r>
            <a:r>
              <a:rPr lang="uk-UA" altLang="ru-RU" sz="2000" dirty="0"/>
              <a:t> </a:t>
            </a:r>
            <a:r>
              <a:rPr lang="uk-UA" altLang="ru-RU" sz="2000" dirty="0" err="1"/>
              <a:t>факстарды</a:t>
            </a:r>
            <a:r>
              <a:rPr lang="uk-UA" altLang="ru-RU" sz="2000" dirty="0"/>
              <a:t> </a:t>
            </a:r>
            <a:r>
              <a:rPr lang="uk-UA" altLang="ru-RU" sz="2000" dirty="0" err="1"/>
              <a:t>қосу</a:t>
            </a:r>
            <a:r>
              <a:rPr lang="uk-UA" altLang="ru-RU" sz="2000" dirty="0"/>
              <a:t> </a:t>
            </a:r>
            <a:r>
              <a:rPr lang="uk-UA" altLang="ru-RU" sz="2000" dirty="0" err="1"/>
              <a:t>үшін</a:t>
            </a:r>
            <a:r>
              <a:rPr lang="uk-UA" altLang="ru-RU" sz="2000" dirty="0"/>
              <a:t> телефон </a:t>
            </a:r>
            <a:r>
              <a:rPr lang="uk-UA" altLang="ru-RU" sz="2000" dirty="0" err="1"/>
              <a:t>компаниясынан</a:t>
            </a:r>
            <a:r>
              <a:rPr lang="uk-UA" altLang="ru-RU" sz="2000" dirty="0"/>
              <a:t> </a:t>
            </a:r>
            <a:r>
              <a:rPr lang="en-US" altLang="ru-RU" sz="2000" dirty="0"/>
              <a:t>FXS </a:t>
            </a:r>
            <a:r>
              <a:rPr lang="uk-UA" altLang="ru-RU" sz="2000" dirty="0" err="1"/>
              <a:t>порттарын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және</a:t>
            </a:r>
            <a:r>
              <a:rPr lang="uk-UA" altLang="ru-RU" sz="2000" dirty="0"/>
              <a:t> </a:t>
            </a:r>
            <a:r>
              <a:rPr lang="en-US" altLang="ru-RU" sz="2000" dirty="0"/>
              <a:t>FXO </a:t>
            </a:r>
            <a:r>
              <a:rPr lang="uk-UA" altLang="ru-RU" sz="2000" dirty="0" err="1"/>
              <a:t>порттарын</a:t>
            </a:r>
            <a:r>
              <a:rPr lang="uk-UA" altLang="ru-RU" sz="2000" dirty="0"/>
              <a:t> </a:t>
            </a:r>
            <a:r>
              <a:rPr lang="uk-UA" altLang="ru-RU" sz="2000" dirty="0" err="1"/>
              <a:t>қосу</a:t>
            </a:r>
            <a:r>
              <a:rPr lang="uk-UA" altLang="ru-RU" sz="2000" dirty="0"/>
              <a:t> </a:t>
            </a:r>
            <a:r>
              <a:rPr lang="uk-UA" altLang="ru-RU" sz="2000" dirty="0" err="1"/>
              <a:t>үшін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екі</a:t>
            </a:r>
            <a:r>
              <a:rPr lang="uk-UA" altLang="ru-RU" sz="2000" dirty="0"/>
              <a:t> </a:t>
            </a:r>
            <a:r>
              <a:rPr lang="uk-UA" altLang="ru-RU" sz="2000" dirty="0" err="1"/>
              <a:t>түрдегі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порттармен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жабдықталуы</a:t>
            </a:r>
            <a:r>
              <a:rPr lang="uk-UA" altLang="ru-RU" sz="2000" dirty="0"/>
              <a:t> </a:t>
            </a:r>
            <a:r>
              <a:rPr lang="uk-UA" altLang="ru-RU" sz="2000" dirty="0" err="1"/>
              <a:t>тиіс</a:t>
            </a:r>
            <a:r>
              <a:rPr lang="uk-UA" altLang="ru-RU" sz="2000" dirty="0"/>
              <a:t>.</a:t>
            </a:r>
          </a:p>
        </p:txBody>
      </p:sp>
      <p:pic>
        <p:nvPicPr>
          <p:cNvPr id="1976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357563"/>
            <a:ext cx="6840537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7637" name="Rectangle 5"/>
          <p:cNvSpPr>
            <a:spLocks noChangeArrowheads="1"/>
          </p:cNvSpPr>
          <p:nvPr/>
        </p:nvSpPr>
        <p:spPr bwMode="auto">
          <a:xfrm>
            <a:off x="755650" y="5805488"/>
            <a:ext cx="7416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dirty="0" err="1"/>
              <a:t>Қосылу</a:t>
            </a:r>
            <a:r>
              <a:rPr lang="ru-RU" altLang="ru-RU" dirty="0"/>
              <a:t> </a:t>
            </a:r>
            <a:r>
              <a:rPr lang="ru-RU" altLang="ru-RU" dirty="0" err="1"/>
              <a:t>схемасы</a:t>
            </a:r>
            <a:r>
              <a:rPr lang="ru-RU" altLang="ru-RU" dirty="0"/>
              <a:t>:</a:t>
            </a:r>
          </a:p>
          <a:p>
            <a:r>
              <a:rPr lang="ru-RU" altLang="ru-RU" dirty="0" err="1"/>
              <a:t>аналогтық</a:t>
            </a:r>
            <a:r>
              <a:rPr lang="ru-RU" altLang="ru-RU" dirty="0"/>
              <a:t> телефон (</a:t>
            </a:r>
            <a:r>
              <a:rPr lang="en-US" altLang="ru-RU" dirty="0"/>
              <a:t>FXO) &lt; -- &gt; (FXS) </a:t>
            </a:r>
            <a:r>
              <a:rPr lang="ru-RU" altLang="ru-RU" dirty="0"/>
              <a:t>мини-АТС (</a:t>
            </a:r>
            <a:r>
              <a:rPr lang="en-US" altLang="ru-RU" dirty="0"/>
              <a:t>FXO) &lt; -- &gt; (FXS) </a:t>
            </a:r>
            <a:r>
              <a:rPr lang="ru-RU" altLang="ru-RU" dirty="0" err="1"/>
              <a:t>байланыс</a:t>
            </a:r>
            <a:r>
              <a:rPr lang="ru-RU" altLang="ru-RU" dirty="0"/>
              <a:t> </a:t>
            </a:r>
            <a:r>
              <a:rPr lang="ru-RU" altLang="ru-RU" dirty="0" err="1"/>
              <a:t>қызметінің</a:t>
            </a:r>
            <a:r>
              <a:rPr lang="ru-RU" altLang="ru-RU" dirty="0"/>
              <a:t> </a:t>
            </a:r>
            <a:r>
              <a:rPr lang="ru-RU" altLang="ru-RU" dirty="0" err="1"/>
              <a:t>провайдері</a:t>
            </a:r>
            <a:endParaRPr lang="uk-UA" alt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4000" b="1" dirty="0"/>
              <a:t>FXO Шлюзі</a:t>
            </a:r>
            <a:br>
              <a:rPr lang="uk-UA" altLang="ru-RU" sz="4000" dirty="0"/>
            </a:br>
            <a:endParaRPr lang="uk-UA" altLang="ru-RU" sz="4000" dirty="0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397000"/>
          </a:xfrm>
        </p:spPr>
        <p:txBody>
          <a:bodyPr/>
          <a:lstStyle/>
          <a:p>
            <a:r>
              <a:rPr lang="uk-UA" altLang="ru-RU" sz="2800" dirty="0" err="1"/>
              <a:t>Аналогтық</a:t>
            </a:r>
            <a:r>
              <a:rPr lang="uk-UA" altLang="ru-RU" sz="2800" dirty="0"/>
              <a:t> телефон </a:t>
            </a:r>
            <a:r>
              <a:rPr lang="uk-UA" altLang="ru-RU" sz="2800" dirty="0" err="1"/>
              <a:t>желілерін</a:t>
            </a:r>
            <a:r>
              <a:rPr lang="uk-UA" altLang="ru-RU" sz="2800" dirty="0"/>
              <a:t> </a:t>
            </a:r>
            <a:r>
              <a:rPr lang="en-US" altLang="ru-RU" sz="2800" dirty="0"/>
              <a:t>IP </a:t>
            </a:r>
            <a:r>
              <a:rPr lang="uk-UA" altLang="ru-RU" sz="2800" dirty="0"/>
              <a:t>мини-АТС-</a:t>
            </a:r>
            <a:r>
              <a:rPr lang="uk-UA" altLang="ru-RU" sz="2800" dirty="0" err="1"/>
              <a:t>қа</a:t>
            </a:r>
            <a:r>
              <a:rPr lang="uk-UA" altLang="ru-RU" sz="2800" dirty="0"/>
              <a:t> </a:t>
            </a:r>
            <a:r>
              <a:rPr lang="uk-UA" altLang="ru-RU" sz="2800" dirty="0" err="1"/>
              <a:t>қосу</a:t>
            </a:r>
            <a:r>
              <a:rPr lang="uk-UA" altLang="ru-RU" sz="2800" dirty="0"/>
              <a:t> </a:t>
            </a:r>
            <a:r>
              <a:rPr lang="uk-UA" altLang="ru-RU" sz="2800" dirty="0" err="1"/>
              <a:t>үшін</a:t>
            </a:r>
            <a:r>
              <a:rPr lang="uk-UA" altLang="ru-RU" sz="2800" dirty="0"/>
              <a:t> </a:t>
            </a:r>
            <a:r>
              <a:rPr lang="en-US" altLang="ru-RU" sz="2800" dirty="0"/>
              <a:t>FXO </a:t>
            </a:r>
            <a:r>
              <a:rPr lang="uk-UA" altLang="ru-RU" sz="2800" dirty="0"/>
              <a:t>шлюзі </a:t>
            </a:r>
            <a:r>
              <a:rPr lang="uk-UA" altLang="ru-RU" sz="2800" dirty="0" err="1"/>
              <a:t>қажет</a:t>
            </a:r>
            <a:r>
              <a:rPr lang="uk-UA" altLang="ru-RU" sz="2800" dirty="0"/>
              <a:t>.</a:t>
            </a:r>
          </a:p>
        </p:txBody>
      </p:sp>
      <p:pic>
        <p:nvPicPr>
          <p:cNvPr id="1986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924175"/>
            <a:ext cx="6408737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4000" b="1" dirty="0"/>
              <a:t>FXS Шлюзі</a:t>
            </a:r>
            <a:br>
              <a:rPr lang="uk-UA" altLang="ru-RU" sz="4000" dirty="0"/>
            </a:br>
            <a:endParaRPr lang="uk-UA" altLang="ru-RU" sz="4000" dirty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25538"/>
            <a:ext cx="8229600" cy="2232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ru-RU" sz="2400" dirty="0"/>
              <a:t>FXS </a:t>
            </a:r>
            <a:r>
              <a:rPr lang="uk-UA" altLang="ru-RU" sz="2400" dirty="0"/>
              <a:t>шлюзі </a:t>
            </a:r>
            <a:r>
              <a:rPr lang="kk-KZ" altLang="ru-RU" sz="2400" dirty="0"/>
              <a:t>ТА</a:t>
            </a:r>
            <a:r>
              <a:rPr lang="en-US" altLang="ru-RU" sz="2400" dirty="0"/>
              <a:t> </a:t>
            </a:r>
            <a:r>
              <a:rPr lang="uk-UA" altLang="ru-RU" sz="2400" dirty="0" err="1"/>
              <a:t>порттарын</a:t>
            </a:r>
            <a:r>
              <a:rPr lang="uk-UA" altLang="ru-RU" sz="2400" dirty="0"/>
              <a:t> (</a:t>
            </a:r>
            <a:r>
              <a:rPr lang="uk-UA" altLang="ru-RU" sz="2400" dirty="0" err="1"/>
              <a:t>әдетте</a:t>
            </a:r>
            <a:r>
              <a:rPr lang="uk-UA" altLang="ru-RU" sz="2400" dirty="0"/>
              <a:t> телефон </a:t>
            </a:r>
            <a:r>
              <a:rPr lang="uk-UA" altLang="ru-RU" sz="2400" dirty="0" err="1"/>
              <a:t>компаниясымен</a:t>
            </a:r>
            <a:r>
              <a:rPr lang="uk-UA" altLang="ru-RU" sz="2400" dirty="0"/>
              <a:t> </a:t>
            </a:r>
            <a:r>
              <a:rPr lang="uk-UA" altLang="ru-RU" sz="2400" dirty="0" err="1"/>
              <a:t>қосылады</a:t>
            </a:r>
            <a:r>
              <a:rPr lang="uk-UA" altLang="ru-RU" sz="2400" dirty="0"/>
              <a:t>) </a:t>
            </a:r>
            <a:r>
              <a:rPr lang="uk-UA" altLang="ru-RU" sz="2400" dirty="0" err="1"/>
              <a:t>интернетке</a:t>
            </a:r>
            <a:r>
              <a:rPr lang="uk-UA" altLang="ru-RU" sz="2400" dirty="0"/>
              <a:t> </a:t>
            </a:r>
            <a:r>
              <a:rPr lang="uk-UA" altLang="ru-RU" sz="2400" dirty="0" err="1"/>
              <a:t>немесе</a:t>
            </a:r>
            <a:r>
              <a:rPr lang="uk-UA" altLang="ru-RU" sz="2400" dirty="0"/>
              <a:t> </a:t>
            </a:r>
            <a:r>
              <a:rPr lang="en-US" altLang="ru-RU" sz="2400" dirty="0"/>
              <a:t>VoIP </a:t>
            </a:r>
            <a:r>
              <a:rPr lang="uk-UA" altLang="ru-RU" sz="2400" dirty="0"/>
              <a:t>мини-АТС-</a:t>
            </a:r>
            <a:r>
              <a:rPr lang="uk-UA" altLang="ru-RU" sz="2400" dirty="0" err="1"/>
              <a:t>қа</a:t>
            </a:r>
            <a:r>
              <a:rPr lang="uk-UA" altLang="ru-RU" sz="2400" dirty="0"/>
              <a:t> </a:t>
            </a:r>
            <a:r>
              <a:rPr lang="uk-UA" altLang="ru-RU" sz="2400" dirty="0" err="1"/>
              <a:t>қосу</a:t>
            </a:r>
            <a:r>
              <a:rPr lang="uk-UA" altLang="ru-RU" sz="2400" dirty="0"/>
              <a:t> </a:t>
            </a:r>
            <a:r>
              <a:rPr lang="uk-UA" altLang="ru-RU" sz="2400" dirty="0" err="1"/>
              <a:t>үшін</a:t>
            </a:r>
            <a:r>
              <a:rPr lang="uk-UA" altLang="ru-RU" sz="2400" dirty="0"/>
              <a:t> </a:t>
            </a:r>
            <a:r>
              <a:rPr lang="uk-UA" altLang="ru-RU" sz="2400" dirty="0" err="1"/>
              <a:t>қажет</a:t>
            </a:r>
            <a:r>
              <a:rPr lang="uk-UA" altLang="ru-RU" sz="2400" dirty="0"/>
              <a:t>. </a:t>
            </a:r>
            <a:r>
              <a:rPr lang="en-US" altLang="ru-RU" sz="2400" dirty="0"/>
              <a:t>FXS </a:t>
            </a:r>
            <a:r>
              <a:rPr lang="uk-UA" altLang="ru-RU" sz="2400" dirty="0"/>
              <a:t>шлюзі </a:t>
            </a:r>
            <a:r>
              <a:rPr lang="en-US" altLang="ru-RU" sz="2400" dirty="0"/>
              <a:t>VOIP </a:t>
            </a:r>
            <a:r>
              <a:rPr lang="uk-UA" altLang="ru-RU" sz="2400" dirty="0"/>
              <a:t>мини-АТС </a:t>
            </a:r>
            <a:r>
              <a:rPr lang="uk-UA" altLang="ru-RU" sz="2400" dirty="0" err="1"/>
              <a:t>немесе</a:t>
            </a:r>
            <a:r>
              <a:rPr lang="uk-UA" altLang="ru-RU" sz="2400" dirty="0"/>
              <a:t> </a:t>
            </a:r>
            <a:r>
              <a:rPr lang="uk-UA" altLang="ru-RU" sz="2400" dirty="0" err="1"/>
              <a:t>провайдерге</a:t>
            </a:r>
            <a:r>
              <a:rPr lang="uk-UA" altLang="ru-RU" sz="2400" dirty="0"/>
              <a:t> бір </a:t>
            </a:r>
            <a:r>
              <a:rPr lang="uk-UA" altLang="ru-RU" sz="2400" dirty="0" err="1"/>
              <a:t>немесе</a:t>
            </a:r>
            <a:r>
              <a:rPr lang="uk-UA" altLang="ru-RU" sz="2400" dirty="0"/>
              <a:t> </a:t>
            </a:r>
            <a:r>
              <a:rPr lang="uk-UA" altLang="ru-RU" sz="2400" dirty="0" err="1"/>
              <a:t>одан</a:t>
            </a:r>
            <a:r>
              <a:rPr lang="uk-UA" altLang="ru-RU" sz="2400" dirty="0"/>
              <a:t> да </a:t>
            </a:r>
            <a:r>
              <a:rPr lang="uk-UA" altLang="ru-RU" sz="2400" dirty="0" err="1"/>
              <a:t>көп</a:t>
            </a:r>
            <a:r>
              <a:rPr lang="uk-UA" altLang="ru-RU" sz="2400" dirty="0"/>
              <a:t> </a:t>
            </a:r>
            <a:r>
              <a:rPr lang="uk-UA" altLang="ru-RU" sz="2400" dirty="0" err="1"/>
              <a:t>дәстүрлі</a:t>
            </a:r>
            <a:r>
              <a:rPr lang="uk-UA" altLang="ru-RU" sz="2400" dirty="0"/>
              <a:t> </a:t>
            </a:r>
            <a:r>
              <a:rPr lang="uk-UA" altLang="ru-RU" sz="2400" dirty="0" err="1"/>
              <a:t>аналогтық</a:t>
            </a:r>
            <a:r>
              <a:rPr lang="uk-UA" altLang="ru-RU" sz="2400" dirty="0"/>
              <a:t> мини-АТС </a:t>
            </a:r>
            <a:r>
              <a:rPr lang="uk-UA" altLang="ru-RU" sz="2400" dirty="0" err="1"/>
              <a:t>қосу</a:t>
            </a:r>
            <a:r>
              <a:rPr lang="uk-UA" altLang="ru-RU" sz="2400" dirty="0"/>
              <a:t> </a:t>
            </a:r>
            <a:r>
              <a:rPr lang="uk-UA" altLang="ru-RU" sz="2400" dirty="0" err="1"/>
              <a:t>үшін</a:t>
            </a:r>
            <a:r>
              <a:rPr lang="uk-UA" altLang="ru-RU" sz="2400" dirty="0"/>
              <a:t> </a:t>
            </a:r>
            <a:r>
              <a:rPr lang="uk-UA" altLang="ru-RU" sz="2400" dirty="0" err="1"/>
              <a:t>қолданылады</a:t>
            </a:r>
            <a:r>
              <a:rPr lang="uk-UA" altLang="ru-RU" sz="2400" dirty="0"/>
              <a:t>.</a:t>
            </a:r>
          </a:p>
        </p:txBody>
      </p:sp>
      <p:pic>
        <p:nvPicPr>
          <p:cNvPr id="1996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644900"/>
            <a:ext cx="6697663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IP-</a:t>
            </a:r>
            <a:r>
              <a:rPr kumimoji="1" lang="ru-RU" altLang="zh-TW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телефония </a:t>
            </a:r>
            <a:r>
              <a:rPr kumimoji="1" lang="ru-RU" altLang="zh-TW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архитектурасының</a:t>
            </a:r>
            <a:r>
              <a:rPr kumimoji="1" lang="ru-RU" altLang="zh-TW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деңгейлері</a:t>
            </a:r>
            <a:endParaRPr kumimoji="1" lang="uk-UA" altLang="ru-RU" sz="3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173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8042671"/>
              </p:ext>
            </p:extLst>
          </p:nvPr>
        </p:nvGraphicFramePr>
        <p:xfrm>
          <a:off x="1035050" y="3500438"/>
          <a:ext cx="6961188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83" name="Visio" r:id="rId3" imgW="5514988" imgH="2324187" progId="Visio.Drawing.11">
                  <p:embed/>
                </p:oleObj>
              </mc:Choice>
              <mc:Fallback>
                <p:oleObj name="Visio" r:id="rId3" imgW="5514988" imgH="2324187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050" y="3500438"/>
                        <a:ext cx="6961188" cy="293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734" name="Text Box 6"/>
          <p:cNvSpPr txBox="1">
            <a:spLocks noChangeArrowheads="1"/>
          </p:cNvSpPr>
          <p:nvPr/>
        </p:nvSpPr>
        <p:spPr bwMode="auto">
          <a:xfrm>
            <a:off x="179388" y="1484313"/>
            <a:ext cx="8964612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200" dirty="0"/>
              <a:t>VoIP </a:t>
            </a:r>
            <a:r>
              <a:rPr lang="ru-RU" altLang="ru-RU" sz="2200" dirty="0" err="1"/>
              <a:t>архитектурасын</a:t>
            </a:r>
            <a:r>
              <a:rPr lang="ru-RU" altLang="ru-RU" sz="2200" dirty="0"/>
              <a:t> </a:t>
            </a:r>
            <a:r>
              <a:rPr lang="ru-RU" altLang="ru-RU" sz="2200" dirty="0" err="1"/>
              <a:t>шартты</a:t>
            </a:r>
            <a:r>
              <a:rPr lang="ru-RU" altLang="ru-RU" sz="2200" dirty="0"/>
              <a:t> </a:t>
            </a:r>
            <a:r>
              <a:rPr lang="ru-RU" altLang="ru-RU" sz="2200" dirty="0" err="1"/>
              <a:t>түрде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екі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деңгейге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бөлуге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болады</a:t>
            </a:r>
            <a:r>
              <a:rPr lang="ru-RU" altLang="ru-RU" sz="2200" dirty="0"/>
              <a:t>:</a:t>
            </a:r>
          </a:p>
          <a:p>
            <a:pPr>
              <a:spcBef>
                <a:spcPct val="50000"/>
              </a:spcBef>
            </a:pPr>
            <a:r>
              <a:rPr lang="ru-RU" altLang="ru-RU" sz="2200" b="1" dirty="0" err="1"/>
              <a:t>Төменгі</a:t>
            </a:r>
            <a:r>
              <a:rPr lang="ru-RU" altLang="ru-RU" sz="2200" dirty="0" err="1"/>
              <a:t>-пакеттерді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бағыттайтын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негізгі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желі</a:t>
            </a:r>
            <a:r>
              <a:rPr lang="ru-RU" altLang="ru-RU" sz="2200" dirty="0"/>
              <a:t>, </a:t>
            </a:r>
            <a:r>
              <a:rPr lang="ru-RU" altLang="ru-RU" sz="2200" dirty="0" err="1"/>
              <a:t>хаттамалардың</a:t>
            </a:r>
            <a:r>
              <a:rPr lang="ru-RU" altLang="ru-RU" sz="2200" dirty="0"/>
              <a:t> </a:t>
            </a:r>
            <a:r>
              <a:rPr lang="ru-RU" altLang="ru-RU" sz="2200" dirty="0" err="1"/>
              <a:t>тіркесімі</a:t>
            </a:r>
            <a:r>
              <a:rPr lang="ru-RU" altLang="ru-RU" sz="2200" dirty="0"/>
              <a:t>-</a:t>
            </a:r>
            <a:r>
              <a:rPr lang="en-US" altLang="ru-RU" sz="2200" dirty="0"/>
              <a:t>RTP/UDP / IP.</a:t>
            </a:r>
            <a:endParaRPr lang="kk-KZ" altLang="ru-RU" sz="2200" dirty="0"/>
          </a:p>
          <a:p>
            <a:pPr>
              <a:spcBef>
                <a:spcPct val="50000"/>
              </a:spcBef>
            </a:pPr>
            <a:r>
              <a:rPr lang="ru-RU" altLang="ru-RU" sz="2200" b="1" dirty="0" err="1"/>
              <a:t>Жоғарғы</a:t>
            </a:r>
            <a:r>
              <a:rPr lang="ru-RU" altLang="ru-RU" sz="2200" dirty="0" err="1"/>
              <a:t>-қоңырау</a:t>
            </a:r>
            <a:r>
              <a:rPr lang="ru-RU" altLang="ru-RU" sz="2200" dirty="0"/>
              <a:t> </a:t>
            </a:r>
            <a:r>
              <a:rPr lang="ru-RU" altLang="ru-RU" sz="2200" dirty="0" err="1"/>
              <a:t>қызметін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басқару</a:t>
            </a:r>
            <a:r>
              <a:rPr lang="ru-RU" altLang="ru-RU" sz="2200" dirty="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altLang="ru-RU" sz="2800" b="1" dirty="0" err="1">
                <a:solidFill>
                  <a:schemeClr val="hlink"/>
                </a:solidFill>
              </a:rPr>
              <a:t>Деректерді</a:t>
            </a:r>
            <a:r>
              <a:rPr kumimoji="1" lang="ru-RU" altLang="ru-RU" sz="2800" b="1" dirty="0">
                <a:solidFill>
                  <a:schemeClr val="hlink"/>
                </a:solidFill>
              </a:rPr>
              <a:t> беру </a:t>
            </a:r>
            <a:r>
              <a:rPr kumimoji="1" lang="ru-RU" altLang="ru-RU" sz="2800" b="1" dirty="0" err="1">
                <a:solidFill>
                  <a:schemeClr val="hlink"/>
                </a:solidFill>
              </a:rPr>
              <a:t>хаттамалары</a:t>
            </a:r>
            <a:endParaRPr kumimoji="1" lang="uk-UA" altLang="ru-RU" sz="2800" b="1" dirty="0">
              <a:solidFill>
                <a:schemeClr val="hlink"/>
              </a:solidFill>
            </a:endParaRP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8229600" cy="485298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400" b="1" dirty="0"/>
              <a:t>	</a:t>
            </a:r>
            <a:r>
              <a:rPr lang="en-US" altLang="ru-RU" sz="2400" b="1" dirty="0"/>
              <a:t>RTP </a:t>
            </a:r>
            <a:r>
              <a:rPr lang="en-US" altLang="ru-RU" sz="2400" dirty="0"/>
              <a:t>(Real Time Protocol) – IP </a:t>
            </a:r>
            <a:r>
              <a:rPr lang="ru-RU" altLang="ru-RU" sz="2400" dirty="0" err="1"/>
              <a:t>желісі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арқылы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мультимедиялық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деректерді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интерактивті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беруге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байланысты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барлық</a:t>
            </a:r>
            <a:r>
              <a:rPr lang="ru-RU" altLang="ru-RU" sz="2400" dirty="0"/>
              <a:t> </a:t>
            </a:r>
            <a:r>
              <a:rPr lang="ru-RU" altLang="ru-RU" sz="2400" dirty="0" err="1"/>
              <a:t>қосымшалар</a:t>
            </a:r>
            <a:r>
              <a:rPr lang="ru-RU" altLang="ru-RU" sz="2400" dirty="0"/>
              <a:t> </a:t>
            </a:r>
            <a:r>
              <a:rPr lang="ru-RU" altLang="ru-RU" sz="2400" dirty="0" err="1"/>
              <a:t>үшін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негізгі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хаттама</a:t>
            </a:r>
            <a:r>
              <a:rPr lang="ru-RU" altLang="ru-RU" sz="2400" dirty="0"/>
              <a:t>. </a:t>
            </a:r>
            <a:r>
              <a:rPr lang="en-US" altLang="ru-RU" sz="2400" dirty="0" err="1"/>
              <a:t>Rtp</a:t>
            </a:r>
            <a:r>
              <a:rPr lang="en-US" altLang="ru-RU" sz="2400" dirty="0"/>
              <a:t> </a:t>
            </a:r>
            <a:r>
              <a:rPr lang="ru-RU" altLang="ru-RU" sz="2400" dirty="0" err="1"/>
              <a:t>негізгі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функциясы-қабылданған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пакеттер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жиынтығының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орташа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кідірісін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есептеу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және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оларды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орташа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мәнге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тең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тұрақты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кідірісі</a:t>
            </a:r>
            <a:r>
              <a:rPr lang="ru-RU" altLang="ru-RU" sz="2400" dirty="0"/>
              <a:t> бар </a:t>
            </a:r>
            <a:r>
              <a:rPr lang="ru-RU" altLang="ru-RU" sz="2400" dirty="0" err="1"/>
              <a:t>пайдаланушы</a:t>
            </a:r>
            <a:r>
              <a:rPr lang="ru-RU" altLang="ru-RU" sz="2400" dirty="0"/>
              <a:t> </a:t>
            </a:r>
            <a:r>
              <a:rPr lang="ru-RU" altLang="ru-RU" sz="2400" dirty="0" err="1"/>
              <a:t>қосымшасына</a:t>
            </a:r>
            <a:r>
              <a:rPr lang="ru-RU" altLang="ru-RU" sz="2400" dirty="0"/>
              <a:t> беру.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 dirty="0" err="1"/>
              <a:t>Сөйлеу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және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бейне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ақпарат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кідірістерге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сезімтал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бірақ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жеке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пакеттердің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жоғалуына</a:t>
            </a:r>
            <a:r>
              <a:rPr lang="ru-RU" altLang="ru-RU" sz="2400" dirty="0"/>
              <a:t> аз </a:t>
            </a:r>
            <a:r>
              <a:rPr lang="ru-RU" altLang="ru-RU" sz="2400" dirty="0" err="1"/>
              <a:t>сезімтал</a:t>
            </a:r>
            <a:r>
              <a:rPr lang="ru-RU" altLang="ru-RU" sz="2400" dirty="0"/>
              <a:t>. </a:t>
            </a:r>
            <a:r>
              <a:rPr lang="ru-RU" altLang="ru-RU" sz="2400" dirty="0" err="1"/>
              <a:t>Сондықтан</a:t>
            </a:r>
            <a:r>
              <a:rPr lang="ru-RU" altLang="ru-RU" sz="2400" dirty="0"/>
              <a:t>, </a:t>
            </a:r>
            <a:r>
              <a:rPr lang="en-US" altLang="ru-RU" sz="2400" dirty="0"/>
              <a:t>UDP </a:t>
            </a:r>
            <a:r>
              <a:rPr lang="ru-RU" altLang="ru-RU" sz="2400" dirty="0" err="1"/>
              <a:t>көлік</a:t>
            </a:r>
            <a:r>
              <a:rPr lang="ru-RU" altLang="ru-RU" sz="2400" dirty="0"/>
              <a:t> протоколы </a:t>
            </a:r>
            <a:r>
              <a:rPr lang="ru-RU" altLang="ru-RU" sz="2400" dirty="0" err="1"/>
              <a:t>ретінде</a:t>
            </a:r>
            <a:r>
              <a:rPr lang="ru-RU" altLang="ru-RU" sz="2400" dirty="0"/>
              <a:t> </a:t>
            </a:r>
            <a:r>
              <a:rPr lang="ru-RU" altLang="ru-RU" sz="2400" dirty="0" err="1"/>
              <a:t>қолданылады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өйткені</a:t>
            </a:r>
            <a:r>
              <a:rPr lang="ru-RU" altLang="ru-RU" sz="2400" dirty="0"/>
              <a:t> </a:t>
            </a:r>
            <a:r>
              <a:rPr lang="en-US" altLang="ru-RU" sz="2400" dirty="0"/>
              <a:t>TCP </a:t>
            </a:r>
            <a:r>
              <a:rPr lang="ru-RU" altLang="ru-RU" sz="2400" dirty="0" err="1"/>
              <a:t>қамтамасыз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ететін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пакеттерді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жеткізу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және</a:t>
            </a:r>
            <a:r>
              <a:rPr lang="ru-RU" altLang="ru-RU" sz="2400" dirty="0"/>
              <a:t> </a:t>
            </a:r>
            <a:r>
              <a:rPr lang="ru-RU" altLang="ru-RU" sz="2400" dirty="0" err="1"/>
              <a:t>қайта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беруді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бақылау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тетіктері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дауыстық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деректерді</a:t>
            </a:r>
            <a:r>
              <a:rPr lang="ru-RU" altLang="ru-RU" sz="2400" dirty="0"/>
              <a:t> беру </a:t>
            </a:r>
            <a:r>
              <a:rPr lang="ru-RU" altLang="ru-RU" sz="2400" dirty="0" err="1"/>
              <a:t>және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бейне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ақпарат</a:t>
            </a:r>
            <a:r>
              <a:rPr lang="ru-RU" altLang="ru-RU" sz="2400" dirty="0"/>
              <a:t> беру </a:t>
            </a:r>
            <a:r>
              <a:rPr lang="ru-RU" altLang="ru-RU" sz="2400" dirty="0" err="1"/>
              <a:t>үшін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жарамсыз</a:t>
            </a:r>
            <a:r>
              <a:rPr lang="ru-RU" altLang="ru-RU" sz="2400" dirty="0"/>
              <a:t>.</a:t>
            </a:r>
            <a:endParaRPr lang="en-US" alt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altLang="ru-RU" sz="3200" b="1" dirty="0" err="1">
                <a:solidFill>
                  <a:schemeClr val="hlink"/>
                </a:solidFill>
              </a:rPr>
              <a:t>Қоңырау</a:t>
            </a:r>
            <a:r>
              <a:rPr kumimoji="1" lang="ru-RU" altLang="ru-RU" sz="3200" b="1" dirty="0">
                <a:solidFill>
                  <a:schemeClr val="hlink"/>
                </a:solidFill>
              </a:rPr>
              <a:t> </a:t>
            </a:r>
            <a:r>
              <a:rPr kumimoji="1" lang="ru-RU" altLang="ru-RU" sz="3200" b="1" dirty="0" err="1">
                <a:solidFill>
                  <a:schemeClr val="hlink"/>
                </a:solidFill>
              </a:rPr>
              <a:t>қызметін</a:t>
            </a:r>
            <a:r>
              <a:rPr kumimoji="1" lang="ru-RU" altLang="ru-RU" sz="3200" b="1" dirty="0">
                <a:solidFill>
                  <a:schemeClr val="hlink"/>
                </a:solidFill>
              </a:rPr>
              <a:t> </a:t>
            </a:r>
            <a:r>
              <a:rPr kumimoji="1" lang="ru-RU" altLang="ru-RU" sz="3200" b="1" dirty="0" err="1">
                <a:solidFill>
                  <a:schemeClr val="hlink"/>
                </a:solidFill>
              </a:rPr>
              <a:t>басқару</a:t>
            </a:r>
            <a:r>
              <a:rPr kumimoji="1" lang="ru-RU" altLang="ru-RU" sz="3200" b="1" dirty="0">
                <a:solidFill>
                  <a:schemeClr val="hlink"/>
                </a:solidFill>
              </a:rPr>
              <a:t> </a:t>
            </a:r>
            <a:r>
              <a:rPr kumimoji="1" lang="ru-RU" altLang="ru-RU" sz="3200" b="1" dirty="0" err="1">
                <a:solidFill>
                  <a:schemeClr val="hlink"/>
                </a:solidFill>
              </a:rPr>
              <a:t>хаттамалары</a:t>
            </a:r>
            <a:endParaRPr kumimoji="1" lang="uk-UA" altLang="ru-RU" sz="3200" b="1" dirty="0">
              <a:solidFill>
                <a:schemeClr val="hlink"/>
              </a:solidFill>
            </a:endParaRP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IP-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телефония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IP-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желілер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сөйлеуді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беруге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IP-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телефония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сигнал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беруге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қатысты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ережелер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бірқатар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хаттамалар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жасалды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таралған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хаттамалар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H323, SIP, MGCP.</a:t>
            </a:r>
            <a:endParaRPr lang="kk-KZ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ru-RU" altLang="ru-RU" sz="2000" b="1" dirty="0"/>
          </a:p>
          <a:p>
            <a:pPr>
              <a:lnSpc>
                <a:spcPct val="80000"/>
              </a:lnSpc>
            </a:pPr>
            <a:r>
              <a:rPr lang="en-US" altLang="ru-RU" sz="2000" b="1" dirty="0"/>
              <a:t>H.323</a:t>
            </a:r>
            <a:r>
              <a:rPr lang="en-US" altLang="ru-RU" sz="2000" dirty="0"/>
              <a:t>  </a:t>
            </a:r>
          </a:p>
          <a:p>
            <a:pPr lvl="1">
              <a:lnSpc>
                <a:spcPct val="80000"/>
              </a:lnSpc>
            </a:pPr>
            <a:r>
              <a:rPr kumimoji="1" lang="en-US" altLang="zh-TW" sz="1800" dirty="0"/>
              <a:t>H. 323 </a:t>
            </a:r>
            <a:r>
              <a:rPr kumimoji="1" lang="ru-RU" altLang="zh-TW" sz="1800" dirty="0" err="1"/>
              <a:t>ұсынысы</a:t>
            </a:r>
            <a:r>
              <a:rPr kumimoji="1" lang="ru-RU" altLang="zh-TW" sz="1800" dirty="0"/>
              <a:t> </a:t>
            </a:r>
            <a:r>
              <a:rPr kumimoji="1" lang="en-US" altLang="zh-TW" sz="1800" dirty="0"/>
              <a:t>ITU-T-</a:t>
            </a:r>
            <a:r>
              <a:rPr kumimoji="1" lang="ru-RU" altLang="zh-TW" sz="1800" dirty="0" err="1"/>
              <a:t>дауысты</a:t>
            </a:r>
            <a:r>
              <a:rPr kumimoji="1" lang="ru-RU" altLang="zh-TW" sz="1800" dirty="0"/>
              <a:t>, </a:t>
            </a:r>
            <a:r>
              <a:rPr kumimoji="1" lang="ru-RU" altLang="zh-TW" sz="1800" dirty="0" err="1"/>
              <a:t>бейне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және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деректерді</a:t>
            </a:r>
            <a:r>
              <a:rPr kumimoji="1" lang="ru-RU" altLang="zh-TW" sz="1800" dirty="0"/>
              <a:t> беру стандарты </a:t>
            </a:r>
            <a:r>
              <a:rPr kumimoji="1" lang="ru-RU" altLang="zh-TW" sz="1800" dirty="0" err="1"/>
              <a:t>желілердегі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мультимедиалық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қосымшалардың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кепілдік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берілмеген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қызмет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көрсету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сапасымен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өзара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әрекеттесуін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сипаттайды</a:t>
            </a:r>
            <a:endParaRPr kumimoji="1" lang="en-US" altLang="zh-TW" sz="1800" dirty="0">
              <a:ea typeface="PMingLiU" panose="02020500000000000000" pitchFamily="18" charset="-120"/>
            </a:endParaRPr>
          </a:p>
          <a:p>
            <a:pPr>
              <a:lnSpc>
                <a:spcPct val="80000"/>
              </a:lnSpc>
            </a:pPr>
            <a:r>
              <a:rPr lang="en-US" altLang="ru-RU" sz="2000" b="1" dirty="0"/>
              <a:t>MGCP</a:t>
            </a:r>
            <a:r>
              <a:rPr lang="en-US" altLang="ru-RU" sz="2000" dirty="0"/>
              <a:t> </a:t>
            </a:r>
            <a:r>
              <a:rPr lang="ru-RU" altLang="ru-RU" sz="2000" dirty="0"/>
              <a:t>(</a:t>
            </a:r>
            <a:r>
              <a:rPr kumimoji="1" lang="en-US" altLang="zh-TW" sz="2000" b="1" dirty="0">
                <a:solidFill>
                  <a:srgbClr val="000000"/>
                </a:solidFill>
                <a:ea typeface="PMingLiU" panose="02020500000000000000" pitchFamily="18" charset="-120"/>
              </a:rPr>
              <a:t>Media Gateway Control Protocol)</a:t>
            </a:r>
            <a:endParaRPr kumimoji="1" lang="ru-RU" altLang="zh-TW" sz="2000" b="1" dirty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</a:pPr>
            <a:r>
              <a:rPr kumimoji="1" lang="ru-RU" altLang="ru-RU" sz="1800" dirty="0" err="1"/>
              <a:t>Сыртқы</a:t>
            </a:r>
            <a:r>
              <a:rPr kumimoji="1" lang="ru-RU" altLang="ru-RU" sz="1800" dirty="0"/>
              <a:t> </a:t>
            </a:r>
            <a:r>
              <a:rPr kumimoji="1" lang="ru-RU" altLang="ru-RU" sz="1800" dirty="0" err="1"/>
              <a:t>басқару</a:t>
            </a:r>
            <a:r>
              <a:rPr kumimoji="1" lang="ru-RU" altLang="ru-RU" sz="1800" dirty="0"/>
              <a:t> </a:t>
            </a:r>
            <a:r>
              <a:rPr kumimoji="1" lang="ru-RU" altLang="ru-RU" sz="1800" dirty="0" err="1"/>
              <a:t>құрылғыларының</a:t>
            </a:r>
            <a:r>
              <a:rPr kumimoji="1" lang="ru-RU" altLang="ru-RU" sz="1800" dirty="0"/>
              <a:t> телефон </a:t>
            </a:r>
            <a:r>
              <a:rPr kumimoji="1" lang="ru-RU" altLang="ru-RU" sz="1800" dirty="0" err="1"/>
              <a:t>шлюздерін</a:t>
            </a:r>
            <a:r>
              <a:rPr kumimoji="1" lang="ru-RU" altLang="ru-RU" sz="1800" dirty="0"/>
              <a:t> </a:t>
            </a:r>
            <a:r>
              <a:rPr kumimoji="1" lang="ru-RU" altLang="ru-RU" sz="1800" dirty="0" err="1"/>
              <a:t>басқару</a:t>
            </a:r>
            <a:r>
              <a:rPr kumimoji="1" lang="ru-RU" altLang="ru-RU" sz="1800" dirty="0"/>
              <a:t> протоколы-</a:t>
            </a:r>
            <a:r>
              <a:rPr kumimoji="1" lang="en-US" altLang="ru-RU" sz="1800" dirty="0"/>
              <a:t>media gateway controller </a:t>
            </a:r>
            <a:r>
              <a:rPr kumimoji="1" lang="ru-RU" altLang="ru-RU" sz="1800" dirty="0" err="1"/>
              <a:t>немесе</a:t>
            </a:r>
            <a:r>
              <a:rPr kumimoji="1" lang="ru-RU" altLang="ru-RU" sz="1800" dirty="0"/>
              <a:t> </a:t>
            </a:r>
            <a:r>
              <a:rPr kumimoji="1" lang="en-US" altLang="ru-RU" sz="1800" dirty="0"/>
              <a:t>call agents</a:t>
            </a:r>
            <a:endParaRPr kumimoji="1" lang="kk-KZ" altLang="ru-RU" sz="1800" dirty="0"/>
          </a:p>
          <a:p>
            <a:pPr lvl="1">
              <a:lnSpc>
                <a:spcPct val="80000"/>
              </a:lnSpc>
            </a:pPr>
            <a:endParaRPr kumimoji="1" lang="kk-KZ" altLang="ru-RU" sz="1800" dirty="0"/>
          </a:p>
          <a:p>
            <a:pPr marL="457200" lvl="1" indent="0">
              <a:lnSpc>
                <a:spcPct val="80000"/>
              </a:lnSpc>
              <a:buNone/>
            </a:pPr>
            <a:r>
              <a:rPr lang="en-US" altLang="ru-RU" sz="2000" b="1" dirty="0"/>
              <a:t>SIP</a:t>
            </a:r>
            <a:r>
              <a:rPr lang="ru-RU" altLang="ru-RU" sz="2000" b="1" dirty="0"/>
              <a:t> (</a:t>
            </a:r>
            <a:r>
              <a:rPr lang="ru-RU" altLang="ru-RU" sz="2000" b="1" dirty="0" err="1"/>
              <a:t>Session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Initiation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Protocol</a:t>
            </a:r>
            <a:r>
              <a:rPr lang="ru-RU" altLang="ru-RU" sz="2000" b="1" dirty="0"/>
              <a:t>)</a:t>
            </a:r>
          </a:p>
          <a:p>
            <a:pPr lvl="1">
              <a:lnSpc>
                <a:spcPct val="80000"/>
              </a:lnSpc>
            </a:pPr>
            <a:r>
              <a:rPr kumimoji="1" lang="ru-RU" altLang="ru-RU" sz="1800" dirty="0" err="1"/>
              <a:t>Сеанстарды</a:t>
            </a:r>
            <a:r>
              <a:rPr kumimoji="1" lang="ru-RU" altLang="ru-RU" sz="1800" dirty="0"/>
              <a:t> </a:t>
            </a:r>
            <a:r>
              <a:rPr kumimoji="1" lang="ru-RU" altLang="ru-RU" sz="1800" dirty="0" err="1"/>
              <a:t>бастамалау</a:t>
            </a:r>
            <a:r>
              <a:rPr kumimoji="1" lang="ru-RU" altLang="ru-RU" sz="1800" dirty="0"/>
              <a:t> ХАТТАМАСЫ-</a:t>
            </a:r>
            <a:r>
              <a:rPr kumimoji="1" lang="ru-RU" altLang="ru-RU" sz="1800" dirty="0" err="1"/>
              <a:t>байланыстың</a:t>
            </a:r>
            <a:r>
              <a:rPr kumimoji="1" lang="ru-RU" altLang="ru-RU" sz="1800" dirty="0"/>
              <a:t> </a:t>
            </a:r>
            <a:r>
              <a:rPr kumimoji="1" lang="ru-RU" altLang="ru-RU" sz="1800" dirty="0" err="1"/>
              <a:t>мультимедиалық</a:t>
            </a:r>
            <a:r>
              <a:rPr kumimoji="1" lang="ru-RU" altLang="ru-RU" sz="1800" dirty="0"/>
              <a:t> </a:t>
            </a:r>
            <a:r>
              <a:rPr kumimoji="1" lang="ru-RU" altLang="ru-RU" sz="1800" dirty="0" err="1"/>
              <a:t>сеанстарын</a:t>
            </a:r>
            <a:r>
              <a:rPr kumimoji="1" lang="ru-RU" altLang="ru-RU" sz="1800" dirty="0"/>
              <a:t> </a:t>
            </a:r>
            <a:r>
              <a:rPr kumimoji="1" lang="ru-RU" altLang="ru-RU" sz="1800" dirty="0" err="1"/>
              <a:t>ұйымдастыруға</a:t>
            </a:r>
            <a:r>
              <a:rPr kumimoji="1" lang="ru-RU" altLang="ru-RU" sz="1800" dirty="0"/>
              <a:t>, </a:t>
            </a:r>
            <a:r>
              <a:rPr kumimoji="1" lang="ru-RU" altLang="ru-RU" sz="1800" dirty="0" err="1"/>
              <a:t>түрлендіруге</a:t>
            </a:r>
            <a:r>
              <a:rPr kumimoji="1" lang="ru-RU" altLang="ru-RU" sz="1800" dirty="0"/>
              <a:t> </a:t>
            </a:r>
            <a:r>
              <a:rPr kumimoji="1" lang="ru-RU" altLang="ru-RU" sz="1800" dirty="0" err="1"/>
              <a:t>және</a:t>
            </a:r>
            <a:r>
              <a:rPr kumimoji="1" lang="ru-RU" altLang="ru-RU" sz="1800" dirty="0"/>
              <a:t> </a:t>
            </a:r>
            <a:r>
              <a:rPr kumimoji="1" lang="ru-RU" altLang="ru-RU" sz="1800" dirty="0" err="1"/>
              <a:t>аяқтауға</a:t>
            </a:r>
            <a:r>
              <a:rPr kumimoji="1" lang="ru-RU" altLang="ru-RU" sz="1800" dirty="0"/>
              <a:t> </a:t>
            </a:r>
            <a:r>
              <a:rPr kumimoji="1" lang="ru-RU" altLang="ru-RU" sz="1800" dirty="0" err="1"/>
              <a:t>арналған</a:t>
            </a:r>
            <a:r>
              <a:rPr kumimoji="1" lang="ru-RU" altLang="ru-RU" sz="1800" dirty="0"/>
              <a:t> </a:t>
            </a:r>
            <a:r>
              <a:rPr kumimoji="1" lang="ru-RU" altLang="ru-RU" sz="1800" dirty="0" err="1"/>
              <a:t>қолданбалы</a:t>
            </a:r>
            <a:r>
              <a:rPr kumimoji="1" lang="ru-RU" altLang="ru-RU" sz="1800" dirty="0"/>
              <a:t> </a:t>
            </a:r>
            <a:r>
              <a:rPr kumimoji="1" lang="ru-RU" altLang="ru-RU" sz="1800" dirty="0" err="1"/>
              <a:t>деңгейдегі</a:t>
            </a:r>
            <a:r>
              <a:rPr kumimoji="1" lang="ru-RU" altLang="ru-RU" sz="1800" dirty="0"/>
              <a:t> </a:t>
            </a:r>
            <a:r>
              <a:rPr kumimoji="1" lang="ru-RU" altLang="ru-RU" sz="1800" dirty="0" err="1"/>
              <a:t>хаттама</a:t>
            </a:r>
            <a:endParaRPr lang="uk-UA" alt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dirty="0"/>
              <a:t>ДӘРІС -</a:t>
            </a:r>
            <a:r>
              <a:rPr lang="en-US" altLang="ru-RU" sz="4000" dirty="0"/>
              <a:t>1</a:t>
            </a:r>
            <a:br>
              <a:rPr kumimoji="1" lang="en-US" altLang="zh-TW" sz="4000" b="1" dirty="0">
                <a:solidFill>
                  <a:srgbClr val="257C91"/>
                </a:solidFill>
              </a:rPr>
            </a:br>
            <a:r>
              <a:rPr kumimoji="1" lang="ru-RU" altLang="zh-TW" sz="4000" b="1" dirty="0" err="1">
                <a:solidFill>
                  <a:srgbClr val="257C91"/>
                </a:solidFill>
              </a:rPr>
              <a:t>Негізгі</a:t>
            </a:r>
            <a:r>
              <a:rPr kumimoji="1" lang="ru-RU" altLang="zh-TW" sz="4000" b="1" dirty="0">
                <a:solidFill>
                  <a:srgbClr val="257C91"/>
                </a:solidFill>
              </a:rPr>
              <a:t> </a:t>
            </a:r>
            <a:r>
              <a:rPr kumimoji="1" lang="ru-RU" altLang="zh-TW" sz="4000" b="1" dirty="0" err="1">
                <a:solidFill>
                  <a:srgbClr val="257C91"/>
                </a:solidFill>
              </a:rPr>
              <a:t>ұғымдар</a:t>
            </a:r>
            <a:r>
              <a:rPr kumimoji="1" lang="ru-RU" altLang="zh-TW" sz="4000" b="1" dirty="0">
                <a:solidFill>
                  <a:srgbClr val="257C91"/>
                </a:solidFill>
              </a:rPr>
              <a:t> мен </a:t>
            </a:r>
            <a:r>
              <a:rPr kumimoji="1" lang="ru-RU" altLang="zh-TW" sz="4000" b="1" dirty="0" err="1">
                <a:solidFill>
                  <a:srgbClr val="257C91"/>
                </a:solidFill>
              </a:rPr>
              <a:t>терминдер</a:t>
            </a:r>
            <a:endParaRPr kumimoji="1" lang="uk-UA" altLang="ru-RU" sz="4000" b="1" dirty="0">
              <a:solidFill>
                <a:srgbClr val="257C91"/>
              </a:solidFill>
            </a:endParaRP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484563"/>
          </a:xfrm>
        </p:spPr>
        <p:txBody>
          <a:bodyPr/>
          <a:lstStyle/>
          <a:p>
            <a:pPr algn="just" eaLnBrk="0" hangingPunct="0">
              <a:lnSpc>
                <a:spcPct val="80000"/>
              </a:lnSpc>
              <a:spcBef>
                <a:spcPct val="10000"/>
              </a:spcBef>
              <a:buClr>
                <a:schemeClr val="hlink"/>
              </a:buClr>
              <a:buFontTx/>
              <a:buNone/>
            </a:pPr>
            <a:r>
              <a:rPr kumimoji="1" lang="ru-RU" altLang="zh-TW" sz="2000" b="1" dirty="0">
                <a:solidFill>
                  <a:schemeClr val="tx2"/>
                </a:solidFill>
              </a:rPr>
              <a:t>	</a:t>
            </a:r>
            <a:r>
              <a:rPr kumimoji="1" lang="en-US" altLang="zh-TW" sz="2000" b="1" dirty="0">
                <a:solidFill>
                  <a:schemeClr val="tx2"/>
                </a:solidFill>
              </a:rPr>
              <a:t>IP-</a:t>
            </a:r>
            <a:r>
              <a:rPr kumimoji="1" lang="ru-RU" altLang="zh-TW" sz="2000" b="1" dirty="0">
                <a:solidFill>
                  <a:schemeClr val="tx2"/>
                </a:solidFill>
              </a:rPr>
              <a:t>телефония </a:t>
            </a:r>
            <a:r>
              <a:rPr kumimoji="1" lang="ru-RU" altLang="zh-TW" sz="2000" dirty="0" err="1"/>
              <a:t>немесе</a:t>
            </a:r>
            <a:r>
              <a:rPr kumimoji="1" lang="ru-RU" altLang="zh-TW" sz="2000" dirty="0"/>
              <a:t> </a:t>
            </a:r>
            <a:r>
              <a:rPr kumimoji="1" lang="en-US" altLang="zh-TW" sz="2000" dirty="0"/>
              <a:t>VoIP (Voice over IP) – </a:t>
            </a:r>
            <a:r>
              <a:rPr kumimoji="1" lang="ru-RU" altLang="zh-TW" sz="2000" dirty="0" err="1"/>
              <a:t>бұл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Интернетті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немесе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кез-келген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басқа</a:t>
            </a:r>
            <a:r>
              <a:rPr kumimoji="1" lang="ru-RU" altLang="zh-TW" sz="2000" dirty="0"/>
              <a:t> </a:t>
            </a:r>
            <a:r>
              <a:rPr kumimoji="1" lang="en-US" altLang="zh-TW" sz="2000" dirty="0"/>
              <a:t>IP </a:t>
            </a:r>
            <a:r>
              <a:rPr kumimoji="1" lang="ru-RU" altLang="zh-TW" sz="2000" dirty="0" err="1"/>
              <a:t>желісін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нақты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уақыт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режимінде</a:t>
            </a:r>
            <a:r>
              <a:rPr kumimoji="1" lang="ru-RU" altLang="zh-TW" sz="2000" dirty="0"/>
              <a:t> телефон </a:t>
            </a:r>
            <a:r>
              <a:rPr kumimoji="1" lang="ru-RU" altLang="zh-TW" sz="2000" dirty="0" err="1"/>
              <a:t>сөйлесулерін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және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факстерді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ұйымдастыру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және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жүргізу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құралы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ретінде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пайдалануға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мүмкіндік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беретін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технология.Интернетті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қолдана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отырып</a:t>
            </a:r>
            <a:r>
              <a:rPr kumimoji="1" lang="ru-RU" altLang="zh-TW" sz="2000" dirty="0"/>
              <a:t>, </a:t>
            </a:r>
            <a:r>
              <a:rPr kumimoji="1" lang="ru-RU" altLang="zh-TW" sz="2000" dirty="0" err="1"/>
              <a:t>сандық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ақпарат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алмасуға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болады</a:t>
            </a:r>
            <a:r>
              <a:rPr kumimoji="1" lang="ru-RU" altLang="zh-TW" sz="2000" dirty="0"/>
              <a:t>. </a:t>
            </a:r>
            <a:r>
              <a:rPr kumimoji="1" lang="ru-RU" altLang="zh-TW" sz="2000" dirty="0" err="1"/>
              <a:t>Сондықтан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дыбысты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немесе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факсимильді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хабарды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цифрландыруға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және</a:t>
            </a:r>
            <a:r>
              <a:rPr kumimoji="1" lang="ru-RU" altLang="zh-TW" sz="2000" dirty="0"/>
              <a:t> оны </a:t>
            </a:r>
            <a:r>
              <a:rPr kumimoji="1" lang="ru-RU" altLang="zh-TW" sz="2000" dirty="0" err="1"/>
              <a:t>сандық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деректердің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қалай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жіберілетініне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ұқсас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жіберуге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болады</a:t>
            </a:r>
            <a:r>
              <a:rPr kumimoji="1" lang="ru-RU" altLang="zh-TW" sz="2000" dirty="0"/>
              <a:t>. </a:t>
            </a:r>
            <a:r>
              <a:rPr kumimoji="1" lang="ru-RU" altLang="zh-TW" sz="2000" dirty="0" err="1"/>
              <a:t>Бұл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мағынада</a:t>
            </a:r>
            <a:r>
              <a:rPr kumimoji="1" lang="ru-RU" altLang="zh-TW" sz="2000" dirty="0"/>
              <a:t> </a:t>
            </a:r>
            <a:r>
              <a:rPr kumimoji="1" lang="en-US" altLang="zh-TW" sz="2000" dirty="0"/>
              <a:t>IP </a:t>
            </a:r>
            <a:r>
              <a:rPr kumimoji="1" lang="ru-RU" altLang="zh-TW" sz="2000" dirty="0"/>
              <a:t>телефония </a:t>
            </a:r>
            <a:r>
              <a:rPr kumimoji="1" lang="ru-RU" altLang="zh-TW" sz="2000" dirty="0" err="1"/>
              <a:t>Интернетті</a:t>
            </a:r>
            <a:r>
              <a:rPr kumimoji="1" lang="ru-RU" altLang="zh-TW" sz="2000" dirty="0"/>
              <a:t> (</a:t>
            </a:r>
            <a:r>
              <a:rPr kumimoji="1" lang="ru-RU" altLang="zh-TW" sz="2000" dirty="0" err="1"/>
              <a:t>немесе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кез-келген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басқа</a:t>
            </a:r>
            <a:r>
              <a:rPr kumimoji="1" lang="ru-RU" altLang="zh-TW" sz="2000" dirty="0"/>
              <a:t> </a:t>
            </a:r>
            <a:r>
              <a:rPr kumimoji="1" lang="en-US" altLang="zh-TW" sz="2000" dirty="0"/>
              <a:t>IP </a:t>
            </a:r>
            <a:r>
              <a:rPr kumimoji="1" lang="ru-RU" altLang="zh-TW" sz="2000" dirty="0" err="1"/>
              <a:t>желісін</a:t>
            </a:r>
            <a:r>
              <a:rPr kumimoji="1" lang="ru-RU" altLang="zh-TW" sz="2000" dirty="0"/>
              <a:t>) </a:t>
            </a:r>
            <a:r>
              <a:rPr kumimoji="1" lang="ru-RU" altLang="zh-TW" sz="2000" dirty="0" err="1"/>
              <a:t>нақты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уақыт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режимінде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компьютердің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екі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пайдаланушысы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арасында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дауыстық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немесе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факсимильді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хабарламаларды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жіберу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үшін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пайдаланады</a:t>
            </a:r>
            <a:r>
              <a:rPr kumimoji="1" lang="ru-RU" altLang="zh-TW" sz="2000" dirty="0"/>
              <a:t>.</a:t>
            </a:r>
            <a:endParaRPr lang="uk-UA" altLang="ru-RU" sz="2000" dirty="0"/>
          </a:p>
        </p:txBody>
      </p:sp>
      <p:grpSp>
        <p:nvGrpSpPr>
          <p:cNvPr id="185348" name="Group 4"/>
          <p:cNvGrpSpPr>
            <a:grpSpLocks/>
          </p:cNvGrpSpPr>
          <p:nvPr/>
        </p:nvGrpSpPr>
        <p:grpSpPr bwMode="auto">
          <a:xfrm>
            <a:off x="661988" y="5518150"/>
            <a:ext cx="1600200" cy="885825"/>
            <a:chOff x="387" y="1584"/>
            <a:chExt cx="5036" cy="384"/>
          </a:xfrm>
        </p:grpSpPr>
        <p:grpSp>
          <p:nvGrpSpPr>
            <p:cNvPr id="185349" name="Group 5"/>
            <p:cNvGrpSpPr>
              <a:grpSpLocks/>
            </p:cNvGrpSpPr>
            <p:nvPr/>
          </p:nvGrpSpPr>
          <p:grpSpPr bwMode="auto">
            <a:xfrm rot="-220066">
              <a:off x="387" y="1584"/>
              <a:ext cx="1152" cy="384"/>
              <a:chOff x="672" y="3104"/>
              <a:chExt cx="1152" cy="280"/>
            </a:xfrm>
          </p:grpSpPr>
          <p:sp>
            <p:nvSpPr>
              <p:cNvPr id="185350" name="Freeform 6"/>
              <p:cNvSpPr>
                <a:spLocks/>
              </p:cNvSpPr>
              <p:nvPr/>
            </p:nvSpPr>
            <p:spPr bwMode="auto">
              <a:xfrm>
                <a:off x="672" y="3104"/>
                <a:ext cx="576" cy="264"/>
              </a:xfrm>
              <a:custGeom>
                <a:avLst/>
                <a:gdLst>
                  <a:gd name="T0" fmla="*/ 0 w 1696"/>
                  <a:gd name="T1" fmla="*/ 160 h 264"/>
                  <a:gd name="T2" fmla="*/ 96 w 1696"/>
                  <a:gd name="T3" fmla="*/ 16 h 264"/>
                  <a:gd name="T4" fmla="*/ 144 w 1696"/>
                  <a:gd name="T5" fmla="*/ 160 h 264"/>
                  <a:gd name="T6" fmla="*/ 192 w 1696"/>
                  <a:gd name="T7" fmla="*/ 64 h 264"/>
                  <a:gd name="T8" fmla="*/ 240 w 1696"/>
                  <a:gd name="T9" fmla="*/ 160 h 264"/>
                  <a:gd name="T10" fmla="*/ 288 w 1696"/>
                  <a:gd name="T11" fmla="*/ 16 h 264"/>
                  <a:gd name="T12" fmla="*/ 336 w 1696"/>
                  <a:gd name="T13" fmla="*/ 160 h 264"/>
                  <a:gd name="T14" fmla="*/ 384 w 1696"/>
                  <a:gd name="T15" fmla="*/ 16 h 264"/>
                  <a:gd name="T16" fmla="*/ 432 w 1696"/>
                  <a:gd name="T17" fmla="*/ 256 h 264"/>
                  <a:gd name="T18" fmla="*/ 480 w 1696"/>
                  <a:gd name="T19" fmla="*/ 64 h 264"/>
                  <a:gd name="T20" fmla="*/ 528 w 1696"/>
                  <a:gd name="T21" fmla="*/ 160 h 264"/>
                  <a:gd name="T22" fmla="*/ 576 w 1696"/>
                  <a:gd name="T23" fmla="*/ 64 h 264"/>
                  <a:gd name="T24" fmla="*/ 624 w 1696"/>
                  <a:gd name="T25" fmla="*/ 208 h 264"/>
                  <a:gd name="T26" fmla="*/ 720 w 1696"/>
                  <a:gd name="T27" fmla="*/ 64 h 264"/>
                  <a:gd name="T28" fmla="*/ 768 w 1696"/>
                  <a:gd name="T29" fmla="*/ 256 h 264"/>
                  <a:gd name="T30" fmla="*/ 816 w 1696"/>
                  <a:gd name="T31" fmla="*/ 112 h 264"/>
                  <a:gd name="T32" fmla="*/ 912 w 1696"/>
                  <a:gd name="T33" fmla="*/ 208 h 264"/>
                  <a:gd name="T34" fmla="*/ 912 w 1696"/>
                  <a:gd name="T35" fmla="*/ 64 h 264"/>
                  <a:gd name="T36" fmla="*/ 1008 w 1696"/>
                  <a:gd name="T37" fmla="*/ 208 h 264"/>
                  <a:gd name="T38" fmla="*/ 1056 w 1696"/>
                  <a:gd name="T39" fmla="*/ 64 h 264"/>
                  <a:gd name="T40" fmla="*/ 1104 w 1696"/>
                  <a:gd name="T41" fmla="*/ 208 h 264"/>
                  <a:gd name="T42" fmla="*/ 1200 w 1696"/>
                  <a:gd name="T43" fmla="*/ 64 h 264"/>
                  <a:gd name="T44" fmla="*/ 1296 w 1696"/>
                  <a:gd name="T45" fmla="*/ 208 h 264"/>
                  <a:gd name="T46" fmla="*/ 1440 w 1696"/>
                  <a:gd name="T47" fmla="*/ 64 h 264"/>
                  <a:gd name="T48" fmla="*/ 1488 w 1696"/>
                  <a:gd name="T49" fmla="*/ 256 h 264"/>
                  <a:gd name="T50" fmla="*/ 1536 w 1696"/>
                  <a:gd name="T51" fmla="*/ 64 h 264"/>
                  <a:gd name="T52" fmla="*/ 1584 w 1696"/>
                  <a:gd name="T53" fmla="*/ 256 h 264"/>
                  <a:gd name="T54" fmla="*/ 1680 w 1696"/>
                  <a:gd name="T55" fmla="*/ 64 h 264"/>
                  <a:gd name="T56" fmla="*/ 1680 w 1696"/>
                  <a:gd name="T57" fmla="*/ 256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96" h="264">
                    <a:moveTo>
                      <a:pt x="0" y="160"/>
                    </a:moveTo>
                    <a:cubicBezTo>
                      <a:pt x="36" y="88"/>
                      <a:pt x="72" y="16"/>
                      <a:pt x="96" y="16"/>
                    </a:cubicBezTo>
                    <a:cubicBezTo>
                      <a:pt x="120" y="16"/>
                      <a:pt x="128" y="152"/>
                      <a:pt x="144" y="160"/>
                    </a:cubicBezTo>
                    <a:cubicBezTo>
                      <a:pt x="160" y="168"/>
                      <a:pt x="176" y="64"/>
                      <a:pt x="192" y="64"/>
                    </a:cubicBezTo>
                    <a:cubicBezTo>
                      <a:pt x="208" y="64"/>
                      <a:pt x="224" y="168"/>
                      <a:pt x="240" y="160"/>
                    </a:cubicBezTo>
                    <a:cubicBezTo>
                      <a:pt x="256" y="152"/>
                      <a:pt x="272" y="16"/>
                      <a:pt x="288" y="16"/>
                    </a:cubicBezTo>
                    <a:cubicBezTo>
                      <a:pt x="304" y="16"/>
                      <a:pt x="320" y="160"/>
                      <a:pt x="336" y="160"/>
                    </a:cubicBezTo>
                    <a:cubicBezTo>
                      <a:pt x="352" y="160"/>
                      <a:pt x="368" y="0"/>
                      <a:pt x="384" y="16"/>
                    </a:cubicBezTo>
                    <a:cubicBezTo>
                      <a:pt x="400" y="32"/>
                      <a:pt x="416" y="248"/>
                      <a:pt x="432" y="256"/>
                    </a:cubicBezTo>
                    <a:cubicBezTo>
                      <a:pt x="448" y="264"/>
                      <a:pt x="464" y="80"/>
                      <a:pt x="480" y="64"/>
                    </a:cubicBezTo>
                    <a:cubicBezTo>
                      <a:pt x="496" y="48"/>
                      <a:pt x="512" y="160"/>
                      <a:pt x="528" y="160"/>
                    </a:cubicBezTo>
                    <a:cubicBezTo>
                      <a:pt x="544" y="160"/>
                      <a:pt x="560" y="56"/>
                      <a:pt x="576" y="64"/>
                    </a:cubicBezTo>
                    <a:cubicBezTo>
                      <a:pt x="592" y="72"/>
                      <a:pt x="600" y="208"/>
                      <a:pt x="624" y="208"/>
                    </a:cubicBezTo>
                    <a:cubicBezTo>
                      <a:pt x="648" y="208"/>
                      <a:pt x="696" y="56"/>
                      <a:pt x="720" y="64"/>
                    </a:cubicBezTo>
                    <a:cubicBezTo>
                      <a:pt x="744" y="72"/>
                      <a:pt x="752" y="248"/>
                      <a:pt x="768" y="256"/>
                    </a:cubicBezTo>
                    <a:cubicBezTo>
                      <a:pt x="784" y="264"/>
                      <a:pt x="792" y="120"/>
                      <a:pt x="816" y="112"/>
                    </a:cubicBezTo>
                    <a:cubicBezTo>
                      <a:pt x="840" y="104"/>
                      <a:pt x="896" y="216"/>
                      <a:pt x="912" y="208"/>
                    </a:cubicBezTo>
                    <a:cubicBezTo>
                      <a:pt x="928" y="200"/>
                      <a:pt x="896" y="64"/>
                      <a:pt x="912" y="64"/>
                    </a:cubicBezTo>
                    <a:cubicBezTo>
                      <a:pt x="928" y="64"/>
                      <a:pt x="984" y="208"/>
                      <a:pt x="1008" y="208"/>
                    </a:cubicBezTo>
                    <a:cubicBezTo>
                      <a:pt x="1032" y="208"/>
                      <a:pt x="1040" y="64"/>
                      <a:pt x="1056" y="64"/>
                    </a:cubicBezTo>
                    <a:cubicBezTo>
                      <a:pt x="1072" y="64"/>
                      <a:pt x="1080" y="208"/>
                      <a:pt x="1104" y="208"/>
                    </a:cubicBezTo>
                    <a:cubicBezTo>
                      <a:pt x="1128" y="208"/>
                      <a:pt x="1168" y="64"/>
                      <a:pt x="1200" y="64"/>
                    </a:cubicBezTo>
                    <a:cubicBezTo>
                      <a:pt x="1232" y="64"/>
                      <a:pt x="1256" y="208"/>
                      <a:pt x="1296" y="208"/>
                    </a:cubicBezTo>
                    <a:cubicBezTo>
                      <a:pt x="1336" y="208"/>
                      <a:pt x="1408" y="56"/>
                      <a:pt x="1440" y="64"/>
                    </a:cubicBezTo>
                    <a:cubicBezTo>
                      <a:pt x="1472" y="72"/>
                      <a:pt x="1472" y="256"/>
                      <a:pt x="1488" y="256"/>
                    </a:cubicBezTo>
                    <a:cubicBezTo>
                      <a:pt x="1504" y="256"/>
                      <a:pt x="1520" y="64"/>
                      <a:pt x="1536" y="64"/>
                    </a:cubicBezTo>
                    <a:cubicBezTo>
                      <a:pt x="1552" y="64"/>
                      <a:pt x="1560" y="256"/>
                      <a:pt x="1584" y="256"/>
                    </a:cubicBezTo>
                    <a:cubicBezTo>
                      <a:pt x="1608" y="256"/>
                      <a:pt x="1664" y="64"/>
                      <a:pt x="1680" y="64"/>
                    </a:cubicBezTo>
                    <a:cubicBezTo>
                      <a:pt x="1696" y="64"/>
                      <a:pt x="1680" y="232"/>
                      <a:pt x="1680" y="256"/>
                    </a:cubicBezTo>
                  </a:path>
                </a:pathLst>
              </a:custGeom>
              <a:noFill/>
              <a:ln w="1270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351" name="Freeform 7"/>
              <p:cNvSpPr>
                <a:spLocks/>
              </p:cNvSpPr>
              <p:nvPr/>
            </p:nvSpPr>
            <p:spPr bwMode="auto">
              <a:xfrm>
                <a:off x="1248" y="3120"/>
                <a:ext cx="576" cy="264"/>
              </a:xfrm>
              <a:custGeom>
                <a:avLst/>
                <a:gdLst>
                  <a:gd name="T0" fmla="*/ 0 w 1696"/>
                  <a:gd name="T1" fmla="*/ 160 h 264"/>
                  <a:gd name="T2" fmla="*/ 96 w 1696"/>
                  <a:gd name="T3" fmla="*/ 16 h 264"/>
                  <a:gd name="T4" fmla="*/ 144 w 1696"/>
                  <a:gd name="T5" fmla="*/ 160 h 264"/>
                  <a:gd name="T6" fmla="*/ 192 w 1696"/>
                  <a:gd name="T7" fmla="*/ 64 h 264"/>
                  <a:gd name="T8" fmla="*/ 240 w 1696"/>
                  <a:gd name="T9" fmla="*/ 160 h 264"/>
                  <a:gd name="T10" fmla="*/ 288 w 1696"/>
                  <a:gd name="T11" fmla="*/ 16 h 264"/>
                  <a:gd name="T12" fmla="*/ 336 w 1696"/>
                  <a:gd name="T13" fmla="*/ 160 h 264"/>
                  <a:gd name="T14" fmla="*/ 384 w 1696"/>
                  <a:gd name="T15" fmla="*/ 16 h 264"/>
                  <a:gd name="T16" fmla="*/ 432 w 1696"/>
                  <a:gd name="T17" fmla="*/ 256 h 264"/>
                  <a:gd name="T18" fmla="*/ 480 w 1696"/>
                  <a:gd name="T19" fmla="*/ 64 h 264"/>
                  <a:gd name="T20" fmla="*/ 528 w 1696"/>
                  <a:gd name="T21" fmla="*/ 160 h 264"/>
                  <a:gd name="T22" fmla="*/ 576 w 1696"/>
                  <a:gd name="T23" fmla="*/ 64 h 264"/>
                  <a:gd name="T24" fmla="*/ 624 w 1696"/>
                  <a:gd name="T25" fmla="*/ 208 h 264"/>
                  <a:gd name="T26" fmla="*/ 720 w 1696"/>
                  <a:gd name="T27" fmla="*/ 64 h 264"/>
                  <a:gd name="T28" fmla="*/ 768 w 1696"/>
                  <a:gd name="T29" fmla="*/ 256 h 264"/>
                  <a:gd name="T30" fmla="*/ 816 w 1696"/>
                  <a:gd name="T31" fmla="*/ 112 h 264"/>
                  <a:gd name="T32" fmla="*/ 912 w 1696"/>
                  <a:gd name="T33" fmla="*/ 208 h 264"/>
                  <a:gd name="T34" fmla="*/ 912 w 1696"/>
                  <a:gd name="T35" fmla="*/ 64 h 264"/>
                  <a:gd name="T36" fmla="*/ 1008 w 1696"/>
                  <a:gd name="T37" fmla="*/ 208 h 264"/>
                  <a:gd name="T38" fmla="*/ 1056 w 1696"/>
                  <a:gd name="T39" fmla="*/ 64 h 264"/>
                  <a:gd name="T40" fmla="*/ 1104 w 1696"/>
                  <a:gd name="T41" fmla="*/ 208 h 264"/>
                  <a:gd name="T42" fmla="*/ 1200 w 1696"/>
                  <a:gd name="T43" fmla="*/ 64 h 264"/>
                  <a:gd name="T44" fmla="*/ 1296 w 1696"/>
                  <a:gd name="T45" fmla="*/ 208 h 264"/>
                  <a:gd name="T46" fmla="*/ 1440 w 1696"/>
                  <a:gd name="T47" fmla="*/ 64 h 264"/>
                  <a:gd name="T48" fmla="*/ 1488 w 1696"/>
                  <a:gd name="T49" fmla="*/ 256 h 264"/>
                  <a:gd name="T50" fmla="*/ 1536 w 1696"/>
                  <a:gd name="T51" fmla="*/ 64 h 264"/>
                  <a:gd name="T52" fmla="*/ 1584 w 1696"/>
                  <a:gd name="T53" fmla="*/ 256 h 264"/>
                  <a:gd name="T54" fmla="*/ 1680 w 1696"/>
                  <a:gd name="T55" fmla="*/ 64 h 264"/>
                  <a:gd name="T56" fmla="*/ 1680 w 1696"/>
                  <a:gd name="T57" fmla="*/ 256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96" h="264">
                    <a:moveTo>
                      <a:pt x="0" y="160"/>
                    </a:moveTo>
                    <a:cubicBezTo>
                      <a:pt x="36" y="88"/>
                      <a:pt x="72" y="16"/>
                      <a:pt x="96" y="16"/>
                    </a:cubicBezTo>
                    <a:cubicBezTo>
                      <a:pt x="120" y="16"/>
                      <a:pt x="128" y="152"/>
                      <a:pt x="144" y="160"/>
                    </a:cubicBezTo>
                    <a:cubicBezTo>
                      <a:pt x="160" y="168"/>
                      <a:pt x="176" y="64"/>
                      <a:pt x="192" y="64"/>
                    </a:cubicBezTo>
                    <a:cubicBezTo>
                      <a:pt x="208" y="64"/>
                      <a:pt x="224" y="168"/>
                      <a:pt x="240" y="160"/>
                    </a:cubicBezTo>
                    <a:cubicBezTo>
                      <a:pt x="256" y="152"/>
                      <a:pt x="272" y="16"/>
                      <a:pt x="288" y="16"/>
                    </a:cubicBezTo>
                    <a:cubicBezTo>
                      <a:pt x="304" y="16"/>
                      <a:pt x="320" y="160"/>
                      <a:pt x="336" y="160"/>
                    </a:cubicBezTo>
                    <a:cubicBezTo>
                      <a:pt x="352" y="160"/>
                      <a:pt x="368" y="0"/>
                      <a:pt x="384" y="16"/>
                    </a:cubicBezTo>
                    <a:cubicBezTo>
                      <a:pt x="400" y="32"/>
                      <a:pt x="416" y="248"/>
                      <a:pt x="432" y="256"/>
                    </a:cubicBezTo>
                    <a:cubicBezTo>
                      <a:pt x="448" y="264"/>
                      <a:pt x="464" y="80"/>
                      <a:pt x="480" y="64"/>
                    </a:cubicBezTo>
                    <a:cubicBezTo>
                      <a:pt x="496" y="48"/>
                      <a:pt x="512" y="160"/>
                      <a:pt x="528" y="160"/>
                    </a:cubicBezTo>
                    <a:cubicBezTo>
                      <a:pt x="544" y="160"/>
                      <a:pt x="560" y="56"/>
                      <a:pt x="576" y="64"/>
                    </a:cubicBezTo>
                    <a:cubicBezTo>
                      <a:pt x="592" y="72"/>
                      <a:pt x="600" y="208"/>
                      <a:pt x="624" y="208"/>
                    </a:cubicBezTo>
                    <a:cubicBezTo>
                      <a:pt x="648" y="208"/>
                      <a:pt x="696" y="56"/>
                      <a:pt x="720" y="64"/>
                    </a:cubicBezTo>
                    <a:cubicBezTo>
                      <a:pt x="744" y="72"/>
                      <a:pt x="752" y="248"/>
                      <a:pt x="768" y="256"/>
                    </a:cubicBezTo>
                    <a:cubicBezTo>
                      <a:pt x="784" y="264"/>
                      <a:pt x="792" y="120"/>
                      <a:pt x="816" y="112"/>
                    </a:cubicBezTo>
                    <a:cubicBezTo>
                      <a:pt x="840" y="104"/>
                      <a:pt x="896" y="216"/>
                      <a:pt x="912" y="208"/>
                    </a:cubicBezTo>
                    <a:cubicBezTo>
                      <a:pt x="928" y="200"/>
                      <a:pt x="896" y="64"/>
                      <a:pt x="912" y="64"/>
                    </a:cubicBezTo>
                    <a:cubicBezTo>
                      <a:pt x="928" y="64"/>
                      <a:pt x="984" y="208"/>
                      <a:pt x="1008" y="208"/>
                    </a:cubicBezTo>
                    <a:cubicBezTo>
                      <a:pt x="1032" y="208"/>
                      <a:pt x="1040" y="64"/>
                      <a:pt x="1056" y="64"/>
                    </a:cubicBezTo>
                    <a:cubicBezTo>
                      <a:pt x="1072" y="64"/>
                      <a:pt x="1080" y="208"/>
                      <a:pt x="1104" y="208"/>
                    </a:cubicBezTo>
                    <a:cubicBezTo>
                      <a:pt x="1128" y="208"/>
                      <a:pt x="1168" y="64"/>
                      <a:pt x="1200" y="64"/>
                    </a:cubicBezTo>
                    <a:cubicBezTo>
                      <a:pt x="1232" y="64"/>
                      <a:pt x="1256" y="208"/>
                      <a:pt x="1296" y="208"/>
                    </a:cubicBezTo>
                    <a:cubicBezTo>
                      <a:pt x="1336" y="208"/>
                      <a:pt x="1408" y="56"/>
                      <a:pt x="1440" y="64"/>
                    </a:cubicBezTo>
                    <a:cubicBezTo>
                      <a:pt x="1472" y="72"/>
                      <a:pt x="1472" y="256"/>
                      <a:pt x="1488" y="256"/>
                    </a:cubicBezTo>
                    <a:cubicBezTo>
                      <a:pt x="1504" y="256"/>
                      <a:pt x="1520" y="64"/>
                      <a:pt x="1536" y="64"/>
                    </a:cubicBezTo>
                    <a:cubicBezTo>
                      <a:pt x="1552" y="64"/>
                      <a:pt x="1560" y="256"/>
                      <a:pt x="1584" y="256"/>
                    </a:cubicBezTo>
                    <a:cubicBezTo>
                      <a:pt x="1608" y="256"/>
                      <a:pt x="1664" y="64"/>
                      <a:pt x="1680" y="64"/>
                    </a:cubicBezTo>
                    <a:cubicBezTo>
                      <a:pt x="1696" y="64"/>
                      <a:pt x="1680" y="232"/>
                      <a:pt x="1680" y="256"/>
                    </a:cubicBezTo>
                  </a:path>
                </a:pathLst>
              </a:custGeom>
              <a:noFill/>
              <a:ln w="1270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85352" name="Group 8"/>
            <p:cNvGrpSpPr>
              <a:grpSpLocks/>
            </p:cNvGrpSpPr>
            <p:nvPr/>
          </p:nvGrpSpPr>
          <p:grpSpPr bwMode="auto">
            <a:xfrm rot="-220066">
              <a:off x="1920" y="1623"/>
              <a:ext cx="720" cy="280"/>
              <a:chOff x="672" y="3104"/>
              <a:chExt cx="1152" cy="280"/>
            </a:xfrm>
          </p:grpSpPr>
          <p:sp>
            <p:nvSpPr>
              <p:cNvPr id="185353" name="Freeform 9"/>
              <p:cNvSpPr>
                <a:spLocks/>
              </p:cNvSpPr>
              <p:nvPr/>
            </p:nvSpPr>
            <p:spPr bwMode="auto">
              <a:xfrm>
                <a:off x="672" y="3104"/>
                <a:ext cx="576" cy="264"/>
              </a:xfrm>
              <a:custGeom>
                <a:avLst/>
                <a:gdLst>
                  <a:gd name="T0" fmla="*/ 0 w 1696"/>
                  <a:gd name="T1" fmla="*/ 160 h 264"/>
                  <a:gd name="T2" fmla="*/ 96 w 1696"/>
                  <a:gd name="T3" fmla="*/ 16 h 264"/>
                  <a:gd name="T4" fmla="*/ 144 w 1696"/>
                  <a:gd name="T5" fmla="*/ 160 h 264"/>
                  <a:gd name="T6" fmla="*/ 192 w 1696"/>
                  <a:gd name="T7" fmla="*/ 64 h 264"/>
                  <a:gd name="T8" fmla="*/ 240 w 1696"/>
                  <a:gd name="T9" fmla="*/ 160 h 264"/>
                  <a:gd name="T10" fmla="*/ 288 w 1696"/>
                  <a:gd name="T11" fmla="*/ 16 h 264"/>
                  <a:gd name="T12" fmla="*/ 336 w 1696"/>
                  <a:gd name="T13" fmla="*/ 160 h 264"/>
                  <a:gd name="T14" fmla="*/ 384 w 1696"/>
                  <a:gd name="T15" fmla="*/ 16 h 264"/>
                  <a:gd name="T16" fmla="*/ 432 w 1696"/>
                  <a:gd name="T17" fmla="*/ 256 h 264"/>
                  <a:gd name="T18" fmla="*/ 480 w 1696"/>
                  <a:gd name="T19" fmla="*/ 64 h 264"/>
                  <a:gd name="T20" fmla="*/ 528 w 1696"/>
                  <a:gd name="T21" fmla="*/ 160 h 264"/>
                  <a:gd name="T22" fmla="*/ 576 w 1696"/>
                  <a:gd name="T23" fmla="*/ 64 h 264"/>
                  <a:gd name="T24" fmla="*/ 624 w 1696"/>
                  <a:gd name="T25" fmla="*/ 208 h 264"/>
                  <a:gd name="T26" fmla="*/ 720 w 1696"/>
                  <a:gd name="T27" fmla="*/ 64 h 264"/>
                  <a:gd name="T28" fmla="*/ 768 w 1696"/>
                  <a:gd name="T29" fmla="*/ 256 h 264"/>
                  <a:gd name="T30" fmla="*/ 816 w 1696"/>
                  <a:gd name="T31" fmla="*/ 112 h 264"/>
                  <a:gd name="T32" fmla="*/ 912 w 1696"/>
                  <a:gd name="T33" fmla="*/ 208 h 264"/>
                  <a:gd name="T34" fmla="*/ 912 w 1696"/>
                  <a:gd name="T35" fmla="*/ 64 h 264"/>
                  <a:gd name="T36" fmla="*/ 1008 w 1696"/>
                  <a:gd name="T37" fmla="*/ 208 h 264"/>
                  <a:gd name="T38" fmla="*/ 1056 w 1696"/>
                  <a:gd name="T39" fmla="*/ 64 h 264"/>
                  <a:gd name="T40" fmla="*/ 1104 w 1696"/>
                  <a:gd name="T41" fmla="*/ 208 h 264"/>
                  <a:gd name="T42" fmla="*/ 1200 w 1696"/>
                  <a:gd name="T43" fmla="*/ 64 h 264"/>
                  <a:gd name="T44" fmla="*/ 1296 w 1696"/>
                  <a:gd name="T45" fmla="*/ 208 h 264"/>
                  <a:gd name="T46" fmla="*/ 1440 w 1696"/>
                  <a:gd name="T47" fmla="*/ 64 h 264"/>
                  <a:gd name="T48" fmla="*/ 1488 w 1696"/>
                  <a:gd name="T49" fmla="*/ 256 h 264"/>
                  <a:gd name="T50" fmla="*/ 1536 w 1696"/>
                  <a:gd name="T51" fmla="*/ 64 h 264"/>
                  <a:gd name="T52" fmla="*/ 1584 w 1696"/>
                  <a:gd name="T53" fmla="*/ 256 h 264"/>
                  <a:gd name="T54" fmla="*/ 1680 w 1696"/>
                  <a:gd name="T55" fmla="*/ 64 h 264"/>
                  <a:gd name="T56" fmla="*/ 1680 w 1696"/>
                  <a:gd name="T57" fmla="*/ 256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96" h="264">
                    <a:moveTo>
                      <a:pt x="0" y="160"/>
                    </a:moveTo>
                    <a:cubicBezTo>
                      <a:pt x="36" y="88"/>
                      <a:pt x="72" y="16"/>
                      <a:pt x="96" y="16"/>
                    </a:cubicBezTo>
                    <a:cubicBezTo>
                      <a:pt x="120" y="16"/>
                      <a:pt x="128" y="152"/>
                      <a:pt x="144" y="160"/>
                    </a:cubicBezTo>
                    <a:cubicBezTo>
                      <a:pt x="160" y="168"/>
                      <a:pt x="176" y="64"/>
                      <a:pt x="192" y="64"/>
                    </a:cubicBezTo>
                    <a:cubicBezTo>
                      <a:pt x="208" y="64"/>
                      <a:pt x="224" y="168"/>
                      <a:pt x="240" y="160"/>
                    </a:cubicBezTo>
                    <a:cubicBezTo>
                      <a:pt x="256" y="152"/>
                      <a:pt x="272" y="16"/>
                      <a:pt x="288" y="16"/>
                    </a:cubicBezTo>
                    <a:cubicBezTo>
                      <a:pt x="304" y="16"/>
                      <a:pt x="320" y="160"/>
                      <a:pt x="336" y="160"/>
                    </a:cubicBezTo>
                    <a:cubicBezTo>
                      <a:pt x="352" y="160"/>
                      <a:pt x="368" y="0"/>
                      <a:pt x="384" y="16"/>
                    </a:cubicBezTo>
                    <a:cubicBezTo>
                      <a:pt x="400" y="32"/>
                      <a:pt x="416" y="248"/>
                      <a:pt x="432" y="256"/>
                    </a:cubicBezTo>
                    <a:cubicBezTo>
                      <a:pt x="448" y="264"/>
                      <a:pt x="464" y="80"/>
                      <a:pt x="480" y="64"/>
                    </a:cubicBezTo>
                    <a:cubicBezTo>
                      <a:pt x="496" y="48"/>
                      <a:pt x="512" y="160"/>
                      <a:pt x="528" y="160"/>
                    </a:cubicBezTo>
                    <a:cubicBezTo>
                      <a:pt x="544" y="160"/>
                      <a:pt x="560" y="56"/>
                      <a:pt x="576" y="64"/>
                    </a:cubicBezTo>
                    <a:cubicBezTo>
                      <a:pt x="592" y="72"/>
                      <a:pt x="600" y="208"/>
                      <a:pt x="624" y="208"/>
                    </a:cubicBezTo>
                    <a:cubicBezTo>
                      <a:pt x="648" y="208"/>
                      <a:pt x="696" y="56"/>
                      <a:pt x="720" y="64"/>
                    </a:cubicBezTo>
                    <a:cubicBezTo>
                      <a:pt x="744" y="72"/>
                      <a:pt x="752" y="248"/>
                      <a:pt x="768" y="256"/>
                    </a:cubicBezTo>
                    <a:cubicBezTo>
                      <a:pt x="784" y="264"/>
                      <a:pt x="792" y="120"/>
                      <a:pt x="816" y="112"/>
                    </a:cubicBezTo>
                    <a:cubicBezTo>
                      <a:pt x="840" y="104"/>
                      <a:pt x="896" y="216"/>
                      <a:pt x="912" y="208"/>
                    </a:cubicBezTo>
                    <a:cubicBezTo>
                      <a:pt x="928" y="200"/>
                      <a:pt x="896" y="64"/>
                      <a:pt x="912" y="64"/>
                    </a:cubicBezTo>
                    <a:cubicBezTo>
                      <a:pt x="928" y="64"/>
                      <a:pt x="984" y="208"/>
                      <a:pt x="1008" y="208"/>
                    </a:cubicBezTo>
                    <a:cubicBezTo>
                      <a:pt x="1032" y="208"/>
                      <a:pt x="1040" y="64"/>
                      <a:pt x="1056" y="64"/>
                    </a:cubicBezTo>
                    <a:cubicBezTo>
                      <a:pt x="1072" y="64"/>
                      <a:pt x="1080" y="208"/>
                      <a:pt x="1104" y="208"/>
                    </a:cubicBezTo>
                    <a:cubicBezTo>
                      <a:pt x="1128" y="208"/>
                      <a:pt x="1168" y="64"/>
                      <a:pt x="1200" y="64"/>
                    </a:cubicBezTo>
                    <a:cubicBezTo>
                      <a:pt x="1232" y="64"/>
                      <a:pt x="1256" y="208"/>
                      <a:pt x="1296" y="208"/>
                    </a:cubicBezTo>
                    <a:cubicBezTo>
                      <a:pt x="1336" y="208"/>
                      <a:pt x="1408" y="56"/>
                      <a:pt x="1440" y="64"/>
                    </a:cubicBezTo>
                    <a:cubicBezTo>
                      <a:pt x="1472" y="72"/>
                      <a:pt x="1472" y="256"/>
                      <a:pt x="1488" y="256"/>
                    </a:cubicBezTo>
                    <a:cubicBezTo>
                      <a:pt x="1504" y="256"/>
                      <a:pt x="1520" y="64"/>
                      <a:pt x="1536" y="64"/>
                    </a:cubicBezTo>
                    <a:cubicBezTo>
                      <a:pt x="1552" y="64"/>
                      <a:pt x="1560" y="256"/>
                      <a:pt x="1584" y="256"/>
                    </a:cubicBezTo>
                    <a:cubicBezTo>
                      <a:pt x="1608" y="256"/>
                      <a:pt x="1664" y="64"/>
                      <a:pt x="1680" y="64"/>
                    </a:cubicBezTo>
                    <a:cubicBezTo>
                      <a:pt x="1696" y="64"/>
                      <a:pt x="1680" y="232"/>
                      <a:pt x="1680" y="256"/>
                    </a:cubicBezTo>
                  </a:path>
                </a:pathLst>
              </a:custGeom>
              <a:noFill/>
              <a:ln w="1270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354" name="Freeform 10"/>
              <p:cNvSpPr>
                <a:spLocks/>
              </p:cNvSpPr>
              <p:nvPr/>
            </p:nvSpPr>
            <p:spPr bwMode="auto">
              <a:xfrm>
                <a:off x="1248" y="3120"/>
                <a:ext cx="576" cy="264"/>
              </a:xfrm>
              <a:custGeom>
                <a:avLst/>
                <a:gdLst>
                  <a:gd name="T0" fmla="*/ 0 w 1696"/>
                  <a:gd name="T1" fmla="*/ 160 h 264"/>
                  <a:gd name="T2" fmla="*/ 96 w 1696"/>
                  <a:gd name="T3" fmla="*/ 16 h 264"/>
                  <a:gd name="T4" fmla="*/ 144 w 1696"/>
                  <a:gd name="T5" fmla="*/ 160 h 264"/>
                  <a:gd name="T6" fmla="*/ 192 w 1696"/>
                  <a:gd name="T7" fmla="*/ 64 h 264"/>
                  <a:gd name="T8" fmla="*/ 240 w 1696"/>
                  <a:gd name="T9" fmla="*/ 160 h 264"/>
                  <a:gd name="T10" fmla="*/ 288 w 1696"/>
                  <a:gd name="T11" fmla="*/ 16 h 264"/>
                  <a:gd name="T12" fmla="*/ 336 w 1696"/>
                  <a:gd name="T13" fmla="*/ 160 h 264"/>
                  <a:gd name="T14" fmla="*/ 384 w 1696"/>
                  <a:gd name="T15" fmla="*/ 16 h 264"/>
                  <a:gd name="T16" fmla="*/ 432 w 1696"/>
                  <a:gd name="T17" fmla="*/ 256 h 264"/>
                  <a:gd name="T18" fmla="*/ 480 w 1696"/>
                  <a:gd name="T19" fmla="*/ 64 h 264"/>
                  <a:gd name="T20" fmla="*/ 528 w 1696"/>
                  <a:gd name="T21" fmla="*/ 160 h 264"/>
                  <a:gd name="T22" fmla="*/ 576 w 1696"/>
                  <a:gd name="T23" fmla="*/ 64 h 264"/>
                  <a:gd name="T24" fmla="*/ 624 w 1696"/>
                  <a:gd name="T25" fmla="*/ 208 h 264"/>
                  <a:gd name="T26" fmla="*/ 720 w 1696"/>
                  <a:gd name="T27" fmla="*/ 64 h 264"/>
                  <a:gd name="T28" fmla="*/ 768 w 1696"/>
                  <a:gd name="T29" fmla="*/ 256 h 264"/>
                  <a:gd name="T30" fmla="*/ 816 w 1696"/>
                  <a:gd name="T31" fmla="*/ 112 h 264"/>
                  <a:gd name="T32" fmla="*/ 912 w 1696"/>
                  <a:gd name="T33" fmla="*/ 208 h 264"/>
                  <a:gd name="T34" fmla="*/ 912 w 1696"/>
                  <a:gd name="T35" fmla="*/ 64 h 264"/>
                  <a:gd name="T36" fmla="*/ 1008 w 1696"/>
                  <a:gd name="T37" fmla="*/ 208 h 264"/>
                  <a:gd name="T38" fmla="*/ 1056 w 1696"/>
                  <a:gd name="T39" fmla="*/ 64 h 264"/>
                  <a:gd name="T40" fmla="*/ 1104 w 1696"/>
                  <a:gd name="T41" fmla="*/ 208 h 264"/>
                  <a:gd name="T42" fmla="*/ 1200 w 1696"/>
                  <a:gd name="T43" fmla="*/ 64 h 264"/>
                  <a:gd name="T44" fmla="*/ 1296 w 1696"/>
                  <a:gd name="T45" fmla="*/ 208 h 264"/>
                  <a:gd name="T46" fmla="*/ 1440 w 1696"/>
                  <a:gd name="T47" fmla="*/ 64 h 264"/>
                  <a:gd name="T48" fmla="*/ 1488 w 1696"/>
                  <a:gd name="T49" fmla="*/ 256 h 264"/>
                  <a:gd name="T50" fmla="*/ 1536 w 1696"/>
                  <a:gd name="T51" fmla="*/ 64 h 264"/>
                  <a:gd name="T52" fmla="*/ 1584 w 1696"/>
                  <a:gd name="T53" fmla="*/ 256 h 264"/>
                  <a:gd name="T54" fmla="*/ 1680 w 1696"/>
                  <a:gd name="T55" fmla="*/ 64 h 264"/>
                  <a:gd name="T56" fmla="*/ 1680 w 1696"/>
                  <a:gd name="T57" fmla="*/ 256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96" h="264">
                    <a:moveTo>
                      <a:pt x="0" y="160"/>
                    </a:moveTo>
                    <a:cubicBezTo>
                      <a:pt x="36" y="88"/>
                      <a:pt x="72" y="16"/>
                      <a:pt x="96" y="16"/>
                    </a:cubicBezTo>
                    <a:cubicBezTo>
                      <a:pt x="120" y="16"/>
                      <a:pt x="128" y="152"/>
                      <a:pt x="144" y="160"/>
                    </a:cubicBezTo>
                    <a:cubicBezTo>
                      <a:pt x="160" y="168"/>
                      <a:pt x="176" y="64"/>
                      <a:pt x="192" y="64"/>
                    </a:cubicBezTo>
                    <a:cubicBezTo>
                      <a:pt x="208" y="64"/>
                      <a:pt x="224" y="168"/>
                      <a:pt x="240" y="160"/>
                    </a:cubicBezTo>
                    <a:cubicBezTo>
                      <a:pt x="256" y="152"/>
                      <a:pt x="272" y="16"/>
                      <a:pt x="288" y="16"/>
                    </a:cubicBezTo>
                    <a:cubicBezTo>
                      <a:pt x="304" y="16"/>
                      <a:pt x="320" y="160"/>
                      <a:pt x="336" y="160"/>
                    </a:cubicBezTo>
                    <a:cubicBezTo>
                      <a:pt x="352" y="160"/>
                      <a:pt x="368" y="0"/>
                      <a:pt x="384" y="16"/>
                    </a:cubicBezTo>
                    <a:cubicBezTo>
                      <a:pt x="400" y="32"/>
                      <a:pt x="416" y="248"/>
                      <a:pt x="432" y="256"/>
                    </a:cubicBezTo>
                    <a:cubicBezTo>
                      <a:pt x="448" y="264"/>
                      <a:pt x="464" y="80"/>
                      <a:pt x="480" y="64"/>
                    </a:cubicBezTo>
                    <a:cubicBezTo>
                      <a:pt x="496" y="48"/>
                      <a:pt x="512" y="160"/>
                      <a:pt x="528" y="160"/>
                    </a:cubicBezTo>
                    <a:cubicBezTo>
                      <a:pt x="544" y="160"/>
                      <a:pt x="560" y="56"/>
                      <a:pt x="576" y="64"/>
                    </a:cubicBezTo>
                    <a:cubicBezTo>
                      <a:pt x="592" y="72"/>
                      <a:pt x="600" y="208"/>
                      <a:pt x="624" y="208"/>
                    </a:cubicBezTo>
                    <a:cubicBezTo>
                      <a:pt x="648" y="208"/>
                      <a:pt x="696" y="56"/>
                      <a:pt x="720" y="64"/>
                    </a:cubicBezTo>
                    <a:cubicBezTo>
                      <a:pt x="744" y="72"/>
                      <a:pt x="752" y="248"/>
                      <a:pt x="768" y="256"/>
                    </a:cubicBezTo>
                    <a:cubicBezTo>
                      <a:pt x="784" y="264"/>
                      <a:pt x="792" y="120"/>
                      <a:pt x="816" y="112"/>
                    </a:cubicBezTo>
                    <a:cubicBezTo>
                      <a:pt x="840" y="104"/>
                      <a:pt x="896" y="216"/>
                      <a:pt x="912" y="208"/>
                    </a:cubicBezTo>
                    <a:cubicBezTo>
                      <a:pt x="928" y="200"/>
                      <a:pt x="896" y="64"/>
                      <a:pt x="912" y="64"/>
                    </a:cubicBezTo>
                    <a:cubicBezTo>
                      <a:pt x="928" y="64"/>
                      <a:pt x="984" y="208"/>
                      <a:pt x="1008" y="208"/>
                    </a:cubicBezTo>
                    <a:cubicBezTo>
                      <a:pt x="1032" y="208"/>
                      <a:pt x="1040" y="64"/>
                      <a:pt x="1056" y="64"/>
                    </a:cubicBezTo>
                    <a:cubicBezTo>
                      <a:pt x="1072" y="64"/>
                      <a:pt x="1080" y="208"/>
                      <a:pt x="1104" y="208"/>
                    </a:cubicBezTo>
                    <a:cubicBezTo>
                      <a:pt x="1128" y="208"/>
                      <a:pt x="1168" y="64"/>
                      <a:pt x="1200" y="64"/>
                    </a:cubicBezTo>
                    <a:cubicBezTo>
                      <a:pt x="1232" y="64"/>
                      <a:pt x="1256" y="208"/>
                      <a:pt x="1296" y="208"/>
                    </a:cubicBezTo>
                    <a:cubicBezTo>
                      <a:pt x="1336" y="208"/>
                      <a:pt x="1408" y="56"/>
                      <a:pt x="1440" y="64"/>
                    </a:cubicBezTo>
                    <a:cubicBezTo>
                      <a:pt x="1472" y="72"/>
                      <a:pt x="1472" y="256"/>
                      <a:pt x="1488" y="256"/>
                    </a:cubicBezTo>
                    <a:cubicBezTo>
                      <a:pt x="1504" y="256"/>
                      <a:pt x="1520" y="64"/>
                      <a:pt x="1536" y="64"/>
                    </a:cubicBezTo>
                    <a:cubicBezTo>
                      <a:pt x="1552" y="64"/>
                      <a:pt x="1560" y="256"/>
                      <a:pt x="1584" y="256"/>
                    </a:cubicBezTo>
                    <a:cubicBezTo>
                      <a:pt x="1608" y="256"/>
                      <a:pt x="1664" y="64"/>
                      <a:pt x="1680" y="64"/>
                    </a:cubicBezTo>
                    <a:cubicBezTo>
                      <a:pt x="1696" y="64"/>
                      <a:pt x="1680" y="232"/>
                      <a:pt x="1680" y="256"/>
                    </a:cubicBezTo>
                  </a:path>
                </a:pathLst>
              </a:custGeom>
              <a:noFill/>
              <a:ln w="1270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85355" name="Group 11"/>
            <p:cNvGrpSpPr>
              <a:grpSpLocks/>
            </p:cNvGrpSpPr>
            <p:nvPr/>
          </p:nvGrpSpPr>
          <p:grpSpPr bwMode="auto">
            <a:xfrm rot="-220066">
              <a:off x="3119" y="1671"/>
              <a:ext cx="1008" cy="249"/>
              <a:chOff x="672" y="3104"/>
              <a:chExt cx="1152" cy="280"/>
            </a:xfrm>
          </p:grpSpPr>
          <p:sp>
            <p:nvSpPr>
              <p:cNvPr id="185356" name="Freeform 12"/>
              <p:cNvSpPr>
                <a:spLocks/>
              </p:cNvSpPr>
              <p:nvPr/>
            </p:nvSpPr>
            <p:spPr bwMode="auto">
              <a:xfrm>
                <a:off x="672" y="3104"/>
                <a:ext cx="576" cy="264"/>
              </a:xfrm>
              <a:custGeom>
                <a:avLst/>
                <a:gdLst>
                  <a:gd name="T0" fmla="*/ 0 w 1696"/>
                  <a:gd name="T1" fmla="*/ 160 h 264"/>
                  <a:gd name="T2" fmla="*/ 96 w 1696"/>
                  <a:gd name="T3" fmla="*/ 16 h 264"/>
                  <a:gd name="T4" fmla="*/ 144 w 1696"/>
                  <a:gd name="T5" fmla="*/ 160 h 264"/>
                  <a:gd name="T6" fmla="*/ 192 w 1696"/>
                  <a:gd name="T7" fmla="*/ 64 h 264"/>
                  <a:gd name="T8" fmla="*/ 240 w 1696"/>
                  <a:gd name="T9" fmla="*/ 160 h 264"/>
                  <a:gd name="T10" fmla="*/ 288 w 1696"/>
                  <a:gd name="T11" fmla="*/ 16 h 264"/>
                  <a:gd name="T12" fmla="*/ 336 w 1696"/>
                  <a:gd name="T13" fmla="*/ 160 h 264"/>
                  <a:gd name="T14" fmla="*/ 384 w 1696"/>
                  <a:gd name="T15" fmla="*/ 16 h 264"/>
                  <a:gd name="T16" fmla="*/ 432 w 1696"/>
                  <a:gd name="T17" fmla="*/ 256 h 264"/>
                  <a:gd name="T18" fmla="*/ 480 w 1696"/>
                  <a:gd name="T19" fmla="*/ 64 h 264"/>
                  <a:gd name="T20" fmla="*/ 528 w 1696"/>
                  <a:gd name="T21" fmla="*/ 160 h 264"/>
                  <a:gd name="T22" fmla="*/ 576 w 1696"/>
                  <a:gd name="T23" fmla="*/ 64 h 264"/>
                  <a:gd name="T24" fmla="*/ 624 w 1696"/>
                  <a:gd name="T25" fmla="*/ 208 h 264"/>
                  <a:gd name="T26" fmla="*/ 720 w 1696"/>
                  <a:gd name="T27" fmla="*/ 64 h 264"/>
                  <a:gd name="T28" fmla="*/ 768 w 1696"/>
                  <a:gd name="T29" fmla="*/ 256 h 264"/>
                  <a:gd name="T30" fmla="*/ 816 w 1696"/>
                  <a:gd name="T31" fmla="*/ 112 h 264"/>
                  <a:gd name="T32" fmla="*/ 912 w 1696"/>
                  <a:gd name="T33" fmla="*/ 208 h 264"/>
                  <a:gd name="T34" fmla="*/ 912 w 1696"/>
                  <a:gd name="T35" fmla="*/ 64 h 264"/>
                  <a:gd name="T36" fmla="*/ 1008 w 1696"/>
                  <a:gd name="T37" fmla="*/ 208 h 264"/>
                  <a:gd name="T38" fmla="*/ 1056 w 1696"/>
                  <a:gd name="T39" fmla="*/ 64 h 264"/>
                  <a:gd name="T40" fmla="*/ 1104 w 1696"/>
                  <a:gd name="T41" fmla="*/ 208 h 264"/>
                  <a:gd name="T42" fmla="*/ 1200 w 1696"/>
                  <a:gd name="T43" fmla="*/ 64 h 264"/>
                  <a:gd name="T44" fmla="*/ 1296 w 1696"/>
                  <a:gd name="T45" fmla="*/ 208 h 264"/>
                  <a:gd name="T46" fmla="*/ 1440 w 1696"/>
                  <a:gd name="T47" fmla="*/ 64 h 264"/>
                  <a:gd name="T48" fmla="*/ 1488 w 1696"/>
                  <a:gd name="T49" fmla="*/ 256 h 264"/>
                  <a:gd name="T50" fmla="*/ 1536 w 1696"/>
                  <a:gd name="T51" fmla="*/ 64 h 264"/>
                  <a:gd name="T52" fmla="*/ 1584 w 1696"/>
                  <a:gd name="T53" fmla="*/ 256 h 264"/>
                  <a:gd name="T54" fmla="*/ 1680 w 1696"/>
                  <a:gd name="T55" fmla="*/ 64 h 264"/>
                  <a:gd name="T56" fmla="*/ 1680 w 1696"/>
                  <a:gd name="T57" fmla="*/ 256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96" h="264">
                    <a:moveTo>
                      <a:pt x="0" y="160"/>
                    </a:moveTo>
                    <a:cubicBezTo>
                      <a:pt x="36" y="88"/>
                      <a:pt x="72" y="16"/>
                      <a:pt x="96" y="16"/>
                    </a:cubicBezTo>
                    <a:cubicBezTo>
                      <a:pt x="120" y="16"/>
                      <a:pt x="128" y="152"/>
                      <a:pt x="144" y="160"/>
                    </a:cubicBezTo>
                    <a:cubicBezTo>
                      <a:pt x="160" y="168"/>
                      <a:pt x="176" y="64"/>
                      <a:pt x="192" y="64"/>
                    </a:cubicBezTo>
                    <a:cubicBezTo>
                      <a:pt x="208" y="64"/>
                      <a:pt x="224" y="168"/>
                      <a:pt x="240" y="160"/>
                    </a:cubicBezTo>
                    <a:cubicBezTo>
                      <a:pt x="256" y="152"/>
                      <a:pt x="272" y="16"/>
                      <a:pt x="288" y="16"/>
                    </a:cubicBezTo>
                    <a:cubicBezTo>
                      <a:pt x="304" y="16"/>
                      <a:pt x="320" y="160"/>
                      <a:pt x="336" y="160"/>
                    </a:cubicBezTo>
                    <a:cubicBezTo>
                      <a:pt x="352" y="160"/>
                      <a:pt x="368" y="0"/>
                      <a:pt x="384" y="16"/>
                    </a:cubicBezTo>
                    <a:cubicBezTo>
                      <a:pt x="400" y="32"/>
                      <a:pt x="416" y="248"/>
                      <a:pt x="432" y="256"/>
                    </a:cubicBezTo>
                    <a:cubicBezTo>
                      <a:pt x="448" y="264"/>
                      <a:pt x="464" y="80"/>
                      <a:pt x="480" y="64"/>
                    </a:cubicBezTo>
                    <a:cubicBezTo>
                      <a:pt x="496" y="48"/>
                      <a:pt x="512" y="160"/>
                      <a:pt x="528" y="160"/>
                    </a:cubicBezTo>
                    <a:cubicBezTo>
                      <a:pt x="544" y="160"/>
                      <a:pt x="560" y="56"/>
                      <a:pt x="576" y="64"/>
                    </a:cubicBezTo>
                    <a:cubicBezTo>
                      <a:pt x="592" y="72"/>
                      <a:pt x="600" y="208"/>
                      <a:pt x="624" y="208"/>
                    </a:cubicBezTo>
                    <a:cubicBezTo>
                      <a:pt x="648" y="208"/>
                      <a:pt x="696" y="56"/>
                      <a:pt x="720" y="64"/>
                    </a:cubicBezTo>
                    <a:cubicBezTo>
                      <a:pt x="744" y="72"/>
                      <a:pt x="752" y="248"/>
                      <a:pt x="768" y="256"/>
                    </a:cubicBezTo>
                    <a:cubicBezTo>
                      <a:pt x="784" y="264"/>
                      <a:pt x="792" y="120"/>
                      <a:pt x="816" y="112"/>
                    </a:cubicBezTo>
                    <a:cubicBezTo>
                      <a:pt x="840" y="104"/>
                      <a:pt x="896" y="216"/>
                      <a:pt x="912" y="208"/>
                    </a:cubicBezTo>
                    <a:cubicBezTo>
                      <a:pt x="928" y="200"/>
                      <a:pt x="896" y="64"/>
                      <a:pt x="912" y="64"/>
                    </a:cubicBezTo>
                    <a:cubicBezTo>
                      <a:pt x="928" y="64"/>
                      <a:pt x="984" y="208"/>
                      <a:pt x="1008" y="208"/>
                    </a:cubicBezTo>
                    <a:cubicBezTo>
                      <a:pt x="1032" y="208"/>
                      <a:pt x="1040" y="64"/>
                      <a:pt x="1056" y="64"/>
                    </a:cubicBezTo>
                    <a:cubicBezTo>
                      <a:pt x="1072" y="64"/>
                      <a:pt x="1080" y="208"/>
                      <a:pt x="1104" y="208"/>
                    </a:cubicBezTo>
                    <a:cubicBezTo>
                      <a:pt x="1128" y="208"/>
                      <a:pt x="1168" y="64"/>
                      <a:pt x="1200" y="64"/>
                    </a:cubicBezTo>
                    <a:cubicBezTo>
                      <a:pt x="1232" y="64"/>
                      <a:pt x="1256" y="208"/>
                      <a:pt x="1296" y="208"/>
                    </a:cubicBezTo>
                    <a:cubicBezTo>
                      <a:pt x="1336" y="208"/>
                      <a:pt x="1408" y="56"/>
                      <a:pt x="1440" y="64"/>
                    </a:cubicBezTo>
                    <a:cubicBezTo>
                      <a:pt x="1472" y="72"/>
                      <a:pt x="1472" y="256"/>
                      <a:pt x="1488" y="256"/>
                    </a:cubicBezTo>
                    <a:cubicBezTo>
                      <a:pt x="1504" y="256"/>
                      <a:pt x="1520" y="64"/>
                      <a:pt x="1536" y="64"/>
                    </a:cubicBezTo>
                    <a:cubicBezTo>
                      <a:pt x="1552" y="64"/>
                      <a:pt x="1560" y="256"/>
                      <a:pt x="1584" y="256"/>
                    </a:cubicBezTo>
                    <a:cubicBezTo>
                      <a:pt x="1608" y="256"/>
                      <a:pt x="1664" y="64"/>
                      <a:pt x="1680" y="64"/>
                    </a:cubicBezTo>
                    <a:cubicBezTo>
                      <a:pt x="1696" y="64"/>
                      <a:pt x="1680" y="232"/>
                      <a:pt x="1680" y="256"/>
                    </a:cubicBezTo>
                  </a:path>
                </a:pathLst>
              </a:custGeom>
              <a:noFill/>
              <a:ln w="1270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357" name="Freeform 13"/>
              <p:cNvSpPr>
                <a:spLocks/>
              </p:cNvSpPr>
              <p:nvPr/>
            </p:nvSpPr>
            <p:spPr bwMode="auto">
              <a:xfrm>
                <a:off x="1248" y="3120"/>
                <a:ext cx="576" cy="264"/>
              </a:xfrm>
              <a:custGeom>
                <a:avLst/>
                <a:gdLst>
                  <a:gd name="T0" fmla="*/ 0 w 1696"/>
                  <a:gd name="T1" fmla="*/ 160 h 264"/>
                  <a:gd name="T2" fmla="*/ 96 w 1696"/>
                  <a:gd name="T3" fmla="*/ 16 h 264"/>
                  <a:gd name="T4" fmla="*/ 144 w 1696"/>
                  <a:gd name="T5" fmla="*/ 160 h 264"/>
                  <a:gd name="T6" fmla="*/ 192 w 1696"/>
                  <a:gd name="T7" fmla="*/ 64 h 264"/>
                  <a:gd name="T8" fmla="*/ 240 w 1696"/>
                  <a:gd name="T9" fmla="*/ 160 h 264"/>
                  <a:gd name="T10" fmla="*/ 288 w 1696"/>
                  <a:gd name="T11" fmla="*/ 16 h 264"/>
                  <a:gd name="T12" fmla="*/ 336 w 1696"/>
                  <a:gd name="T13" fmla="*/ 160 h 264"/>
                  <a:gd name="T14" fmla="*/ 384 w 1696"/>
                  <a:gd name="T15" fmla="*/ 16 h 264"/>
                  <a:gd name="T16" fmla="*/ 432 w 1696"/>
                  <a:gd name="T17" fmla="*/ 256 h 264"/>
                  <a:gd name="T18" fmla="*/ 480 w 1696"/>
                  <a:gd name="T19" fmla="*/ 64 h 264"/>
                  <a:gd name="T20" fmla="*/ 528 w 1696"/>
                  <a:gd name="T21" fmla="*/ 160 h 264"/>
                  <a:gd name="T22" fmla="*/ 576 w 1696"/>
                  <a:gd name="T23" fmla="*/ 64 h 264"/>
                  <a:gd name="T24" fmla="*/ 624 w 1696"/>
                  <a:gd name="T25" fmla="*/ 208 h 264"/>
                  <a:gd name="T26" fmla="*/ 720 w 1696"/>
                  <a:gd name="T27" fmla="*/ 64 h 264"/>
                  <a:gd name="T28" fmla="*/ 768 w 1696"/>
                  <a:gd name="T29" fmla="*/ 256 h 264"/>
                  <a:gd name="T30" fmla="*/ 816 w 1696"/>
                  <a:gd name="T31" fmla="*/ 112 h 264"/>
                  <a:gd name="T32" fmla="*/ 912 w 1696"/>
                  <a:gd name="T33" fmla="*/ 208 h 264"/>
                  <a:gd name="T34" fmla="*/ 912 w 1696"/>
                  <a:gd name="T35" fmla="*/ 64 h 264"/>
                  <a:gd name="T36" fmla="*/ 1008 w 1696"/>
                  <a:gd name="T37" fmla="*/ 208 h 264"/>
                  <a:gd name="T38" fmla="*/ 1056 w 1696"/>
                  <a:gd name="T39" fmla="*/ 64 h 264"/>
                  <a:gd name="T40" fmla="*/ 1104 w 1696"/>
                  <a:gd name="T41" fmla="*/ 208 h 264"/>
                  <a:gd name="T42" fmla="*/ 1200 w 1696"/>
                  <a:gd name="T43" fmla="*/ 64 h 264"/>
                  <a:gd name="T44" fmla="*/ 1296 w 1696"/>
                  <a:gd name="T45" fmla="*/ 208 h 264"/>
                  <a:gd name="T46" fmla="*/ 1440 w 1696"/>
                  <a:gd name="T47" fmla="*/ 64 h 264"/>
                  <a:gd name="T48" fmla="*/ 1488 w 1696"/>
                  <a:gd name="T49" fmla="*/ 256 h 264"/>
                  <a:gd name="T50" fmla="*/ 1536 w 1696"/>
                  <a:gd name="T51" fmla="*/ 64 h 264"/>
                  <a:gd name="T52" fmla="*/ 1584 w 1696"/>
                  <a:gd name="T53" fmla="*/ 256 h 264"/>
                  <a:gd name="T54" fmla="*/ 1680 w 1696"/>
                  <a:gd name="T55" fmla="*/ 64 h 264"/>
                  <a:gd name="T56" fmla="*/ 1680 w 1696"/>
                  <a:gd name="T57" fmla="*/ 256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96" h="264">
                    <a:moveTo>
                      <a:pt x="0" y="160"/>
                    </a:moveTo>
                    <a:cubicBezTo>
                      <a:pt x="36" y="88"/>
                      <a:pt x="72" y="16"/>
                      <a:pt x="96" y="16"/>
                    </a:cubicBezTo>
                    <a:cubicBezTo>
                      <a:pt x="120" y="16"/>
                      <a:pt x="128" y="152"/>
                      <a:pt x="144" y="160"/>
                    </a:cubicBezTo>
                    <a:cubicBezTo>
                      <a:pt x="160" y="168"/>
                      <a:pt x="176" y="64"/>
                      <a:pt x="192" y="64"/>
                    </a:cubicBezTo>
                    <a:cubicBezTo>
                      <a:pt x="208" y="64"/>
                      <a:pt x="224" y="168"/>
                      <a:pt x="240" y="160"/>
                    </a:cubicBezTo>
                    <a:cubicBezTo>
                      <a:pt x="256" y="152"/>
                      <a:pt x="272" y="16"/>
                      <a:pt x="288" y="16"/>
                    </a:cubicBezTo>
                    <a:cubicBezTo>
                      <a:pt x="304" y="16"/>
                      <a:pt x="320" y="160"/>
                      <a:pt x="336" y="160"/>
                    </a:cubicBezTo>
                    <a:cubicBezTo>
                      <a:pt x="352" y="160"/>
                      <a:pt x="368" y="0"/>
                      <a:pt x="384" y="16"/>
                    </a:cubicBezTo>
                    <a:cubicBezTo>
                      <a:pt x="400" y="32"/>
                      <a:pt x="416" y="248"/>
                      <a:pt x="432" y="256"/>
                    </a:cubicBezTo>
                    <a:cubicBezTo>
                      <a:pt x="448" y="264"/>
                      <a:pt x="464" y="80"/>
                      <a:pt x="480" y="64"/>
                    </a:cubicBezTo>
                    <a:cubicBezTo>
                      <a:pt x="496" y="48"/>
                      <a:pt x="512" y="160"/>
                      <a:pt x="528" y="160"/>
                    </a:cubicBezTo>
                    <a:cubicBezTo>
                      <a:pt x="544" y="160"/>
                      <a:pt x="560" y="56"/>
                      <a:pt x="576" y="64"/>
                    </a:cubicBezTo>
                    <a:cubicBezTo>
                      <a:pt x="592" y="72"/>
                      <a:pt x="600" y="208"/>
                      <a:pt x="624" y="208"/>
                    </a:cubicBezTo>
                    <a:cubicBezTo>
                      <a:pt x="648" y="208"/>
                      <a:pt x="696" y="56"/>
                      <a:pt x="720" y="64"/>
                    </a:cubicBezTo>
                    <a:cubicBezTo>
                      <a:pt x="744" y="72"/>
                      <a:pt x="752" y="248"/>
                      <a:pt x="768" y="256"/>
                    </a:cubicBezTo>
                    <a:cubicBezTo>
                      <a:pt x="784" y="264"/>
                      <a:pt x="792" y="120"/>
                      <a:pt x="816" y="112"/>
                    </a:cubicBezTo>
                    <a:cubicBezTo>
                      <a:pt x="840" y="104"/>
                      <a:pt x="896" y="216"/>
                      <a:pt x="912" y="208"/>
                    </a:cubicBezTo>
                    <a:cubicBezTo>
                      <a:pt x="928" y="200"/>
                      <a:pt x="896" y="64"/>
                      <a:pt x="912" y="64"/>
                    </a:cubicBezTo>
                    <a:cubicBezTo>
                      <a:pt x="928" y="64"/>
                      <a:pt x="984" y="208"/>
                      <a:pt x="1008" y="208"/>
                    </a:cubicBezTo>
                    <a:cubicBezTo>
                      <a:pt x="1032" y="208"/>
                      <a:pt x="1040" y="64"/>
                      <a:pt x="1056" y="64"/>
                    </a:cubicBezTo>
                    <a:cubicBezTo>
                      <a:pt x="1072" y="64"/>
                      <a:pt x="1080" y="208"/>
                      <a:pt x="1104" y="208"/>
                    </a:cubicBezTo>
                    <a:cubicBezTo>
                      <a:pt x="1128" y="208"/>
                      <a:pt x="1168" y="64"/>
                      <a:pt x="1200" y="64"/>
                    </a:cubicBezTo>
                    <a:cubicBezTo>
                      <a:pt x="1232" y="64"/>
                      <a:pt x="1256" y="208"/>
                      <a:pt x="1296" y="208"/>
                    </a:cubicBezTo>
                    <a:cubicBezTo>
                      <a:pt x="1336" y="208"/>
                      <a:pt x="1408" y="56"/>
                      <a:pt x="1440" y="64"/>
                    </a:cubicBezTo>
                    <a:cubicBezTo>
                      <a:pt x="1472" y="72"/>
                      <a:pt x="1472" y="256"/>
                      <a:pt x="1488" y="256"/>
                    </a:cubicBezTo>
                    <a:cubicBezTo>
                      <a:pt x="1504" y="256"/>
                      <a:pt x="1520" y="64"/>
                      <a:pt x="1536" y="64"/>
                    </a:cubicBezTo>
                    <a:cubicBezTo>
                      <a:pt x="1552" y="64"/>
                      <a:pt x="1560" y="256"/>
                      <a:pt x="1584" y="256"/>
                    </a:cubicBezTo>
                    <a:cubicBezTo>
                      <a:pt x="1608" y="256"/>
                      <a:pt x="1664" y="64"/>
                      <a:pt x="1680" y="64"/>
                    </a:cubicBezTo>
                    <a:cubicBezTo>
                      <a:pt x="1696" y="64"/>
                      <a:pt x="1680" y="232"/>
                      <a:pt x="1680" y="256"/>
                    </a:cubicBezTo>
                  </a:path>
                </a:pathLst>
              </a:custGeom>
              <a:noFill/>
              <a:ln w="1270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85358" name="Group 14"/>
            <p:cNvGrpSpPr>
              <a:grpSpLocks/>
            </p:cNvGrpSpPr>
            <p:nvPr/>
          </p:nvGrpSpPr>
          <p:grpSpPr bwMode="auto">
            <a:xfrm rot="-220066">
              <a:off x="4367" y="1612"/>
              <a:ext cx="1056" cy="280"/>
              <a:chOff x="672" y="3104"/>
              <a:chExt cx="1152" cy="280"/>
            </a:xfrm>
          </p:grpSpPr>
          <p:sp>
            <p:nvSpPr>
              <p:cNvPr id="185359" name="Freeform 15"/>
              <p:cNvSpPr>
                <a:spLocks/>
              </p:cNvSpPr>
              <p:nvPr/>
            </p:nvSpPr>
            <p:spPr bwMode="auto">
              <a:xfrm>
                <a:off x="672" y="3104"/>
                <a:ext cx="576" cy="264"/>
              </a:xfrm>
              <a:custGeom>
                <a:avLst/>
                <a:gdLst>
                  <a:gd name="T0" fmla="*/ 0 w 1696"/>
                  <a:gd name="T1" fmla="*/ 160 h 264"/>
                  <a:gd name="T2" fmla="*/ 96 w 1696"/>
                  <a:gd name="T3" fmla="*/ 16 h 264"/>
                  <a:gd name="T4" fmla="*/ 144 w 1696"/>
                  <a:gd name="T5" fmla="*/ 160 h 264"/>
                  <a:gd name="T6" fmla="*/ 192 w 1696"/>
                  <a:gd name="T7" fmla="*/ 64 h 264"/>
                  <a:gd name="T8" fmla="*/ 240 w 1696"/>
                  <a:gd name="T9" fmla="*/ 160 h 264"/>
                  <a:gd name="T10" fmla="*/ 288 w 1696"/>
                  <a:gd name="T11" fmla="*/ 16 h 264"/>
                  <a:gd name="T12" fmla="*/ 336 w 1696"/>
                  <a:gd name="T13" fmla="*/ 160 h 264"/>
                  <a:gd name="T14" fmla="*/ 384 w 1696"/>
                  <a:gd name="T15" fmla="*/ 16 h 264"/>
                  <a:gd name="T16" fmla="*/ 432 w 1696"/>
                  <a:gd name="T17" fmla="*/ 256 h 264"/>
                  <a:gd name="T18" fmla="*/ 480 w 1696"/>
                  <a:gd name="T19" fmla="*/ 64 h 264"/>
                  <a:gd name="T20" fmla="*/ 528 w 1696"/>
                  <a:gd name="T21" fmla="*/ 160 h 264"/>
                  <a:gd name="T22" fmla="*/ 576 w 1696"/>
                  <a:gd name="T23" fmla="*/ 64 h 264"/>
                  <a:gd name="T24" fmla="*/ 624 w 1696"/>
                  <a:gd name="T25" fmla="*/ 208 h 264"/>
                  <a:gd name="T26" fmla="*/ 720 w 1696"/>
                  <a:gd name="T27" fmla="*/ 64 h 264"/>
                  <a:gd name="T28" fmla="*/ 768 w 1696"/>
                  <a:gd name="T29" fmla="*/ 256 h 264"/>
                  <a:gd name="T30" fmla="*/ 816 w 1696"/>
                  <a:gd name="T31" fmla="*/ 112 h 264"/>
                  <a:gd name="T32" fmla="*/ 912 w 1696"/>
                  <a:gd name="T33" fmla="*/ 208 h 264"/>
                  <a:gd name="T34" fmla="*/ 912 w 1696"/>
                  <a:gd name="T35" fmla="*/ 64 h 264"/>
                  <a:gd name="T36" fmla="*/ 1008 w 1696"/>
                  <a:gd name="T37" fmla="*/ 208 h 264"/>
                  <a:gd name="T38" fmla="*/ 1056 w 1696"/>
                  <a:gd name="T39" fmla="*/ 64 h 264"/>
                  <a:gd name="T40" fmla="*/ 1104 w 1696"/>
                  <a:gd name="T41" fmla="*/ 208 h 264"/>
                  <a:gd name="T42" fmla="*/ 1200 w 1696"/>
                  <a:gd name="T43" fmla="*/ 64 h 264"/>
                  <a:gd name="T44" fmla="*/ 1296 w 1696"/>
                  <a:gd name="T45" fmla="*/ 208 h 264"/>
                  <a:gd name="T46" fmla="*/ 1440 w 1696"/>
                  <a:gd name="T47" fmla="*/ 64 h 264"/>
                  <a:gd name="T48" fmla="*/ 1488 w 1696"/>
                  <a:gd name="T49" fmla="*/ 256 h 264"/>
                  <a:gd name="T50" fmla="*/ 1536 w 1696"/>
                  <a:gd name="T51" fmla="*/ 64 h 264"/>
                  <a:gd name="T52" fmla="*/ 1584 w 1696"/>
                  <a:gd name="T53" fmla="*/ 256 h 264"/>
                  <a:gd name="T54" fmla="*/ 1680 w 1696"/>
                  <a:gd name="T55" fmla="*/ 64 h 264"/>
                  <a:gd name="T56" fmla="*/ 1680 w 1696"/>
                  <a:gd name="T57" fmla="*/ 256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96" h="264">
                    <a:moveTo>
                      <a:pt x="0" y="160"/>
                    </a:moveTo>
                    <a:cubicBezTo>
                      <a:pt x="36" y="88"/>
                      <a:pt x="72" y="16"/>
                      <a:pt x="96" y="16"/>
                    </a:cubicBezTo>
                    <a:cubicBezTo>
                      <a:pt x="120" y="16"/>
                      <a:pt x="128" y="152"/>
                      <a:pt x="144" y="160"/>
                    </a:cubicBezTo>
                    <a:cubicBezTo>
                      <a:pt x="160" y="168"/>
                      <a:pt x="176" y="64"/>
                      <a:pt x="192" y="64"/>
                    </a:cubicBezTo>
                    <a:cubicBezTo>
                      <a:pt x="208" y="64"/>
                      <a:pt x="224" y="168"/>
                      <a:pt x="240" y="160"/>
                    </a:cubicBezTo>
                    <a:cubicBezTo>
                      <a:pt x="256" y="152"/>
                      <a:pt x="272" y="16"/>
                      <a:pt x="288" y="16"/>
                    </a:cubicBezTo>
                    <a:cubicBezTo>
                      <a:pt x="304" y="16"/>
                      <a:pt x="320" y="160"/>
                      <a:pt x="336" y="160"/>
                    </a:cubicBezTo>
                    <a:cubicBezTo>
                      <a:pt x="352" y="160"/>
                      <a:pt x="368" y="0"/>
                      <a:pt x="384" y="16"/>
                    </a:cubicBezTo>
                    <a:cubicBezTo>
                      <a:pt x="400" y="32"/>
                      <a:pt x="416" y="248"/>
                      <a:pt x="432" y="256"/>
                    </a:cubicBezTo>
                    <a:cubicBezTo>
                      <a:pt x="448" y="264"/>
                      <a:pt x="464" y="80"/>
                      <a:pt x="480" y="64"/>
                    </a:cubicBezTo>
                    <a:cubicBezTo>
                      <a:pt x="496" y="48"/>
                      <a:pt x="512" y="160"/>
                      <a:pt x="528" y="160"/>
                    </a:cubicBezTo>
                    <a:cubicBezTo>
                      <a:pt x="544" y="160"/>
                      <a:pt x="560" y="56"/>
                      <a:pt x="576" y="64"/>
                    </a:cubicBezTo>
                    <a:cubicBezTo>
                      <a:pt x="592" y="72"/>
                      <a:pt x="600" y="208"/>
                      <a:pt x="624" y="208"/>
                    </a:cubicBezTo>
                    <a:cubicBezTo>
                      <a:pt x="648" y="208"/>
                      <a:pt x="696" y="56"/>
                      <a:pt x="720" y="64"/>
                    </a:cubicBezTo>
                    <a:cubicBezTo>
                      <a:pt x="744" y="72"/>
                      <a:pt x="752" y="248"/>
                      <a:pt x="768" y="256"/>
                    </a:cubicBezTo>
                    <a:cubicBezTo>
                      <a:pt x="784" y="264"/>
                      <a:pt x="792" y="120"/>
                      <a:pt x="816" y="112"/>
                    </a:cubicBezTo>
                    <a:cubicBezTo>
                      <a:pt x="840" y="104"/>
                      <a:pt x="896" y="216"/>
                      <a:pt x="912" y="208"/>
                    </a:cubicBezTo>
                    <a:cubicBezTo>
                      <a:pt x="928" y="200"/>
                      <a:pt x="896" y="64"/>
                      <a:pt x="912" y="64"/>
                    </a:cubicBezTo>
                    <a:cubicBezTo>
                      <a:pt x="928" y="64"/>
                      <a:pt x="984" y="208"/>
                      <a:pt x="1008" y="208"/>
                    </a:cubicBezTo>
                    <a:cubicBezTo>
                      <a:pt x="1032" y="208"/>
                      <a:pt x="1040" y="64"/>
                      <a:pt x="1056" y="64"/>
                    </a:cubicBezTo>
                    <a:cubicBezTo>
                      <a:pt x="1072" y="64"/>
                      <a:pt x="1080" y="208"/>
                      <a:pt x="1104" y="208"/>
                    </a:cubicBezTo>
                    <a:cubicBezTo>
                      <a:pt x="1128" y="208"/>
                      <a:pt x="1168" y="64"/>
                      <a:pt x="1200" y="64"/>
                    </a:cubicBezTo>
                    <a:cubicBezTo>
                      <a:pt x="1232" y="64"/>
                      <a:pt x="1256" y="208"/>
                      <a:pt x="1296" y="208"/>
                    </a:cubicBezTo>
                    <a:cubicBezTo>
                      <a:pt x="1336" y="208"/>
                      <a:pt x="1408" y="56"/>
                      <a:pt x="1440" y="64"/>
                    </a:cubicBezTo>
                    <a:cubicBezTo>
                      <a:pt x="1472" y="72"/>
                      <a:pt x="1472" y="256"/>
                      <a:pt x="1488" y="256"/>
                    </a:cubicBezTo>
                    <a:cubicBezTo>
                      <a:pt x="1504" y="256"/>
                      <a:pt x="1520" y="64"/>
                      <a:pt x="1536" y="64"/>
                    </a:cubicBezTo>
                    <a:cubicBezTo>
                      <a:pt x="1552" y="64"/>
                      <a:pt x="1560" y="256"/>
                      <a:pt x="1584" y="256"/>
                    </a:cubicBezTo>
                    <a:cubicBezTo>
                      <a:pt x="1608" y="256"/>
                      <a:pt x="1664" y="64"/>
                      <a:pt x="1680" y="64"/>
                    </a:cubicBezTo>
                    <a:cubicBezTo>
                      <a:pt x="1696" y="64"/>
                      <a:pt x="1680" y="232"/>
                      <a:pt x="1680" y="256"/>
                    </a:cubicBezTo>
                  </a:path>
                </a:pathLst>
              </a:custGeom>
              <a:noFill/>
              <a:ln w="1270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360" name="Freeform 16"/>
              <p:cNvSpPr>
                <a:spLocks/>
              </p:cNvSpPr>
              <p:nvPr/>
            </p:nvSpPr>
            <p:spPr bwMode="auto">
              <a:xfrm>
                <a:off x="1248" y="3120"/>
                <a:ext cx="576" cy="264"/>
              </a:xfrm>
              <a:custGeom>
                <a:avLst/>
                <a:gdLst>
                  <a:gd name="T0" fmla="*/ 0 w 1696"/>
                  <a:gd name="T1" fmla="*/ 160 h 264"/>
                  <a:gd name="T2" fmla="*/ 96 w 1696"/>
                  <a:gd name="T3" fmla="*/ 16 h 264"/>
                  <a:gd name="T4" fmla="*/ 144 w 1696"/>
                  <a:gd name="T5" fmla="*/ 160 h 264"/>
                  <a:gd name="T6" fmla="*/ 192 w 1696"/>
                  <a:gd name="T7" fmla="*/ 64 h 264"/>
                  <a:gd name="T8" fmla="*/ 240 w 1696"/>
                  <a:gd name="T9" fmla="*/ 160 h 264"/>
                  <a:gd name="T10" fmla="*/ 288 w 1696"/>
                  <a:gd name="T11" fmla="*/ 16 h 264"/>
                  <a:gd name="T12" fmla="*/ 336 w 1696"/>
                  <a:gd name="T13" fmla="*/ 160 h 264"/>
                  <a:gd name="T14" fmla="*/ 384 w 1696"/>
                  <a:gd name="T15" fmla="*/ 16 h 264"/>
                  <a:gd name="T16" fmla="*/ 432 w 1696"/>
                  <a:gd name="T17" fmla="*/ 256 h 264"/>
                  <a:gd name="T18" fmla="*/ 480 w 1696"/>
                  <a:gd name="T19" fmla="*/ 64 h 264"/>
                  <a:gd name="T20" fmla="*/ 528 w 1696"/>
                  <a:gd name="T21" fmla="*/ 160 h 264"/>
                  <a:gd name="T22" fmla="*/ 576 w 1696"/>
                  <a:gd name="T23" fmla="*/ 64 h 264"/>
                  <a:gd name="T24" fmla="*/ 624 w 1696"/>
                  <a:gd name="T25" fmla="*/ 208 h 264"/>
                  <a:gd name="T26" fmla="*/ 720 w 1696"/>
                  <a:gd name="T27" fmla="*/ 64 h 264"/>
                  <a:gd name="T28" fmla="*/ 768 w 1696"/>
                  <a:gd name="T29" fmla="*/ 256 h 264"/>
                  <a:gd name="T30" fmla="*/ 816 w 1696"/>
                  <a:gd name="T31" fmla="*/ 112 h 264"/>
                  <a:gd name="T32" fmla="*/ 912 w 1696"/>
                  <a:gd name="T33" fmla="*/ 208 h 264"/>
                  <a:gd name="T34" fmla="*/ 912 w 1696"/>
                  <a:gd name="T35" fmla="*/ 64 h 264"/>
                  <a:gd name="T36" fmla="*/ 1008 w 1696"/>
                  <a:gd name="T37" fmla="*/ 208 h 264"/>
                  <a:gd name="T38" fmla="*/ 1056 w 1696"/>
                  <a:gd name="T39" fmla="*/ 64 h 264"/>
                  <a:gd name="T40" fmla="*/ 1104 w 1696"/>
                  <a:gd name="T41" fmla="*/ 208 h 264"/>
                  <a:gd name="T42" fmla="*/ 1200 w 1696"/>
                  <a:gd name="T43" fmla="*/ 64 h 264"/>
                  <a:gd name="T44" fmla="*/ 1296 w 1696"/>
                  <a:gd name="T45" fmla="*/ 208 h 264"/>
                  <a:gd name="T46" fmla="*/ 1440 w 1696"/>
                  <a:gd name="T47" fmla="*/ 64 h 264"/>
                  <a:gd name="T48" fmla="*/ 1488 w 1696"/>
                  <a:gd name="T49" fmla="*/ 256 h 264"/>
                  <a:gd name="T50" fmla="*/ 1536 w 1696"/>
                  <a:gd name="T51" fmla="*/ 64 h 264"/>
                  <a:gd name="T52" fmla="*/ 1584 w 1696"/>
                  <a:gd name="T53" fmla="*/ 256 h 264"/>
                  <a:gd name="T54" fmla="*/ 1680 w 1696"/>
                  <a:gd name="T55" fmla="*/ 64 h 264"/>
                  <a:gd name="T56" fmla="*/ 1680 w 1696"/>
                  <a:gd name="T57" fmla="*/ 256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96" h="264">
                    <a:moveTo>
                      <a:pt x="0" y="160"/>
                    </a:moveTo>
                    <a:cubicBezTo>
                      <a:pt x="36" y="88"/>
                      <a:pt x="72" y="16"/>
                      <a:pt x="96" y="16"/>
                    </a:cubicBezTo>
                    <a:cubicBezTo>
                      <a:pt x="120" y="16"/>
                      <a:pt x="128" y="152"/>
                      <a:pt x="144" y="160"/>
                    </a:cubicBezTo>
                    <a:cubicBezTo>
                      <a:pt x="160" y="168"/>
                      <a:pt x="176" y="64"/>
                      <a:pt x="192" y="64"/>
                    </a:cubicBezTo>
                    <a:cubicBezTo>
                      <a:pt x="208" y="64"/>
                      <a:pt x="224" y="168"/>
                      <a:pt x="240" y="160"/>
                    </a:cubicBezTo>
                    <a:cubicBezTo>
                      <a:pt x="256" y="152"/>
                      <a:pt x="272" y="16"/>
                      <a:pt x="288" y="16"/>
                    </a:cubicBezTo>
                    <a:cubicBezTo>
                      <a:pt x="304" y="16"/>
                      <a:pt x="320" y="160"/>
                      <a:pt x="336" y="160"/>
                    </a:cubicBezTo>
                    <a:cubicBezTo>
                      <a:pt x="352" y="160"/>
                      <a:pt x="368" y="0"/>
                      <a:pt x="384" y="16"/>
                    </a:cubicBezTo>
                    <a:cubicBezTo>
                      <a:pt x="400" y="32"/>
                      <a:pt x="416" y="248"/>
                      <a:pt x="432" y="256"/>
                    </a:cubicBezTo>
                    <a:cubicBezTo>
                      <a:pt x="448" y="264"/>
                      <a:pt x="464" y="80"/>
                      <a:pt x="480" y="64"/>
                    </a:cubicBezTo>
                    <a:cubicBezTo>
                      <a:pt x="496" y="48"/>
                      <a:pt x="512" y="160"/>
                      <a:pt x="528" y="160"/>
                    </a:cubicBezTo>
                    <a:cubicBezTo>
                      <a:pt x="544" y="160"/>
                      <a:pt x="560" y="56"/>
                      <a:pt x="576" y="64"/>
                    </a:cubicBezTo>
                    <a:cubicBezTo>
                      <a:pt x="592" y="72"/>
                      <a:pt x="600" y="208"/>
                      <a:pt x="624" y="208"/>
                    </a:cubicBezTo>
                    <a:cubicBezTo>
                      <a:pt x="648" y="208"/>
                      <a:pt x="696" y="56"/>
                      <a:pt x="720" y="64"/>
                    </a:cubicBezTo>
                    <a:cubicBezTo>
                      <a:pt x="744" y="72"/>
                      <a:pt x="752" y="248"/>
                      <a:pt x="768" y="256"/>
                    </a:cubicBezTo>
                    <a:cubicBezTo>
                      <a:pt x="784" y="264"/>
                      <a:pt x="792" y="120"/>
                      <a:pt x="816" y="112"/>
                    </a:cubicBezTo>
                    <a:cubicBezTo>
                      <a:pt x="840" y="104"/>
                      <a:pt x="896" y="216"/>
                      <a:pt x="912" y="208"/>
                    </a:cubicBezTo>
                    <a:cubicBezTo>
                      <a:pt x="928" y="200"/>
                      <a:pt x="896" y="64"/>
                      <a:pt x="912" y="64"/>
                    </a:cubicBezTo>
                    <a:cubicBezTo>
                      <a:pt x="928" y="64"/>
                      <a:pt x="984" y="208"/>
                      <a:pt x="1008" y="208"/>
                    </a:cubicBezTo>
                    <a:cubicBezTo>
                      <a:pt x="1032" y="208"/>
                      <a:pt x="1040" y="64"/>
                      <a:pt x="1056" y="64"/>
                    </a:cubicBezTo>
                    <a:cubicBezTo>
                      <a:pt x="1072" y="64"/>
                      <a:pt x="1080" y="208"/>
                      <a:pt x="1104" y="208"/>
                    </a:cubicBezTo>
                    <a:cubicBezTo>
                      <a:pt x="1128" y="208"/>
                      <a:pt x="1168" y="64"/>
                      <a:pt x="1200" y="64"/>
                    </a:cubicBezTo>
                    <a:cubicBezTo>
                      <a:pt x="1232" y="64"/>
                      <a:pt x="1256" y="208"/>
                      <a:pt x="1296" y="208"/>
                    </a:cubicBezTo>
                    <a:cubicBezTo>
                      <a:pt x="1336" y="208"/>
                      <a:pt x="1408" y="56"/>
                      <a:pt x="1440" y="64"/>
                    </a:cubicBezTo>
                    <a:cubicBezTo>
                      <a:pt x="1472" y="72"/>
                      <a:pt x="1472" y="256"/>
                      <a:pt x="1488" y="256"/>
                    </a:cubicBezTo>
                    <a:cubicBezTo>
                      <a:pt x="1504" y="256"/>
                      <a:pt x="1520" y="64"/>
                      <a:pt x="1536" y="64"/>
                    </a:cubicBezTo>
                    <a:cubicBezTo>
                      <a:pt x="1552" y="64"/>
                      <a:pt x="1560" y="256"/>
                      <a:pt x="1584" y="256"/>
                    </a:cubicBezTo>
                    <a:cubicBezTo>
                      <a:pt x="1608" y="256"/>
                      <a:pt x="1664" y="64"/>
                      <a:pt x="1680" y="64"/>
                    </a:cubicBezTo>
                    <a:cubicBezTo>
                      <a:pt x="1696" y="64"/>
                      <a:pt x="1680" y="232"/>
                      <a:pt x="1680" y="256"/>
                    </a:cubicBezTo>
                  </a:path>
                </a:pathLst>
              </a:custGeom>
              <a:noFill/>
              <a:ln w="1270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85361" name="Line 17"/>
            <p:cNvSpPr>
              <a:spLocks noChangeShapeType="1"/>
            </p:cNvSpPr>
            <p:nvPr/>
          </p:nvSpPr>
          <p:spPr bwMode="auto">
            <a:xfrm>
              <a:off x="1536" y="1776"/>
              <a:ext cx="38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362" name="Line 18"/>
            <p:cNvSpPr>
              <a:spLocks noChangeShapeType="1"/>
            </p:cNvSpPr>
            <p:nvPr/>
          </p:nvSpPr>
          <p:spPr bwMode="auto">
            <a:xfrm>
              <a:off x="2640" y="1776"/>
              <a:ext cx="48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363" name="Line 19"/>
            <p:cNvSpPr>
              <a:spLocks noChangeShapeType="1"/>
            </p:cNvSpPr>
            <p:nvPr/>
          </p:nvSpPr>
          <p:spPr bwMode="auto">
            <a:xfrm>
              <a:off x="4128" y="1776"/>
              <a:ext cx="2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85364" name="Text Box 20"/>
          <p:cNvSpPr txBox="1">
            <a:spLocks noChangeArrowheads="1"/>
          </p:cNvSpPr>
          <p:nvPr/>
        </p:nvSpPr>
        <p:spPr bwMode="auto">
          <a:xfrm>
            <a:off x="2751138" y="5772150"/>
            <a:ext cx="187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69804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hlink"/>
              </a:buClr>
            </a:pPr>
            <a:r>
              <a:rPr kumimoji="1" lang="en-US" altLang="zh-TW" sz="2000" b="1" dirty="0">
                <a:solidFill>
                  <a:srgbClr val="CC0000"/>
                </a:solidFill>
                <a:ea typeface="PMingLiU" panose="02020500000000000000" pitchFamily="18" charset="-120"/>
              </a:rPr>
              <a:t>010100101100</a:t>
            </a:r>
          </a:p>
        </p:txBody>
      </p:sp>
      <p:grpSp>
        <p:nvGrpSpPr>
          <p:cNvPr id="185365" name="Group 21"/>
          <p:cNvGrpSpPr>
            <a:grpSpLocks/>
          </p:cNvGrpSpPr>
          <p:nvPr/>
        </p:nvGrpSpPr>
        <p:grpSpPr bwMode="auto">
          <a:xfrm>
            <a:off x="7029450" y="5849938"/>
            <a:ext cx="2019300" cy="247650"/>
            <a:chOff x="2198" y="2226"/>
            <a:chExt cx="1378" cy="156"/>
          </a:xfrm>
        </p:grpSpPr>
        <p:sp>
          <p:nvSpPr>
            <p:cNvPr id="185366" name="Rectangle 22"/>
            <p:cNvSpPr>
              <a:spLocks noChangeArrowheads="1"/>
            </p:cNvSpPr>
            <p:nvPr/>
          </p:nvSpPr>
          <p:spPr bwMode="auto">
            <a:xfrm>
              <a:off x="2198" y="2227"/>
              <a:ext cx="1378" cy="155"/>
            </a:xfrm>
            <a:prstGeom prst="rect">
              <a:avLst/>
            </a:prstGeom>
            <a:solidFill>
              <a:srgbClr val="71EDC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85367" name="Group 23"/>
            <p:cNvGrpSpPr>
              <a:grpSpLocks/>
            </p:cNvGrpSpPr>
            <p:nvPr/>
          </p:nvGrpSpPr>
          <p:grpSpPr bwMode="auto">
            <a:xfrm>
              <a:off x="2509" y="2226"/>
              <a:ext cx="472" cy="144"/>
              <a:chOff x="2551" y="3300"/>
              <a:chExt cx="472" cy="144"/>
            </a:xfrm>
          </p:grpSpPr>
          <p:sp>
            <p:nvSpPr>
              <p:cNvPr id="185368" name="Text Box 24"/>
              <p:cNvSpPr txBox="1">
                <a:spLocks noChangeArrowheads="1"/>
              </p:cNvSpPr>
              <p:nvPr/>
            </p:nvSpPr>
            <p:spPr bwMode="auto">
              <a:xfrm>
                <a:off x="2551" y="3300"/>
                <a:ext cx="472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1" lang="en-US" altLang="zh-TW" sz="900">
                    <a:solidFill>
                      <a:srgbClr val="FF0000"/>
                    </a:solidFill>
                    <a:ea typeface="PMingLiU" panose="02020500000000000000" pitchFamily="18" charset="-120"/>
                  </a:rPr>
                  <a:t>10110101</a:t>
                </a:r>
              </a:p>
            </p:txBody>
          </p:sp>
          <p:sp>
            <p:nvSpPr>
              <p:cNvPr id="185369" name="Rectangle 25"/>
              <p:cNvSpPr>
                <a:spLocks noChangeArrowheads="1"/>
              </p:cNvSpPr>
              <p:nvPr/>
            </p:nvSpPr>
            <p:spPr bwMode="auto">
              <a:xfrm>
                <a:off x="2614" y="3332"/>
                <a:ext cx="306" cy="96"/>
              </a:xfrm>
              <a:prstGeom prst="rect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85370" name="Group 26"/>
          <p:cNvGrpSpPr>
            <a:grpSpLocks/>
          </p:cNvGrpSpPr>
          <p:nvPr/>
        </p:nvGrpSpPr>
        <p:grpSpPr bwMode="auto">
          <a:xfrm>
            <a:off x="6999288" y="5849938"/>
            <a:ext cx="2144712" cy="228600"/>
            <a:chOff x="2178" y="2226"/>
            <a:chExt cx="1463" cy="144"/>
          </a:xfrm>
        </p:grpSpPr>
        <p:grpSp>
          <p:nvGrpSpPr>
            <p:cNvPr id="185371" name="Group 27"/>
            <p:cNvGrpSpPr>
              <a:grpSpLocks/>
            </p:cNvGrpSpPr>
            <p:nvPr/>
          </p:nvGrpSpPr>
          <p:grpSpPr bwMode="auto">
            <a:xfrm>
              <a:off x="2178" y="2226"/>
              <a:ext cx="472" cy="144"/>
              <a:chOff x="2551" y="3300"/>
              <a:chExt cx="472" cy="144"/>
            </a:xfrm>
          </p:grpSpPr>
          <p:sp>
            <p:nvSpPr>
              <p:cNvPr id="185372" name="Text Box 28"/>
              <p:cNvSpPr txBox="1">
                <a:spLocks noChangeArrowheads="1"/>
              </p:cNvSpPr>
              <p:nvPr/>
            </p:nvSpPr>
            <p:spPr bwMode="auto">
              <a:xfrm>
                <a:off x="2551" y="3300"/>
                <a:ext cx="472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1" lang="en-US" altLang="zh-TW" sz="900">
                    <a:solidFill>
                      <a:srgbClr val="FF0000"/>
                    </a:solidFill>
                    <a:ea typeface="PMingLiU" panose="02020500000000000000" pitchFamily="18" charset="-120"/>
                  </a:rPr>
                  <a:t>10110101</a:t>
                </a:r>
              </a:p>
            </p:txBody>
          </p:sp>
          <p:sp>
            <p:nvSpPr>
              <p:cNvPr id="185373" name="Rectangle 29"/>
              <p:cNvSpPr>
                <a:spLocks noChangeArrowheads="1"/>
              </p:cNvSpPr>
              <p:nvPr/>
            </p:nvSpPr>
            <p:spPr bwMode="auto">
              <a:xfrm>
                <a:off x="2614" y="3332"/>
                <a:ext cx="306" cy="96"/>
              </a:xfrm>
              <a:prstGeom prst="rect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85374" name="Group 30"/>
            <p:cNvGrpSpPr>
              <a:grpSpLocks/>
            </p:cNvGrpSpPr>
            <p:nvPr/>
          </p:nvGrpSpPr>
          <p:grpSpPr bwMode="auto">
            <a:xfrm>
              <a:off x="2839" y="2226"/>
              <a:ext cx="472" cy="144"/>
              <a:chOff x="2551" y="3300"/>
              <a:chExt cx="472" cy="144"/>
            </a:xfrm>
          </p:grpSpPr>
          <p:sp>
            <p:nvSpPr>
              <p:cNvPr id="185375" name="Text Box 31"/>
              <p:cNvSpPr txBox="1">
                <a:spLocks noChangeArrowheads="1"/>
              </p:cNvSpPr>
              <p:nvPr/>
            </p:nvSpPr>
            <p:spPr bwMode="auto">
              <a:xfrm>
                <a:off x="2551" y="3300"/>
                <a:ext cx="472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1" lang="en-US" altLang="zh-TW" sz="900">
                    <a:solidFill>
                      <a:srgbClr val="FF0000"/>
                    </a:solidFill>
                    <a:ea typeface="PMingLiU" panose="02020500000000000000" pitchFamily="18" charset="-120"/>
                  </a:rPr>
                  <a:t>10110101</a:t>
                </a:r>
              </a:p>
            </p:txBody>
          </p:sp>
          <p:sp>
            <p:nvSpPr>
              <p:cNvPr id="185376" name="Rectangle 32"/>
              <p:cNvSpPr>
                <a:spLocks noChangeArrowheads="1"/>
              </p:cNvSpPr>
              <p:nvPr/>
            </p:nvSpPr>
            <p:spPr bwMode="auto">
              <a:xfrm>
                <a:off x="2614" y="3332"/>
                <a:ext cx="306" cy="96"/>
              </a:xfrm>
              <a:prstGeom prst="rect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85377" name="Group 33"/>
            <p:cNvGrpSpPr>
              <a:grpSpLocks/>
            </p:cNvGrpSpPr>
            <p:nvPr/>
          </p:nvGrpSpPr>
          <p:grpSpPr bwMode="auto">
            <a:xfrm>
              <a:off x="3169" y="2226"/>
              <a:ext cx="472" cy="144"/>
              <a:chOff x="2551" y="3300"/>
              <a:chExt cx="472" cy="144"/>
            </a:xfrm>
          </p:grpSpPr>
          <p:sp>
            <p:nvSpPr>
              <p:cNvPr id="185378" name="Text Box 34"/>
              <p:cNvSpPr txBox="1">
                <a:spLocks noChangeArrowheads="1"/>
              </p:cNvSpPr>
              <p:nvPr/>
            </p:nvSpPr>
            <p:spPr bwMode="auto">
              <a:xfrm>
                <a:off x="2551" y="3300"/>
                <a:ext cx="472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1" lang="en-US" altLang="zh-TW" sz="900">
                    <a:solidFill>
                      <a:srgbClr val="FF0000"/>
                    </a:solidFill>
                    <a:ea typeface="PMingLiU" panose="02020500000000000000" pitchFamily="18" charset="-120"/>
                  </a:rPr>
                  <a:t>10110101</a:t>
                </a:r>
              </a:p>
            </p:txBody>
          </p:sp>
          <p:sp>
            <p:nvSpPr>
              <p:cNvPr id="185379" name="Rectangle 35"/>
              <p:cNvSpPr>
                <a:spLocks noChangeArrowheads="1"/>
              </p:cNvSpPr>
              <p:nvPr/>
            </p:nvSpPr>
            <p:spPr bwMode="auto">
              <a:xfrm>
                <a:off x="2614" y="3332"/>
                <a:ext cx="306" cy="96"/>
              </a:xfrm>
              <a:prstGeom prst="rect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85380" name="Rectangle 36"/>
          <p:cNvSpPr>
            <a:spLocks noChangeArrowheads="1"/>
          </p:cNvSpPr>
          <p:nvPr/>
        </p:nvSpPr>
        <p:spPr bwMode="auto">
          <a:xfrm>
            <a:off x="6392863" y="5848350"/>
            <a:ext cx="641350" cy="2508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en-US" altLang="zh-TW" sz="1600" b="1">
                <a:ea typeface="PMingLiU" panose="02020500000000000000" pitchFamily="18" charset="-120"/>
              </a:rPr>
              <a:t>IP</a:t>
            </a:r>
            <a:endParaRPr kumimoji="1" lang="en-US" altLang="zh-TW" sz="2400">
              <a:ea typeface="PMingLiU" panose="02020500000000000000" pitchFamily="18" charset="-120"/>
            </a:endParaRPr>
          </a:p>
        </p:txBody>
      </p:sp>
      <p:grpSp>
        <p:nvGrpSpPr>
          <p:cNvPr id="185381" name="Group 37"/>
          <p:cNvGrpSpPr>
            <a:grpSpLocks/>
          </p:cNvGrpSpPr>
          <p:nvPr/>
        </p:nvGrpSpPr>
        <p:grpSpPr bwMode="auto">
          <a:xfrm>
            <a:off x="5045075" y="5622925"/>
            <a:ext cx="731838" cy="808038"/>
            <a:chOff x="3072" y="3648"/>
            <a:chExt cx="336" cy="336"/>
          </a:xfrm>
        </p:grpSpPr>
        <p:grpSp>
          <p:nvGrpSpPr>
            <p:cNvPr id="185382" name="Group 38"/>
            <p:cNvGrpSpPr>
              <a:grpSpLocks/>
            </p:cNvGrpSpPr>
            <p:nvPr/>
          </p:nvGrpSpPr>
          <p:grpSpPr bwMode="auto">
            <a:xfrm>
              <a:off x="3072" y="3696"/>
              <a:ext cx="336" cy="240"/>
              <a:chOff x="3072" y="3408"/>
              <a:chExt cx="672" cy="480"/>
            </a:xfrm>
          </p:grpSpPr>
          <p:sp>
            <p:nvSpPr>
              <p:cNvPr id="185383" name="Line 39"/>
              <p:cNvSpPr>
                <a:spLocks noChangeShapeType="1"/>
              </p:cNvSpPr>
              <p:nvPr/>
            </p:nvSpPr>
            <p:spPr bwMode="auto">
              <a:xfrm>
                <a:off x="3072" y="3408"/>
                <a:ext cx="6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384" name="Line 40"/>
              <p:cNvSpPr>
                <a:spLocks noChangeShapeType="1"/>
              </p:cNvSpPr>
              <p:nvPr/>
            </p:nvSpPr>
            <p:spPr bwMode="auto">
              <a:xfrm>
                <a:off x="3072" y="3456"/>
                <a:ext cx="6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385" name="Line 41"/>
              <p:cNvSpPr>
                <a:spLocks noChangeShapeType="1"/>
              </p:cNvSpPr>
              <p:nvPr/>
            </p:nvSpPr>
            <p:spPr bwMode="auto">
              <a:xfrm>
                <a:off x="3072" y="3504"/>
                <a:ext cx="6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386" name="Line 42"/>
              <p:cNvSpPr>
                <a:spLocks noChangeShapeType="1"/>
              </p:cNvSpPr>
              <p:nvPr/>
            </p:nvSpPr>
            <p:spPr bwMode="auto">
              <a:xfrm>
                <a:off x="3072" y="3552"/>
                <a:ext cx="6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387" name="Line 43"/>
              <p:cNvSpPr>
                <a:spLocks noChangeShapeType="1"/>
              </p:cNvSpPr>
              <p:nvPr/>
            </p:nvSpPr>
            <p:spPr bwMode="auto">
              <a:xfrm>
                <a:off x="3072" y="3600"/>
                <a:ext cx="6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388" name="Line 44"/>
              <p:cNvSpPr>
                <a:spLocks noChangeShapeType="1"/>
              </p:cNvSpPr>
              <p:nvPr/>
            </p:nvSpPr>
            <p:spPr bwMode="auto">
              <a:xfrm>
                <a:off x="3072" y="3648"/>
                <a:ext cx="6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389" name="Line 45"/>
              <p:cNvSpPr>
                <a:spLocks noChangeShapeType="1"/>
              </p:cNvSpPr>
              <p:nvPr/>
            </p:nvSpPr>
            <p:spPr bwMode="auto">
              <a:xfrm>
                <a:off x="3072" y="3696"/>
                <a:ext cx="6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390" name="Line 46"/>
              <p:cNvSpPr>
                <a:spLocks noChangeShapeType="1"/>
              </p:cNvSpPr>
              <p:nvPr/>
            </p:nvSpPr>
            <p:spPr bwMode="auto">
              <a:xfrm>
                <a:off x="3072" y="3744"/>
                <a:ext cx="6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391" name="Line 47"/>
              <p:cNvSpPr>
                <a:spLocks noChangeShapeType="1"/>
              </p:cNvSpPr>
              <p:nvPr/>
            </p:nvSpPr>
            <p:spPr bwMode="auto">
              <a:xfrm>
                <a:off x="3072" y="3792"/>
                <a:ext cx="6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392" name="Line 48"/>
              <p:cNvSpPr>
                <a:spLocks noChangeShapeType="1"/>
              </p:cNvSpPr>
              <p:nvPr/>
            </p:nvSpPr>
            <p:spPr bwMode="auto">
              <a:xfrm>
                <a:off x="3072" y="3840"/>
                <a:ext cx="6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393" name="Line 49"/>
              <p:cNvSpPr>
                <a:spLocks noChangeShapeType="1"/>
              </p:cNvSpPr>
              <p:nvPr/>
            </p:nvSpPr>
            <p:spPr bwMode="auto">
              <a:xfrm>
                <a:off x="3072" y="3888"/>
                <a:ext cx="6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85394" name="Group 50"/>
            <p:cNvGrpSpPr>
              <a:grpSpLocks/>
            </p:cNvGrpSpPr>
            <p:nvPr/>
          </p:nvGrpSpPr>
          <p:grpSpPr bwMode="auto">
            <a:xfrm rot="16200000">
              <a:off x="3072" y="3696"/>
              <a:ext cx="336" cy="240"/>
              <a:chOff x="3072" y="3408"/>
              <a:chExt cx="672" cy="480"/>
            </a:xfrm>
          </p:grpSpPr>
          <p:sp>
            <p:nvSpPr>
              <p:cNvPr id="185395" name="Line 51"/>
              <p:cNvSpPr>
                <a:spLocks noChangeShapeType="1"/>
              </p:cNvSpPr>
              <p:nvPr/>
            </p:nvSpPr>
            <p:spPr bwMode="auto">
              <a:xfrm>
                <a:off x="3072" y="3408"/>
                <a:ext cx="6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396" name="Line 52"/>
              <p:cNvSpPr>
                <a:spLocks noChangeShapeType="1"/>
              </p:cNvSpPr>
              <p:nvPr/>
            </p:nvSpPr>
            <p:spPr bwMode="auto">
              <a:xfrm>
                <a:off x="3072" y="3456"/>
                <a:ext cx="6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397" name="Line 53"/>
              <p:cNvSpPr>
                <a:spLocks noChangeShapeType="1"/>
              </p:cNvSpPr>
              <p:nvPr/>
            </p:nvSpPr>
            <p:spPr bwMode="auto">
              <a:xfrm>
                <a:off x="3072" y="3504"/>
                <a:ext cx="6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398" name="Line 54"/>
              <p:cNvSpPr>
                <a:spLocks noChangeShapeType="1"/>
              </p:cNvSpPr>
              <p:nvPr/>
            </p:nvSpPr>
            <p:spPr bwMode="auto">
              <a:xfrm>
                <a:off x="3072" y="3552"/>
                <a:ext cx="6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399" name="Line 55"/>
              <p:cNvSpPr>
                <a:spLocks noChangeShapeType="1"/>
              </p:cNvSpPr>
              <p:nvPr/>
            </p:nvSpPr>
            <p:spPr bwMode="auto">
              <a:xfrm>
                <a:off x="3072" y="3600"/>
                <a:ext cx="6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400" name="Line 56"/>
              <p:cNvSpPr>
                <a:spLocks noChangeShapeType="1"/>
              </p:cNvSpPr>
              <p:nvPr/>
            </p:nvSpPr>
            <p:spPr bwMode="auto">
              <a:xfrm>
                <a:off x="3072" y="3648"/>
                <a:ext cx="6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401" name="Line 57"/>
              <p:cNvSpPr>
                <a:spLocks noChangeShapeType="1"/>
              </p:cNvSpPr>
              <p:nvPr/>
            </p:nvSpPr>
            <p:spPr bwMode="auto">
              <a:xfrm>
                <a:off x="3072" y="3696"/>
                <a:ext cx="6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402" name="Line 58"/>
              <p:cNvSpPr>
                <a:spLocks noChangeShapeType="1"/>
              </p:cNvSpPr>
              <p:nvPr/>
            </p:nvSpPr>
            <p:spPr bwMode="auto">
              <a:xfrm>
                <a:off x="3072" y="3744"/>
                <a:ext cx="6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403" name="Line 59"/>
              <p:cNvSpPr>
                <a:spLocks noChangeShapeType="1"/>
              </p:cNvSpPr>
              <p:nvPr/>
            </p:nvSpPr>
            <p:spPr bwMode="auto">
              <a:xfrm>
                <a:off x="3072" y="3792"/>
                <a:ext cx="6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404" name="Line 60"/>
              <p:cNvSpPr>
                <a:spLocks noChangeShapeType="1"/>
              </p:cNvSpPr>
              <p:nvPr/>
            </p:nvSpPr>
            <p:spPr bwMode="auto">
              <a:xfrm>
                <a:off x="3072" y="3840"/>
                <a:ext cx="6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405" name="Line 61"/>
              <p:cNvSpPr>
                <a:spLocks noChangeShapeType="1"/>
              </p:cNvSpPr>
              <p:nvPr/>
            </p:nvSpPr>
            <p:spPr bwMode="auto">
              <a:xfrm>
                <a:off x="3072" y="3888"/>
                <a:ext cx="6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85406" name="Rectangle 62"/>
            <p:cNvSpPr>
              <a:spLocks noChangeArrowheads="1"/>
            </p:cNvSpPr>
            <p:nvPr/>
          </p:nvSpPr>
          <p:spPr bwMode="auto">
            <a:xfrm>
              <a:off x="3096" y="3672"/>
              <a:ext cx="288" cy="28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altLang="zh-TW" sz="1600" b="1">
                  <a:solidFill>
                    <a:srgbClr val="D20F00"/>
                  </a:solidFill>
                  <a:ea typeface="PMingLiU" panose="02020500000000000000" pitchFamily="18" charset="-120"/>
                </a:rPr>
                <a:t>DSP</a:t>
              </a:r>
              <a:endParaRPr kumimoji="1" lang="en-US" altLang="zh-TW" sz="2400">
                <a:ea typeface="PMingLiU" panose="02020500000000000000" pitchFamily="18" charset="-120"/>
              </a:endParaRPr>
            </a:p>
          </p:txBody>
        </p:sp>
      </p:grpSp>
      <p:sp>
        <p:nvSpPr>
          <p:cNvPr id="185407" name="AutoShape 63"/>
          <p:cNvSpPr>
            <a:spLocks noChangeArrowheads="1"/>
          </p:cNvSpPr>
          <p:nvPr/>
        </p:nvSpPr>
        <p:spPr bwMode="auto">
          <a:xfrm>
            <a:off x="2406650" y="5791200"/>
            <a:ext cx="266700" cy="4127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5408" name="AutoShape 64"/>
          <p:cNvSpPr>
            <a:spLocks noChangeArrowheads="1"/>
          </p:cNvSpPr>
          <p:nvPr/>
        </p:nvSpPr>
        <p:spPr bwMode="auto">
          <a:xfrm>
            <a:off x="4678363" y="5789613"/>
            <a:ext cx="266700" cy="4127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5409" name="AutoShape 65"/>
          <p:cNvSpPr>
            <a:spLocks noChangeArrowheads="1"/>
          </p:cNvSpPr>
          <p:nvPr/>
        </p:nvSpPr>
        <p:spPr bwMode="auto">
          <a:xfrm>
            <a:off x="5957888" y="5788025"/>
            <a:ext cx="266700" cy="4127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5410" name="Text Box 66"/>
          <p:cNvSpPr txBox="1">
            <a:spLocks noChangeArrowheads="1"/>
          </p:cNvSpPr>
          <p:nvPr/>
        </p:nvSpPr>
        <p:spPr bwMode="auto">
          <a:xfrm>
            <a:off x="1172574" y="5010220"/>
            <a:ext cx="10933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69804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hlink"/>
              </a:buClr>
            </a:pPr>
            <a:r>
              <a:rPr kumimoji="1" lang="ru-RU" altLang="zh-TW" sz="2000" b="1" dirty="0"/>
              <a:t>Аналог</a:t>
            </a:r>
            <a:br>
              <a:rPr kumimoji="1" lang="ru-RU" altLang="zh-TW" sz="2000" b="1" dirty="0"/>
            </a:br>
            <a:r>
              <a:rPr kumimoji="1" lang="ru-RU" altLang="zh-TW" sz="2000" b="1" dirty="0"/>
              <a:t>сигнал</a:t>
            </a:r>
            <a:endParaRPr kumimoji="1" lang="en-US" altLang="zh-TW" sz="2000" b="1" dirty="0">
              <a:ea typeface="PMingLiU" panose="02020500000000000000" pitchFamily="18" charset="-120"/>
            </a:endParaRPr>
          </a:p>
        </p:txBody>
      </p:sp>
      <p:sp>
        <p:nvSpPr>
          <p:cNvPr id="185411" name="Text Box 67"/>
          <p:cNvSpPr txBox="1">
            <a:spLocks noChangeArrowheads="1"/>
          </p:cNvSpPr>
          <p:nvPr/>
        </p:nvSpPr>
        <p:spPr bwMode="auto">
          <a:xfrm>
            <a:off x="2994466" y="5175221"/>
            <a:ext cx="13532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69804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hlink"/>
              </a:buClr>
            </a:pPr>
            <a:r>
              <a:rPr kumimoji="1" lang="ru-RU" altLang="zh-TW" sz="2000" b="1" dirty="0" err="1"/>
              <a:t>Цифрлау</a:t>
            </a:r>
            <a:endParaRPr kumimoji="1" lang="en-US" altLang="zh-TW" sz="2000" b="1" dirty="0">
              <a:ea typeface="PMingLiU" panose="02020500000000000000" pitchFamily="18" charset="-120"/>
            </a:endParaRPr>
          </a:p>
        </p:txBody>
      </p:sp>
      <p:sp>
        <p:nvSpPr>
          <p:cNvPr id="185412" name="Text Box 68"/>
          <p:cNvSpPr txBox="1">
            <a:spLocks noChangeArrowheads="1"/>
          </p:cNvSpPr>
          <p:nvPr/>
        </p:nvSpPr>
        <p:spPr bwMode="auto">
          <a:xfrm>
            <a:off x="5008277" y="5145058"/>
            <a:ext cx="8467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69804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hlink"/>
              </a:buClr>
            </a:pPr>
            <a:r>
              <a:rPr kumimoji="1" lang="ru-RU" altLang="zh-TW" sz="2000" b="1" dirty="0" err="1"/>
              <a:t>Қысу</a:t>
            </a:r>
            <a:endParaRPr kumimoji="1" lang="en-US" altLang="zh-TW" sz="2000" b="1" dirty="0">
              <a:ea typeface="PMingLiU" panose="02020500000000000000" pitchFamily="18" charset="-120"/>
            </a:endParaRPr>
          </a:p>
        </p:txBody>
      </p:sp>
      <p:sp>
        <p:nvSpPr>
          <p:cNvPr id="185413" name="Text Box 69"/>
          <p:cNvSpPr txBox="1">
            <a:spLocks noChangeArrowheads="1"/>
          </p:cNvSpPr>
          <p:nvPr/>
        </p:nvSpPr>
        <p:spPr bwMode="auto">
          <a:xfrm>
            <a:off x="6459067" y="5173633"/>
            <a:ext cx="23821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69804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hlink"/>
              </a:buClr>
            </a:pPr>
            <a:r>
              <a:rPr kumimoji="1" lang="ru-RU" altLang="zh-TW" sz="2000" b="1" dirty="0"/>
              <a:t>  </a:t>
            </a:r>
            <a:r>
              <a:rPr kumimoji="1" lang="en-US" altLang="zh-TW" sz="2000" b="1" dirty="0">
                <a:ea typeface="PMingLiU" panose="02020500000000000000" pitchFamily="18" charset="-120"/>
              </a:rPr>
              <a:t>IP-</a:t>
            </a:r>
            <a:r>
              <a:rPr kumimoji="1" lang="ru-RU" altLang="zh-TW" sz="2000" b="1" dirty="0" err="1"/>
              <a:t>пакетіне</a:t>
            </a:r>
            <a:r>
              <a:rPr kumimoji="1" lang="ru-RU" altLang="zh-TW" sz="2000" b="1" dirty="0"/>
              <a:t> </a:t>
            </a:r>
            <a:r>
              <a:rPr kumimoji="1" lang="ru-RU" altLang="zh-TW" sz="2000" b="1" dirty="0" err="1"/>
              <a:t>орау</a:t>
            </a:r>
            <a:endParaRPr kumimoji="1" lang="en-US" altLang="zh-TW" sz="2000" b="1" dirty="0">
              <a:ea typeface="PMingLiU" panose="02020500000000000000" pitchFamily="18" charset="-12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altLang="ru-RU" sz="3200" b="1" dirty="0" err="1">
                <a:solidFill>
                  <a:schemeClr val="hlink"/>
                </a:solidFill>
              </a:rPr>
              <a:t>Хаттамаларды</a:t>
            </a:r>
            <a:r>
              <a:rPr kumimoji="1" lang="ru-RU" altLang="ru-RU" sz="3200" b="1" dirty="0">
                <a:solidFill>
                  <a:schemeClr val="hlink"/>
                </a:solidFill>
              </a:rPr>
              <a:t> </a:t>
            </a:r>
            <a:r>
              <a:rPr kumimoji="1" lang="ru-RU" altLang="ru-RU" sz="3200" b="1" dirty="0" err="1">
                <a:solidFill>
                  <a:schemeClr val="hlink"/>
                </a:solidFill>
              </a:rPr>
              <a:t>салыстыру</a:t>
            </a:r>
            <a:endParaRPr kumimoji="1" lang="uk-UA" altLang="ru-RU" sz="3200" b="1" dirty="0">
              <a:solidFill>
                <a:schemeClr val="hlink"/>
              </a:solidFill>
            </a:endParaRPr>
          </a:p>
        </p:txBody>
      </p:sp>
      <p:graphicFrame>
        <p:nvGraphicFramePr>
          <p:cNvPr id="205876" name="Group 5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50741"/>
        </p:xfrm>
        <a:graphic>
          <a:graphicData uri="http://schemas.openxmlformats.org/drawingml/2006/table">
            <a:tbl>
              <a:tblPr/>
              <a:tblGrid>
                <a:gridCol w="2674938">
                  <a:extLst>
                    <a:ext uri="{9D8B030D-6E8A-4147-A177-3AD203B41FA5}">
                      <a16:colId xmlns:a16="http://schemas.microsoft.com/office/drawing/2014/main" val="1518247640"/>
                    </a:ext>
                  </a:extLst>
                </a:gridCol>
                <a:gridCol w="1852612">
                  <a:extLst>
                    <a:ext uri="{9D8B030D-6E8A-4147-A177-3AD203B41FA5}">
                      <a16:colId xmlns:a16="http://schemas.microsoft.com/office/drawing/2014/main" val="808194879"/>
                    </a:ext>
                  </a:extLst>
                </a:gridCol>
                <a:gridCol w="1851025">
                  <a:extLst>
                    <a:ext uri="{9D8B030D-6E8A-4147-A177-3AD203B41FA5}">
                      <a16:colId xmlns:a16="http://schemas.microsoft.com/office/drawing/2014/main" val="1767694609"/>
                    </a:ext>
                  </a:extLst>
                </a:gridCol>
                <a:gridCol w="1851025">
                  <a:extLst>
                    <a:ext uri="{9D8B030D-6E8A-4147-A177-3AD203B41FA5}">
                      <a16:colId xmlns:a16="http://schemas.microsoft.com/office/drawing/2014/main" val="4064635346"/>
                    </a:ext>
                  </a:extLst>
                </a:gridCol>
              </a:tblGrid>
              <a:tr h="573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SIP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H.323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MGCP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324638"/>
                  </a:ext>
                </a:extLst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Архитектура</a:t>
                      </a:r>
                      <a:endParaRPr kumimoji="0" lang="en-US" altLang="zh-TW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клиент-сервер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точка-точка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клиент-сервер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точка-точка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клиент-сервер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489083"/>
                  </a:ext>
                </a:extLst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Сложность</a:t>
                      </a:r>
                      <a:endParaRPr kumimoji="0" lang="en-US" altLang="zh-TW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Низкая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Высокая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Высокая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455793"/>
                  </a:ext>
                </a:extLst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Возможности</a:t>
                      </a: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Простые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Полные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частичные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1047022"/>
                  </a:ext>
                </a:extLst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Масштабируемость</a:t>
                      </a: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Хорошая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Плохая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Средняя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534144"/>
                  </a:ext>
                </a:extLst>
              </a:tr>
              <a:tr h="504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Интернет</a:t>
                      </a:r>
                      <a:r>
                        <a:rPr kumimoji="0" lang="ru-RU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 </a:t>
                      </a: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Да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Нет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Нет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9357133"/>
                  </a:ext>
                </a:extLst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SS7 </a:t>
                      </a:r>
                      <a:r>
                        <a:rPr kumimoji="0" lang="ru-RU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Совместимость</a:t>
                      </a: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Плохая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Плохая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Хорошая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36721"/>
                  </a:ext>
                </a:extLst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Стоимость</a:t>
                      </a:r>
                      <a:endParaRPr kumimoji="0" lang="zh-TW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Низкая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Высокая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Средняя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143217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4000" dirty="0"/>
              <a:t>IP-</a:t>
            </a:r>
            <a:r>
              <a:rPr lang="ru-RU" altLang="ru-RU" sz="4000" dirty="0"/>
              <a:t>телефония </a:t>
            </a:r>
            <a:r>
              <a:rPr lang="ru-RU" altLang="ru-RU" sz="4000" dirty="0" err="1"/>
              <a:t>желісін</a:t>
            </a:r>
            <a:r>
              <a:rPr lang="ru-RU" altLang="ru-RU" sz="4000" dirty="0"/>
              <a:t> </a:t>
            </a:r>
            <a:r>
              <a:rPr lang="ru-RU" altLang="ru-RU" sz="4000" dirty="0" err="1"/>
              <a:t>ұйымдастыру</a:t>
            </a:r>
            <a:endParaRPr lang="ru-RU" altLang="ru-RU" sz="40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RU" sz="2400" b="1" dirty="0"/>
              <a:t>H</a:t>
            </a:r>
            <a:r>
              <a:rPr lang="kk-KZ" altLang="ru-RU" sz="2400" b="1" dirty="0"/>
              <a:t>.</a:t>
            </a:r>
            <a:r>
              <a:rPr lang="en-US" altLang="ru-RU" sz="2400" b="1" dirty="0"/>
              <a:t>323 </a:t>
            </a:r>
            <a:r>
              <a:rPr lang="ru-RU" altLang="ru-RU" sz="2400" b="1" dirty="0" err="1"/>
              <a:t>ұсынысы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негізінде</a:t>
            </a:r>
            <a:endParaRPr lang="ru-RU" altLang="ru-RU" sz="2400" b="1" dirty="0"/>
          </a:p>
          <a:p>
            <a:pPr marL="0" indent="0">
              <a:buNone/>
            </a:pPr>
            <a:r>
              <a:rPr lang="ru-RU" altLang="ru-RU" sz="2400" dirty="0" err="1"/>
              <a:t>Корпоративтік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байланыс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желісін</a:t>
            </a:r>
            <a:r>
              <a:rPr lang="ru-RU" altLang="ru-RU" sz="2400" dirty="0"/>
              <a:t> </a:t>
            </a:r>
            <a:r>
              <a:rPr lang="ru-RU" altLang="ru-RU" sz="2400" dirty="0" err="1"/>
              <a:t>ұйымдастыру</a:t>
            </a:r>
            <a:r>
              <a:rPr lang="ru-RU" altLang="ru-RU" sz="2400" dirty="0"/>
              <a:t>. </a:t>
            </a:r>
            <a:r>
              <a:rPr lang="ru-RU" altLang="ru-RU" sz="2400" dirty="0" err="1"/>
              <a:t>Қосымша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ағындарды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басқару</a:t>
            </a:r>
            <a:r>
              <a:rPr lang="ru-RU" altLang="ru-RU" sz="2400" dirty="0"/>
              <a:t> </a:t>
            </a:r>
            <a:r>
              <a:rPr lang="ru-RU" altLang="ru-RU" sz="2400" dirty="0" err="1"/>
              <a:t>құралдарын</a:t>
            </a:r>
            <a:r>
              <a:rPr lang="ru-RU" altLang="ru-RU" sz="2400" dirty="0"/>
              <a:t> </a:t>
            </a:r>
            <a:r>
              <a:rPr lang="ru-RU" altLang="ru-RU" sz="2400" dirty="0" err="1"/>
              <a:t>қамтиды</a:t>
            </a:r>
            <a:r>
              <a:rPr lang="ru-RU" altLang="ru-RU" sz="2400" dirty="0"/>
              <a:t>. </a:t>
            </a:r>
            <a:r>
              <a:rPr lang="ru-RU" altLang="ru-RU" sz="2400" dirty="0" err="1"/>
              <a:t>Жабдыққа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стандарттарды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анықтайды</a:t>
            </a:r>
            <a:r>
              <a:rPr lang="ru-RU" altLang="ru-RU" sz="2400" dirty="0"/>
              <a:t>. МСЭ </a:t>
            </a:r>
            <a:r>
              <a:rPr lang="ru-RU" altLang="ru-RU" sz="2400" dirty="0" err="1"/>
              <a:t>шешімі</a:t>
            </a:r>
            <a:endParaRPr lang="ru-RU" altLang="ru-RU" sz="2400" dirty="0"/>
          </a:p>
          <a:p>
            <a:r>
              <a:rPr lang="en-US" altLang="ru-RU" sz="2400" b="1" dirty="0"/>
              <a:t>SIP</a:t>
            </a:r>
            <a:r>
              <a:rPr lang="kk-KZ" altLang="ru-RU" sz="2400" b="1" dirty="0"/>
              <a:t> </a:t>
            </a:r>
            <a:r>
              <a:rPr lang="ru-RU" altLang="ru-RU" sz="2400" b="1" dirty="0" err="1"/>
              <a:t>ұсынысы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негізінде</a:t>
            </a:r>
            <a:endParaRPr lang="ru-RU" altLang="ru-RU" sz="2400" b="1" dirty="0"/>
          </a:p>
          <a:p>
            <a:pPr>
              <a:buFontTx/>
              <a:buNone/>
            </a:pPr>
            <a:r>
              <a:rPr lang="ru-RU" altLang="ru-RU" sz="2400" dirty="0"/>
              <a:t>	</a:t>
            </a:r>
            <a:r>
              <a:rPr lang="ru-RU" altLang="ru-RU" sz="2400" dirty="0" err="1"/>
              <a:t>Корпоративтік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байланыс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желісін</a:t>
            </a:r>
            <a:r>
              <a:rPr lang="ru-RU" altLang="ru-RU" sz="2400" dirty="0"/>
              <a:t> </a:t>
            </a:r>
            <a:r>
              <a:rPr lang="ru-RU" altLang="ru-RU" sz="2400" dirty="0" err="1"/>
              <a:t>ұйымдастыру</a:t>
            </a:r>
            <a:r>
              <a:rPr lang="ru-RU" altLang="ru-RU" sz="2400" dirty="0"/>
              <a:t>. </a:t>
            </a:r>
            <a:r>
              <a:rPr lang="ru-RU" altLang="ru-RU" sz="2400" dirty="0" err="1"/>
              <a:t>Шағын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аймақтық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желілер</a:t>
            </a:r>
            <a:r>
              <a:rPr lang="ru-RU" altLang="ru-RU" sz="2400" dirty="0"/>
              <a:t> </a:t>
            </a:r>
            <a:r>
              <a:rPr lang="ru-RU" altLang="ru-RU" sz="2400" dirty="0" err="1"/>
              <a:t>үшін</a:t>
            </a:r>
            <a:r>
              <a:rPr lang="ru-RU" altLang="ru-RU" sz="2400" dirty="0"/>
              <a:t> </a:t>
            </a:r>
            <a:r>
              <a:rPr lang="ru-RU" altLang="ru-RU" sz="2400" dirty="0" err="1"/>
              <a:t>қолайлы</a:t>
            </a:r>
            <a:r>
              <a:rPr lang="ru-RU" altLang="ru-RU" sz="2400" dirty="0"/>
              <a:t>. </a:t>
            </a:r>
            <a:r>
              <a:rPr lang="en-US" altLang="ru-RU" sz="2400" dirty="0"/>
              <a:t>IETF </a:t>
            </a:r>
            <a:r>
              <a:rPr lang="ru-RU" altLang="ru-RU" sz="2400" dirty="0" err="1"/>
              <a:t>шешімі</a:t>
            </a:r>
            <a:endParaRPr lang="ru-RU" altLang="ru-RU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2</a:t>
            </a:r>
            <a:r>
              <a:rPr lang="en-US" dirty="0"/>
              <a:t>-</a:t>
            </a:r>
            <a:r>
              <a:rPr lang="ru-RU" dirty="0" err="1"/>
              <a:t>Дәріске</a:t>
            </a:r>
            <a:r>
              <a:rPr lang="ru-RU" dirty="0"/>
              <a:t> </a:t>
            </a:r>
            <a:r>
              <a:rPr lang="ru-RU" dirty="0" err="1"/>
              <a:t>бақылау</a:t>
            </a:r>
            <a:r>
              <a:rPr lang="ru-RU" dirty="0"/>
              <a:t> </a:t>
            </a:r>
            <a:r>
              <a:rPr lang="ru-RU" dirty="0" err="1"/>
              <a:t>сұрақтары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169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kumimoji="1" lang="ru-RU" altLang="zh-TW" sz="4000" b="1" dirty="0">
                <a:solidFill>
                  <a:schemeClr val="hlink"/>
                </a:solidFill>
              </a:rPr>
            </a:br>
            <a:r>
              <a:rPr kumimoji="1" lang="ru-RU" altLang="zh-TW" sz="4000" b="1" dirty="0">
                <a:solidFill>
                  <a:schemeClr val="hlink"/>
                </a:solidFill>
              </a:rPr>
              <a:t>ДӘРІС-3 </a:t>
            </a:r>
            <a:r>
              <a:rPr kumimoji="1" lang="en-US" altLang="zh-TW" sz="4000" b="1" dirty="0">
                <a:solidFill>
                  <a:schemeClr val="hlink"/>
                </a:solidFill>
                <a:ea typeface="PMingLiU" panose="02020500000000000000" pitchFamily="18" charset="-120"/>
              </a:rPr>
              <a:t>H.323</a:t>
            </a:r>
            <a:r>
              <a:rPr kumimoji="1" lang="kk-KZ" altLang="zh-TW" sz="4000" b="1" dirty="0">
                <a:solidFill>
                  <a:schemeClr val="hlink"/>
                </a:solidFill>
                <a:ea typeface="PMingLiU" panose="02020500000000000000" pitchFamily="18" charset="-120"/>
              </a:rPr>
              <a:t> Ұсынысы</a:t>
            </a:r>
            <a:br>
              <a:rPr kumimoji="1" lang="kk-KZ" altLang="zh-TW" sz="4000" b="1" dirty="0">
                <a:solidFill>
                  <a:schemeClr val="hlink"/>
                </a:solidFill>
                <a:ea typeface="PMingLiU" panose="02020500000000000000" pitchFamily="18" charset="-120"/>
              </a:rPr>
            </a:br>
            <a:br>
              <a:rPr kumimoji="1" lang="en-US" altLang="zh-TW" sz="4000" b="1" dirty="0">
                <a:solidFill>
                  <a:schemeClr val="accent2"/>
                </a:solidFill>
                <a:ea typeface="PMingLiU" panose="02020500000000000000" pitchFamily="18" charset="-120"/>
              </a:rPr>
            </a:br>
            <a:endParaRPr kumimoji="1" lang="uk-UA" altLang="ru-RU" sz="4000" b="1" dirty="0">
              <a:solidFill>
                <a:schemeClr val="accent2"/>
              </a:solidFill>
            </a:endParaRP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052513"/>
            <a:ext cx="8229600" cy="863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kumimoji="1" lang="ru-RU" altLang="zh-TW" sz="2400" dirty="0"/>
              <a:t>	</a:t>
            </a:r>
            <a:r>
              <a:rPr kumimoji="1"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323 </a:t>
            </a:r>
            <a:r>
              <a:rPr kumimoji="1" lang="ru-RU" altLang="zh-TW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ұсынысына</a:t>
            </a:r>
            <a:r>
              <a:rPr kumimoji="1" lang="ru-RU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протоколдар</a:t>
            </a:r>
            <a:r>
              <a:rPr kumimoji="1" lang="ru-RU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жиынтығы</a:t>
            </a:r>
            <a:r>
              <a:rPr kumimoji="1" lang="ru-RU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кіреді</a:t>
            </a:r>
            <a:r>
              <a:rPr kumimoji="1" lang="ru-RU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ru-RU" altLang="zh-TW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kumimoji="1" lang="ru-RU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міндеті</a:t>
            </a:r>
            <a:r>
              <a:rPr kumimoji="1" lang="ru-RU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1" lang="ru-RU" altLang="zh-TW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kumimoji="1" lang="ru-RU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kumimoji="1" lang="ru-RU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сапасы</a:t>
            </a:r>
            <a:r>
              <a:rPr kumimoji="1" lang="ru-RU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кепілдендірілмеген</a:t>
            </a:r>
            <a:r>
              <a:rPr kumimoji="1" lang="ru-RU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желілердегі</a:t>
            </a:r>
            <a:r>
              <a:rPr kumimoji="1" lang="ru-RU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мультимедиялық</a:t>
            </a:r>
            <a:r>
              <a:rPr kumimoji="1" lang="ru-RU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қосымшалардың</a:t>
            </a:r>
            <a:r>
              <a:rPr kumimoji="1" lang="ru-RU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жұмысын</a:t>
            </a:r>
            <a:r>
              <a:rPr kumimoji="1" lang="ru-RU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kumimoji="1" lang="ru-RU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kumimoji="1" lang="ru-RU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2916238" y="6165850"/>
            <a:ext cx="28527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b="1" dirty="0">
                <a:solidFill>
                  <a:schemeClr val="hlink"/>
                </a:solidFill>
                <a:latin typeface="Arial Cyr" panose="020B0604020202020204" pitchFamily="34" charset="0"/>
              </a:rPr>
              <a:t>Стек протоколов Н.323 </a:t>
            </a:r>
          </a:p>
        </p:txBody>
      </p:sp>
      <p:sp>
        <p:nvSpPr>
          <p:cNvPr id="209926" name="Rectangle 6"/>
          <p:cNvSpPr>
            <a:spLocks noChangeArrowheads="1"/>
          </p:cNvSpPr>
          <p:nvPr/>
        </p:nvSpPr>
        <p:spPr bwMode="auto">
          <a:xfrm>
            <a:off x="3221038" y="5632450"/>
            <a:ext cx="2509837" cy="260350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CC33"/>
            </a:extrusionClr>
            <a:contourClr>
              <a:srgbClr val="33CC3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550" tIns="41275" rIns="82550" bIns="41275" anchor="ctr">
            <a:flatTx/>
          </a:bodyPr>
          <a:lstStyle/>
          <a:p>
            <a:pPr algn="ctr" eaLnBrk="0" hangingPunct="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Font typeface="Helvetica" panose="020B0604020202020204" pitchFamily="34" charset="0"/>
              <a:buNone/>
            </a:pPr>
            <a:r>
              <a:rPr lang="en-US" altLang="he-IL" sz="1200" b="1">
                <a:latin typeface="Arial Cyr" panose="020B0604020202020204" pitchFamily="34" charset="0"/>
                <a:cs typeface="Times New Roman (Hebrew)" charset="0"/>
              </a:rPr>
              <a:t>UDP</a:t>
            </a:r>
          </a:p>
        </p:txBody>
      </p:sp>
      <p:sp>
        <p:nvSpPr>
          <p:cNvPr id="209927" name="Rectangle 7"/>
          <p:cNvSpPr>
            <a:spLocks noChangeArrowheads="1"/>
          </p:cNvSpPr>
          <p:nvPr/>
        </p:nvSpPr>
        <p:spPr bwMode="auto">
          <a:xfrm>
            <a:off x="3228975" y="4556125"/>
            <a:ext cx="1593850" cy="10096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550" tIns="41275" rIns="82550" bIns="41275" anchor="ctr">
            <a:flatTx/>
          </a:bodyPr>
          <a:lstStyle/>
          <a:p>
            <a:pPr algn="ctr" eaLnBrk="0" hangingPunct="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Font typeface="Helvetica" panose="020B0604020202020204" pitchFamily="34" charset="0"/>
              <a:buNone/>
            </a:pPr>
            <a:r>
              <a:rPr lang="en-US" altLang="he-IL" sz="1200" b="1">
                <a:latin typeface="Arial Cyr" panose="020B0604020202020204" pitchFamily="34" charset="0"/>
                <a:cs typeface="Times New Roman (Hebrew)" charset="0"/>
              </a:rPr>
              <a:t>RTP</a:t>
            </a:r>
          </a:p>
        </p:txBody>
      </p:sp>
      <p:sp>
        <p:nvSpPr>
          <p:cNvPr id="209928" name="Rectangle 8"/>
          <p:cNvSpPr>
            <a:spLocks noChangeArrowheads="1"/>
          </p:cNvSpPr>
          <p:nvPr/>
        </p:nvSpPr>
        <p:spPr bwMode="auto">
          <a:xfrm>
            <a:off x="4984750" y="2873375"/>
            <a:ext cx="717550" cy="2692400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550" tIns="41275" rIns="82550" bIns="41275" anchor="ctr">
            <a:flatTx/>
          </a:bodyPr>
          <a:lstStyle/>
          <a:p>
            <a:pPr algn="ctr" eaLnBrk="0" hangingPunct="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Font typeface="Helvetica" panose="020B0604020202020204" pitchFamily="34" charset="0"/>
              <a:buNone/>
            </a:pPr>
            <a:r>
              <a:rPr lang="en-US" altLang="he-IL" sz="1200" b="1">
                <a:latin typeface="Arial Cyr" panose="020B0604020202020204" pitchFamily="34" charset="0"/>
                <a:cs typeface="Times New Roman (Hebrew)" charset="0"/>
              </a:rPr>
              <a:t>RTCP</a:t>
            </a:r>
          </a:p>
        </p:txBody>
      </p:sp>
      <p:sp>
        <p:nvSpPr>
          <p:cNvPr id="209929" name="Rectangle 9"/>
          <p:cNvSpPr>
            <a:spLocks noChangeArrowheads="1"/>
          </p:cNvSpPr>
          <p:nvPr/>
        </p:nvSpPr>
        <p:spPr bwMode="auto">
          <a:xfrm>
            <a:off x="5900738" y="5632450"/>
            <a:ext cx="776287" cy="260350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CC33"/>
            </a:extrusionClr>
            <a:contourClr>
              <a:srgbClr val="33CC3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550" tIns="41275" rIns="82550" bIns="41275" anchor="ctr">
            <a:flatTx/>
          </a:bodyPr>
          <a:lstStyle/>
          <a:p>
            <a:pPr algn="ctr" eaLnBrk="0" hangingPunct="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Font typeface="Helvetica" panose="020B0604020202020204" pitchFamily="34" charset="0"/>
              <a:buNone/>
            </a:pPr>
            <a:r>
              <a:rPr lang="en-US" altLang="he-IL" sz="1200" b="1">
                <a:latin typeface="Arial Cyr" panose="020B0604020202020204" pitchFamily="34" charset="0"/>
                <a:cs typeface="Times New Roman (Hebrew)" charset="0"/>
              </a:rPr>
              <a:t>TCP/UDP</a:t>
            </a:r>
          </a:p>
        </p:txBody>
      </p:sp>
      <p:sp>
        <p:nvSpPr>
          <p:cNvPr id="209930" name="Rectangle 10"/>
          <p:cNvSpPr>
            <a:spLocks noChangeArrowheads="1"/>
          </p:cNvSpPr>
          <p:nvPr/>
        </p:nvSpPr>
        <p:spPr bwMode="auto">
          <a:xfrm>
            <a:off x="6748463" y="5632450"/>
            <a:ext cx="776287" cy="260350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CC33"/>
            </a:extrusionClr>
            <a:contourClr>
              <a:srgbClr val="33CC3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550" tIns="41275" rIns="82550" bIns="41275" anchor="ctr">
            <a:flatTx/>
          </a:bodyPr>
          <a:lstStyle/>
          <a:p>
            <a:pPr algn="ctr" eaLnBrk="0" hangingPunct="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Font typeface="Helvetica" panose="020B0604020202020204" pitchFamily="34" charset="0"/>
              <a:buNone/>
            </a:pPr>
            <a:r>
              <a:rPr lang="en-US" altLang="he-IL" sz="1200" b="1">
                <a:latin typeface="Arial Cyr" panose="020B0604020202020204" pitchFamily="34" charset="0"/>
                <a:cs typeface="Times New Roman (Hebrew)" charset="0"/>
              </a:rPr>
              <a:t>TCP</a:t>
            </a:r>
          </a:p>
        </p:txBody>
      </p:sp>
      <p:sp>
        <p:nvSpPr>
          <p:cNvPr id="209931" name="Rectangle 11"/>
          <p:cNvSpPr>
            <a:spLocks noChangeArrowheads="1"/>
          </p:cNvSpPr>
          <p:nvPr/>
        </p:nvSpPr>
        <p:spPr bwMode="auto">
          <a:xfrm>
            <a:off x="750888" y="5632450"/>
            <a:ext cx="717550" cy="260350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CC33"/>
            </a:extrusionClr>
            <a:contourClr>
              <a:srgbClr val="33CC3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550" tIns="41275" rIns="82550" bIns="41275" anchor="ctr">
            <a:flatTx/>
          </a:bodyPr>
          <a:lstStyle/>
          <a:p>
            <a:pPr algn="ctr" eaLnBrk="0" hangingPunct="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Font typeface="Helvetica" panose="020B0604020202020204" pitchFamily="34" charset="0"/>
              <a:buNone/>
            </a:pPr>
            <a:r>
              <a:rPr lang="en-US" altLang="he-IL" sz="1200" b="1">
                <a:latin typeface="Arial Cyr" panose="020B0604020202020204" pitchFamily="34" charset="0"/>
                <a:cs typeface="Times New Roman (Hebrew)" charset="0"/>
              </a:rPr>
              <a:t>UDP</a:t>
            </a:r>
          </a:p>
        </p:txBody>
      </p:sp>
      <p:sp>
        <p:nvSpPr>
          <p:cNvPr id="209932" name="Rectangle 12"/>
          <p:cNvSpPr>
            <a:spLocks noChangeArrowheads="1"/>
          </p:cNvSpPr>
          <p:nvPr/>
        </p:nvSpPr>
        <p:spPr bwMode="auto">
          <a:xfrm>
            <a:off x="1527175" y="5632450"/>
            <a:ext cx="717550" cy="260350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CC33"/>
            </a:extrusionClr>
            <a:contourClr>
              <a:srgbClr val="33CC3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550" tIns="41275" rIns="82550" bIns="41275" anchor="ctr">
            <a:flatTx/>
          </a:bodyPr>
          <a:lstStyle/>
          <a:p>
            <a:pPr algn="ctr" eaLnBrk="0" hangingPunct="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Font typeface="Helvetica" panose="020B0604020202020204" pitchFamily="34" charset="0"/>
              <a:buNone/>
            </a:pPr>
            <a:r>
              <a:rPr lang="en-US" altLang="he-IL" sz="1200" b="1">
                <a:latin typeface="Arial Cyr" panose="020B0604020202020204" pitchFamily="34" charset="0"/>
                <a:cs typeface="Times New Roman (Hebrew)" charset="0"/>
              </a:rPr>
              <a:t>TCP</a:t>
            </a:r>
          </a:p>
        </p:txBody>
      </p:sp>
      <p:sp>
        <p:nvSpPr>
          <p:cNvPr id="209933" name="Rectangle 13"/>
          <p:cNvSpPr>
            <a:spLocks noChangeArrowheads="1"/>
          </p:cNvSpPr>
          <p:nvPr/>
        </p:nvSpPr>
        <p:spPr bwMode="auto">
          <a:xfrm>
            <a:off x="3214688" y="2884488"/>
            <a:ext cx="717550" cy="1558925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  <a:contourClr>
              <a:srgbClr val="CC99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550" tIns="41275" rIns="82550" bIns="41275" anchor="ctr">
            <a:flatTx/>
          </a:bodyPr>
          <a:lstStyle/>
          <a:p>
            <a:pPr algn="ctr" eaLnBrk="0" hangingPunct="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Font typeface="Helvetica" panose="020B0604020202020204" pitchFamily="34" charset="0"/>
              <a:buNone/>
            </a:pPr>
            <a:r>
              <a:rPr lang="ru-RU" altLang="he-IL" sz="1200" b="1">
                <a:latin typeface="Arial Cyr" panose="020B0604020202020204" pitchFamily="34" charset="0"/>
                <a:cs typeface="Times New Roman (Hebrew)" charset="0"/>
              </a:rPr>
              <a:t>Аудио</a:t>
            </a:r>
          </a:p>
          <a:p>
            <a:pPr algn="ctr" eaLnBrk="0" hangingPunct="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Font typeface="Helvetica" panose="020B0604020202020204" pitchFamily="34" charset="0"/>
              <a:buNone/>
            </a:pPr>
            <a:r>
              <a:rPr lang="en-US" altLang="he-IL" sz="1200" b="1">
                <a:latin typeface="Arial Cyr" panose="020B0604020202020204" pitchFamily="34" charset="0"/>
                <a:cs typeface="Times New Roman (Hebrew)" charset="0"/>
              </a:rPr>
              <a:t>G.711</a:t>
            </a:r>
          </a:p>
          <a:p>
            <a:pPr algn="ctr" eaLnBrk="0" hangingPunct="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Font typeface="Helvetica" panose="020B0604020202020204" pitchFamily="34" charset="0"/>
              <a:buNone/>
            </a:pPr>
            <a:r>
              <a:rPr lang="en-US" altLang="he-IL" sz="1200" b="1">
                <a:latin typeface="Arial Cyr" panose="020B0604020202020204" pitchFamily="34" charset="0"/>
                <a:cs typeface="Times New Roman (Hebrew)" charset="0"/>
              </a:rPr>
              <a:t>G.723.1</a:t>
            </a:r>
          </a:p>
          <a:p>
            <a:pPr algn="ctr" eaLnBrk="0" hangingPunct="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Font typeface="Helvetica" panose="020B0604020202020204" pitchFamily="34" charset="0"/>
              <a:buNone/>
            </a:pPr>
            <a:r>
              <a:rPr lang="en-US" altLang="he-IL" sz="1200" b="1">
                <a:latin typeface="Arial Cyr" panose="020B0604020202020204" pitchFamily="34" charset="0"/>
                <a:cs typeface="Times New Roman (Hebrew)" charset="0"/>
              </a:rPr>
              <a:t>G.729</a:t>
            </a:r>
          </a:p>
          <a:p>
            <a:pPr algn="ctr" eaLnBrk="0" hangingPunct="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Font typeface="Helvetica" panose="020B0604020202020204" pitchFamily="34" charset="0"/>
              <a:buNone/>
            </a:pPr>
            <a:r>
              <a:rPr lang="en-US" altLang="he-IL" sz="1200" b="1">
                <a:latin typeface="Arial Cyr" panose="020B0604020202020204" pitchFamily="34" charset="0"/>
                <a:cs typeface="Times New Roman (Hebrew)" charset="0"/>
              </a:rPr>
              <a:t>..</a:t>
            </a:r>
          </a:p>
        </p:txBody>
      </p:sp>
      <p:sp>
        <p:nvSpPr>
          <p:cNvPr id="209934" name="Rectangle 14"/>
          <p:cNvSpPr>
            <a:spLocks noChangeArrowheads="1"/>
          </p:cNvSpPr>
          <p:nvPr/>
        </p:nvSpPr>
        <p:spPr bwMode="auto">
          <a:xfrm>
            <a:off x="4105275" y="2884488"/>
            <a:ext cx="717550" cy="1558925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  <a:contourClr>
              <a:srgbClr val="CC99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550" tIns="41275" rIns="82550" bIns="41275" anchor="ctr">
            <a:flatTx/>
          </a:bodyPr>
          <a:lstStyle/>
          <a:p>
            <a:pPr algn="ctr" eaLnBrk="0" hangingPunct="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Font typeface="Helvetica" panose="020B0604020202020204" pitchFamily="34" charset="0"/>
              <a:buNone/>
            </a:pPr>
            <a:r>
              <a:rPr lang="ru-RU" altLang="he-IL" sz="1200" b="1">
                <a:latin typeface="Arial Cyr" panose="020B0604020202020204" pitchFamily="34" charset="0"/>
                <a:cs typeface="Times New Roman (Hebrew)" charset="0"/>
              </a:rPr>
              <a:t>Видео</a:t>
            </a:r>
          </a:p>
          <a:p>
            <a:pPr algn="ctr" eaLnBrk="0" hangingPunct="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Font typeface="Helvetica" panose="020B0604020202020204" pitchFamily="34" charset="0"/>
              <a:buNone/>
            </a:pPr>
            <a:r>
              <a:rPr lang="en-US" altLang="he-IL" sz="1200" b="1">
                <a:latin typeface="Arial Cyr" panose="020B0604020202020204" pitchFamily="34" charset="0"/>
                <a:cs typeface="Times New Roman (Hebrew)" charset="0"/>
              </a:rPr>
              <a:t>H.261</a:t>
            </a:r>
          </a:p>
          <a:p>
            <a:pPr algn="ctr" eaLnBrk="0" hangingPunct="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Font typeface="Helvetica" panose="020B0604020202020204" pitchFamily="34" charset="0"/>
              <a:buNone/>
            </a:pPr>
            <a:r>
              <a:rPr lang="en-US" altLang="he-IL" sz="1200" b="1">
                <a:latin typeface="Arial Cyr" panose="020B0604020202020204" pitchFamily="34" charset="0"/>
                <a:cs typeface="Times New Roman (Hebrew)" charset="0"/>
              </a:rPr>
              <a:t>H.263</a:t>
            </a:r>
          </a:p>
          <a:p>
            <a:pPr algn="ctr" eaLnBrk="0" hangingPunct="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Font typeface="Helvetica" panose="020B0604020202020204" pitchFamily="34" charset="0"/>
              <a:buNone/>
            </a:pPr>
            <a:r>
              <a:rPr lang="en-US" altLang="he-IL" sz="1200" b="1">
                <a:latin typeface="Arial Cyr" panose="020B0604020202020204" pitchFamily="34" charset="0"/>
                <a:cs typeface="Times New Roman (Hebrew)" charset="0"/>
              </a:rPr>
              <a:t>H.264</a:t>
            </a:r>
          </a:p>
          <a:p>
            <a:pPr algn="ctr" eaLnBrk="0" hangingPunct="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Font typeface="Helvetica" panose="020B0604020202020204" pitchFamily="34" charset="0"/>
              <a:buNone/>
            </a:pPr>
            <a:r>
              <a:rPr lang="en-US" altLang="he-IL" sz="1200" b="1">
                <a:latin typeface="Arial Cyr" panose="020B0604020202020204" pitchFamily="34" charset="0"/>
                <a:cs typeface="Times New Roman (Hebrew)" charset="0"/>
              </a:rPr>
              <a:t>..</a:t>
            </a:r>
          </a:p>
        </p:txBody>
      </p:sp>
      <p:sp>
        <p:nvSpPr>
          <p:cNvPr id="209935" name="Rectangle 15"/>
          <p:cNvSpPr>
            <a:spLocks noChangeArrowheads="1"/>
          </p:cNvSpPr>
          <p:nvPr/>
        </p:nvSpPr>
        <p:spPr bwMode="auto">
          <a:xfrm>
            <a:off x="750888" y="2873375"/>
            <a:ext cx="717550" cy="26924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  <a:contourClr>
              <a:srgbClr val="CCFFCC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550" tIns="41275" rIns="82550" bIns="41275" anchor="ctr">
            <a:flatTx/>
          </a:bodyPr>
          <a:lstStyle/>
          <a:p>
            <a:pPr algn="ctr" eaLnBrk="0" hangingPunct="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Font typeface="Helvetica" panose="020B0604020202020204" pitchFamily="34" charset="0"/>
              <a:buNone/>
            </a:pPr>
            <a:r>
              <a:rPr lang="en-US" altLang="he-IL" sz="1200" b="1">
                <a:latin typeface="Arial Cyr" panose="020B0604020202020204" pitchFamily="34" charset="0"/>
                <a:cs typeface="Times New Roman (Hebrew)" charset="0"/>
              </a:rPr>
              <a:t>V.150</a:t>
            </a:r>
          </a:p>
        </p:txBody>
      </p:sp>
      <p:sp>
        <p:nvSpPr>
          <p:cNvPr id="209936" name="Rectangle 16"/>
          <p:cNvSpPr>
            <a:spLocks noChangeArrowheads="1"/>
          </p:cNvSpPr>
          <p:nvPr/>
        </p:nvSpPr>
        <p:spPr bwMode="auto">
          <a:xfrm>
            <a:off x="1527175" y="2873375"/>
            <a:ext cx="717550" cy="26924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  <a:contourClr>
              <a:srgbClr val="CCFFCC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550" tIns="41275" rIns="82550" bIns="41275" anchor="ctr">
            <a:flatTx/>
          </a:bodyPr>
          <a:lstStyle/>
          <a:p>
            <a:pPr algn="ctr" eaLnBrk="0" hangingPunct="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Font typeface="Helvetica" panose="020B0604020202020204" pitchFamily="34" charset="0"/>
              <a:buNone/>
            </a:pPr>
            <a:r>
              <a:rPr lang="en-US" altLang="he-IL" sz="1200" b="1">
                <a:latin typeface="Arial Cyr" panose="020B0604020202020204" pitchFamily="34" charset="0"/>
                <a:cs typeface="Times New Roman (Hebrew)" charset="0"/>
              </a:rPr>
              <a:t>T.120</a:t>
            </a:r>
          </a:p>
        </p:txBody>
      </p:sp>
      <p:sp>
        <p:nvSpPr>
          <p:cNvPr id="209937" name="Rectangle 17"/>
          <p:cNvSpPr>
            <a:spLocks noChangeArrowheads="1"/>
          </p:cNvSpPr>
          <p:nvPr/>
        </p:nvSpPr>
        <p:spPr bwMode="auto">
          <a:xfrm>
            <a:off x="2303463" y="5632450"/>
            <a:ext cx="717550" cy="260350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CC33"/>
            </a:extrusionClr>
            <a:contourClr>
              <a:srgbClr val="33CC3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550" tIns="41275" rIns="82550" bIns="41275" anchor="ctr">
            <a:flatTx/>
          </a:bodyPr>
          <a:lstStyle/>
          <a:p>
            <a:pPr algn="ctr" eaLnBrk="0" hangingPunct="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Font typeface="Helvetica" panose="020B0604020202020204" pitchFamily="34" charset="0"/>
              <a:buNone/>
            </a:pPr>
            <a:r>
              <a:rPr lang="en-US" altLang="he-IL" sz="1200" b="1">
                <a:latin typeface="Arial Cyr" panose="020B0604020202020204" pitchFamily="34" charset="0"/>
                <a:cs typeface="Times New Roman (Hebrew)" charset="0"/>
              </a:rPr>
              <a:t>TCP/UDP</a:t>
            </a:r>
          </a:p>
        </p:txBody>
      </p:sp>
      <p:sp>
        <p:nvSpPr>
          <p:cNvPr id="209938" name="Rectangle 18"/>
          <p:cNvSpPr>
            <a:spLocks noChangeArrowheads="1"/>
          </p:cNvSpPr>
          <p:nvPr/>
        </p:nvSpPr>
        <p:spPr bwMode="auto">
          <a:xfrm>
            <a:off x="2303463" y="2873375"/>
            <a:ext cx="717550" cy="2692400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  <a:contourClr>
              <a:srgbClr val="CCFFCC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550" tIns="41275" rIns="82550" bIns="41275" anchor="ctr">
            <a:flatTx/>
          </a:bodyPr>
          <a:lstStyle/>
          <a:p>
            <a:pPr algn="ctr" eaLnBrk="0" hangingPunct="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Font typeface="Helvetica" panose="020B0604020202020204" pitchFamily="34" charset="0"/>
              <a:buNone/>
            </a:pPr>
            <a:r>
              <a:rPr lang="en-US" altLang="he-IL" sz="1200" b="1">
                <a:latin typeface="Arial Cyr" panose="020B0604020202020204" pitchFamily="34" charset="0"/>
                <a:cs typeface="Times New Roman (Hebrew)" charset="0"/>
              </a:rPr>
              <a:t>T.38</a:t>
            </a:r>
          </a:p>
        </p:txBody>
      </p:sp>
      <p:sp>
        <p:nvSpPr>
          <p:cNvPr id="209939" name="Rectangle 19"/>
          <p:cNvSpPr>
            <a:spLocks noChangeArrowheads="1"/>
          </p:cNvSpPr>
          <p:nvPr/>
        </p:nvSpPr>
        <p:spPr bwMode="auto">
          <a:xfrm>
            <a:off x="5900738" y="2865438"/>
            <a:ext cx="776287" cy="2697162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550" tIns="41275" rIns="82550" bIns="41275" anchor="ctr">
            <a:flatTx/>
          </a:bodyPr>
          <a:lstStyle/>
          <a:p>
            <a:pPr algn="ctr" eaLnBrk="0" hangingPunct="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Font typeface="Helvetica" panose="020B0604020202020204" pitchFamily="34" charset="0"/>
              <a:buNone/>
            </a:pPr>
            <a:r>
              <a:rPr lang="en-US" altLang="he-IL" sz="1200" b="1">
                <a:latin typeface="Arial Cyr" panose="020B0604020202020204" pitchFamily="34" charset="0"/>
                <a:cs typeface="Times New Roman (Hebrew)" charset="0"/>
              </a:rPr>
              <a:t>H.225.0</a:t>
            </a:r>
          </a:p>
          <a:p>
            <a:pPr algn="ctr" eaLnBrk="0" hangingPunct="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Font typeface="Helvetica" panose="020B0604020202020204" pitchFamily="34" charset="0"/>
              <a:buNone/>
            </a:pPr>
            <a:r>
              <a:rPr lang="en-US" altLang="he-IL" sz="1200" b="1">
                <a:latin typeface="Arial Cyr" panose="020B0604020202020204" pitchFamily="34" charset="0"/>
                <a:cs typeface="Times New Roman (Hebrew)" charset="0"/>
              </a:rPr>
              <a:t>Call</a:t>
            </a:r>
          </a:p>
          <a:p>
            <a:pPr algn="ctr" eaLnBrk="0" hangingPunct="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Font typeface="Helvetica" panose="020B0604020202020204" pitchFamily="34" charset="0"/>
              <a:buNone/>
            </a:pPr>
            <a:r>
              <a:rPr lang="en-US" altLang="he-IL" sz="1200" b="1">
                <a:latin typeface="Arial Cyr" panose="020B0604020202020204" pitchFamily="34" charset="0"/>
                <a:cs typeface="Times New Roman (Hebrew)" charset="0"/>
              </a:rPr>
              <a:t>Signaling</a:t>
            </a:r>
          </a:p>
        </p:txBody>
      </p:sp>
      <p:sp>
        <p:nvSpPr>
          <p:cNvPr id="209940" name="Rectangle 20"/>
          <p:cNvSpPr>
            <a:spLocks noChangeArrowheads="1"/>
          </p:cNvSpPr>
          <p:nvPr/>
        </p:nvSpPr>
        <p:spPr bwMode="auto">
          <a:xfrm>
            <a:off x="6748463" y="2865438"/>
            <a:ext cx="776287" cy="2697162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  <a:contourClr>
              <a:srgbClr val="00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550" tIns="41275" rIns="82550" bIns="41275" anchor="ctr">
            <a:flatTx/>
          </a:bodyPr>
          <a:lstStyle/>
          <a:p>
            <a:pPr algn="ctr" eaLnBrk="0" hangingPunct="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Font typeface="Helvetica" panose="020B0604020202020204" pitchFamily="34" charset="0"/>
              <a:buNone/>
            </a:pPr>
            <a:r>
              <a:rPr lang="en-US" altLang="he-IL" sz="1200" b="1">
                <a:latin typeface="Arial Cyr" panose="020B0604020202020204" pitchFamily="34" charset="0"/>
                <a:cs typeface="Times New Roman (Hebrew)" charset="0"/>
              </a:rPr>
              <a:t>H.245</a:t>
            </a:r>
          </a:p>
        </p:txBody>
      </p:sp>
      <p:sp>
        <p:nvSpPr>
          <p:cNvPr id="209941" name="Rectangle 21"/>
          <p:cNvSpPr>
            <a:spLocks noChangeArrowheads="1"/>
          </p:cNvSpPr>
          <p:nvPr/>
        </p:nvSpPr>
        <p:spPr bwMode="auto">
          <a:xfrm>
            <a:off x="750888" y="2349500"/>
            <a:ext cx="2320925" cy="320675"/>
          </a:xfrm>
          <a:prstGeom prst="rect">
            <a:avLst/>
          </a:prstGeom>
          <a:solidFill>
            <a:srgbClr val="00CCFF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FF"/>
            </a:extrusionClr>
            <a:contourClr>
              <a:srgbClr val="00CC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defTabSz="868363">
              <a:tabLst>
                <a:tab pos="377825" algn="l"/>
                <a:tab pos="66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868363">
              <a:tabLst>
                <a:tab pos="377825" algn="l"/>
                <a:tab pos="66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868363">
              <a:tabLst>
                <a:tab pos="377825" algn="l"/>
                <a:tab pos="66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868363">
              <a:tabLst>
                <a:tab pos="377825" algn="l"/>
                <a:tab pos="66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868363">
              <a:tabLst>
                <a:tab pos="377825" algn="l"/>
                <a:tab pos="66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868363" fontAlgn="base">
              <a:spcBef>
                <a:spcPct val="0"/>
              </a:spcBef>
              <a:spcAft>
                <a:spcPct val="0"/>
              </a:spcAft>
              <a:tabLst>
                <a:tab pos="377825" algn="l"/>
                <a:tab pos="66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868363" fontAlgn="base">
              <a:spcBef>
                <a:spcPct val="0"/>
              </a:spcBef>
              <a:spcAft>
                <a:spcPct val="0"/>
              </a:spcAft>
              <a:tabLst>
                <a:tab pos="377825" algn="l"/>
                <a:tab pos="66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868363" fontAlgn="base">
              <a:spcBef>
                <a:spcPct val="0"/>
              </a:spcBef>
              <a:spcAft>
                <a:spcPct val="0"/>
              </a:spcAft>
              <a:tabLst>
                <a:tab pos="377825" algn="l"/>
                <a:tab pos="66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868363" fontAlgn="base">
              <a:spcBef>
                <a:spcPct val="0"/>
              </a:spcBef>
              <a:spcAft>
                <a:spcPct val="0"/>
              </a:spcAft>
              <a:tabLst>
                <a:tab pos="377825" algn="l"/>
                <a:tab pos="66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ts val="1400"/>
              </a:lnSpc>
            </a:pPr>
            <a:r>
              <a:rPr lang="ru-RU" altLang="ru-RU" sz="1200" b="1">
                <a:latin typeface="Arial Cyr" panose="020B0604020202020204" pitchFamily="34" charset="0"/>
              </a:rPr>
              <a:t>Информационные </a:t>
            </a:r>
          </a:p>
          <a:p>
            <a:pPr algn="ctr" eaLnBrk="0" hangingPunct="0">
              <a:lnSpc>
                <a:spcPts val="1400"/>
              </a:lnSpc>
            </a:pPr>
            <a:r>
              <a:rPr lang="ru-RU" altLang="ru-RU" sz="1200" b="1">
                <a:latin typeface="Arial Cyr" panose="020B0604020202020204" pitchFamily="34" charset="0"/>
              </a:rPr>
              <a:t>приложения</a:t>
            </a:r>
            <a:endParaRPr lang="en-US" altLang="ru-RU" sz="1200" b="1">
              <a:latin typeface="Arial Cyr" panose="020B0604020202020204" pitchFamily="34" charset="0"/>
            </a:endParaRPr>
          </a:p>
        </p:txBody>
      </p:sp>
      <p:sp>
        <p:nvSpPr>
          <p:cNvPr id="209942" name="Rectangle 22"/>
          <p:cNvSpPr>
            <a:spLocks noChangeArrowheads="1"/>
          </p:cNvSpPr>
          <p:nvPr/>
        </p:nvSpPr>
        <p:spPr bwMode="auto">
          <a:xfrm>
            <a:off x="3227388" y="2349500"/>
            <a:ext cx="2495550" cy="320675"/>
          </a:xfrm>
          <a:prstGeom prst="rect">
            <a:avLst/>
          </a:prstGeom>
          <a:solidFill>
            <a:srgbClr val="00CCFF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FF"/>
            </a:extrusionClr>
            <a:contourClr>
              <a:srgbClr val="00CC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defTabSz="868363">
              <a:tabLst>
                <a:tab pos="377825" algn="l"/>
                <a:tab pos="66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defTabSz="868363">
              <a:tabLst>
                <a:tab pos="377825" algn="l"/>
                <a:tab pos="66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868363">
              <a:tabLst>
                <a:tab pos="377825" algn="l"/>
                <a:tab pos="66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868363">
              <a:tabLst>
                <a:tab pos="377825" algn="l"/>
                <a:tab pos="66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868363">
              <a:tabLst>
                <a:tab pos="377825" algn="l"/>
                <a:tab pos="66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868363" fontAlgn="base">
              <a:spcBef>
                <a:spcPct val="0"/>
              </a:spcBef>
              <a:spcAft>
                <a:spcPct val="0"/>
              </a:spcAft>
              <a:tabLst>
                <a:tab pos="377825" algn="l"/>
                <a:tab pos="66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868363" fontAlgn="base">
              <a:spcBef>
                <a:spcPct val="0"/>
              </a:spcBef>
              <a:spcAft>
                <a:spcPct val="0"/>
              </a:spcAft>
              <a:tabLst>
                <a:tab pos="377825" algn="l"/>
                <a:tab pos="66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868363" fontAlgn="base">
              <a:spcBef>
                <a:spcPct val="0"/>
              </a:spcBef>
              <a:spcAft>
                <a:spcPct val="0"/>
              </a:spcAft>
              <a:tabLst>
                <a:tab pos="377825" algn="l"/>
                <a:tab pos="66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868363" fontAlgn="base">
              <a:spcBef>
                <a:spcPct val="0"/>
              </a:spcBef>
              <a:spcAft>
                <a:spcPct val="0"/>
              </a:spcAft>
              <a:tabLst>
                <a:tab pos="377825" algn="l"/>
                <a:tab pos="663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ts val="1400"/>
              </a:lnSpc>
            </a:pPr>
            <a:r>
              <a:rPr lang="ru-RU" altLang="ru-RU" sz="1200" b="1">
                <a:latin typeface="Arial Cyr" panose="020B0604020202020204" pitchFamily="34" charset="0"/>
              </a:rPr>
              <a:t>Управление средой передачи</a:t>
            </a:r>
            <a:endParaRPr lang="en-US" altLang="ru-RU" sz="1200" b="1">
              <a:latin typeface="Arial Cyr" panose="020B0604020202020204" pitchFamily="34" charset="0"/>
            </a:endParaRPr>
          </a:p>
        </p:txBody>
      </p:sp>
      <p:sp>
        <p:nvSpPr>
          <p:cNvPr id="209943" name="AutoShape 23"/>
          <p:cNvSpPr>
            <a:spLocks noChangeArrowheads="1"/>
          </p:cNvSpPr>
          <p:nvPr/>
        </p:nvSpPr>
        <p:spPr bwMode="auto">
          <a:xfrm flipH="1">
            <a:off x="6237288" y="5008563"/>
            <a:ext cx="990600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/>
              <a:t>Н.323 </a:t>
            </a:r>
            <a:r>
              <a:rPr lang="ru-RU" altLang="ru-RU" b="1" dirty="0" err="1"/>
              <a:t>Ұсыныстар</a:t>
            </a:r>
            <a:r>
              <a:rPr lang="ru-RU" altLang="ru-RU" b="1" dirty="0"/>
              <a:t> </a:t>
            </a:r>
            <a:r>
              <a:rPr lang="ru-RU" altLang="ru-RU" b="1" dirty="0" err="1"/>
              <a:t>Стегі</a:t>
            </a:r>
            <a:endParaRPr lang="ru-RU" altLang="ru-RU" b="1" dirty="0"/>
          </a:p>
        </p:txBody>
      </p:sp>
      <p:sp>
        <p:nvSpPr>
          <p:cNvPr id="210947" name="AutoShape 3"/>
          <p:cNvSpPr>
            <a:spLocks noChangeAspect="1" noChangeArrowheads="1" noTextEdit="1"/>
          </p:cNvSpPr>
          <p:nvPr/>
        </p:nvSpPr>
        <p:spPr bwMode="auto">
          <a:xfrm>
            <a:off x="1116013" y="1341438"/>
            <a:ext cx="70993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10948" name="Group 4"/>
          <p:cNvGrpSpPr>
            <a:grpSpLocks/>
          </p:cNvGrpSpPr>
          <p:nvPr/>
        </p:nvGrpSpPr>
        <p:grpSpPr bwMode="auto">
          <a:xfrm>
            <a:off x="1403350" y="1844675"/>
            <a:ext cx="6348413" cy="3600450"/>
            <a:chOff x="867" y="1415"/>
            <a:chExt cx="3999" cy="2268"/>
          </a:xfrm>
        </p:grpSpPr>
        <p:sp>
          <p:nvSpPr>
            <p:cNvPr id="210949" name="Rectangle 5"/>
            <p:cNvSpPr>
              <a:spLocks noChangeArrowheads="1"/>
            </p:cNvSpPr>
            <p:nvPr/>
          </p:nvSpPr>
          <p:spPr bwMode="auto">
            <a:xfrm>
              <a:off x="867" y="3294"/>
              <a:ext cx="3889" cy="38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950" name="Rectangle 6"/>
            <p:cNvSpPr>
              <a:spLocks noChangeArrowheads="1"/>
            </p:cNvSpPr>
            <p:nvPr/>
          </p:nvSpPr>
          <p:spPr bwMode="auto">
            <a:xfrm>
              <a:off x="2743" y="3404"/>
              <a:ext cx="1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b="1">
                  <a:solidFill>
                    <a:srgbClr val="000000"/>
                  </a:solidFill>
                </a:rPr>
                <a:t>IP</a:t>
              </a:r>
              <a:endParaRPr lang="ru-RU" altLang="ru-RU" b="1"/>
            </a:p>
          </p:txBody>
        </p:sp>
        <p:sp>
          <p:nvSpPr>
            <p:cNvPr id="210951" name="Rectangle 7"/>
            <p:cNvSpPr>
              <a:spLocks noChangeArrowheads="1"/>
            </p:cNvSpPr>
            <p:nvPr/>
          </p:nvSpPr>
          <p:spPr bwMode="auto">
            <a:xfrm>
              <a:off x="867" y="2905"/>
              <a:ext cx="1945" cy="38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952" name="Rectangle 8"/>
            <p:cNvSpPr>
              <a:spLocks noChangeArrowheads="1"/>
            </p:cNvSpPr>
            <p:nvPr/>
          </p:nvSpPr>
          <p:spPr bwMode="auto">
            <a:xfrm>
              <a:off x="1696" y="3015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b="1">
                  <a:solidFill>
                    <a:srgbClr val="000000"/>
                  </a:solidFill>
                </a:rPr>
                <a:t>TCP</a:t>
              </a:r>
              <a:endParaRPr lang="ru-RU" altLang="ru-RU" b="1"/>
            </a:p>
          </p:txBody>
        </p:sp>
        <p:sp>
          <p:nvSpPr>
            <p:cNvPr id="210953" name="Rectangle 9"/>
            <p:cNvSpPr>
              <a:spLocks noChangeArrowheads="1"/>
            </p:cNvSpPr>
            <p:nvPr/>
          </p:nvSpPr>
          <p:spPr bwMode="auto">
            <a:xfrm>
              <a:off x="2812" y="2905"/>
              <a:ext cx="1944" cy="38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954" name="Rectangle 10"/>
            <p:cNvSpPr>
              <a:spLocks noChangeArrowheads="1"/>
            </p:cNvSpPr>
            <p:nvPr/>
          </p:nvSpPr>
          <p:spPr bwMode="auto">
            <a:xfrm>
              <a:off x="3633" y="3015"/>
              <a:ext cx="3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b="1">
                  <a:solidFill>
                    <a:srgbClr val="000000"/>
                  </a:solidFill>
                </a:rPr>
                <a:t>UDP</a:t>
              </a:r>
              <a:endParaRPr lang="ru-RU" altLang="ru-RU" b="1"/>
            </a:p>
          </p:txBody>
        </p:sp>
        <p:sp>
          <p:nvSpPr>
            <p:cNvPr id="210955" name="Rectangle 11"/>
            <p:cNvSpPr>
              <a:spLocks noChangeArrowheads="1"/>
            </p:cNvSpPr>
            <p:nvPr/>
          </p:nvSpPr>
          <p:spPr bwMode="auto">
            <a:xfrm>
              <a:off x="2471" y="2322"/>
              <a:ext cx="972" cy="389"/>
            </a:xfrm>
            <a:prstGeom prst="rect">
              <a:avLst/>
            </a:prstGeom>
            <a:solidFill>
              <a:srgbClr val="CCFFCC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956" name="Rectangle 12"/>
            <p:cNvSpPr>
              <a:spLocks noChangeArrowheads="1"/>
            </p:cNvSpPr>
            <p:nvPr/>
          </p:nvSpPr>
          <p:spPr bwMode="auto">
            <a:xfrm>
              <a:off x="2814" y="2431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b="1">
                  <a:solidFill>
                    <a:srgbClr val="000000"/>
                  </a:solidFill>
                </a:rPr>
                <a:t>RTP</a:t>
              </a:r>
              <a:endParaRPr lang="ru-RU" altLang="ru-RU" b="1"/>
            </a:p>
          </p:txBody>
        </p:sp>
        <p:sp>
          <p:nvSpPr>
            <p:cNvPr id="210957" name="Rectangle 13"/>
            <p:cNvSpPr>
              <a:spLocks noChangeArrowheads="1"/>
            </p:cNvSpPr>
            <p:nvPr/>
          </p:nvSpPr>
          <p:spPr bwMode="auto">
            <a:xfrm>
              <a:off x="3589" y="1738"/>
              <a:ext cx="583" cy="973"/>
            </a:xfrm>
            <a:prstGeom prst="rect">
              <a:avLst/>
            </a:prstGeom>
            <a:solidFill>
              <a:srgbClr val="CCFFCC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958" name="Rectangle 14"/>
            <p:cNvSpPr>
              <a:spLocks noChangeArrowheads="1"/>
            </p:cNvSpPr>
            <p:nvPr/>
          </p:nvSpPr>
          <p:spPr bwMode="auto">
            <a:xfrm>
              <a:off x="3686" y="2140"/>
              <a:ext cx="39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b="1">
                  <a:solidFill>
                    <a:srgbClr val="000000"/>
                  </a:solidFill>
                </a:rPr>
                <a:t>RTCP</a:t>
              </a:r>
              <a:endParaRPr lang="ru-RU" altLang="ru-RU" b="1"/>
            </a:p>
          </p:txBody>
        </p:sp>
        <p:sp>
          <p:nvSpPr>
            <p:cNvPr id="210959" name="Rectangle 15"/>
            <p:cNvSpPr>
              <a:spLocks noChangeArrowheads="1"/>
            </p:cNvSpPr>
            <p:nvPr/>
          </p:nvSpPr>
          <p:spPr bwMode="auto">
            <a:xfrm>
              <a:off x="4172" y="1738"/>
              <a:ext cx="584" cy="973"/>
            </a:xfrm>
            <a:prstGeom prst="rect">
              <a:avLst/>
            </a:prstGeom>
            <a:solidFill>
              <a:srgbClr val="CCFFCC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960" name="Rectangle 16"/>
            <p:cNvSpPr>
              <a:spLocks noChangeArrowheads="1"/>
            </p:cNvSpPr>
            <p:nvPr/>
          </p:nvSpPr>
          <p:spPr bwMode="auto">
            <a:xfrm>
              <a:off x="4317" y="2140"/>
              <a:ext cx="3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b="1">
                  <a:solidFill>
                    <a:srgbClr val="000000"/>
                  </a:solidFill>
                </a:rPr>
                <a:t>RAS</a:t>
              </a:r>
              <a:endParaRPr lang="ru-RU" altLang="ru-RU" b="1"/>
            </a:p>
          </p:txBody>
        </p:sp>
        <p:sp>
          <p:nvSpPr>
            <p:cNvPr id="210961" name="Rectangle 17"/>
            <p:cNvSpPr>
              <a:spLocks noChangeArrowheads="1"/>
            </p:cNvSpPr>
            <p:nvPr/>
          </p:nvSpPr>
          <p:spPr bwMode="auto">
            <a:xfrm>
              <a:off x="2471" y="1738"/>
              <a:ext cx="486" cy="584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962" name="Rectangle 18"/>
            <p:cNvSpPr>
              <a:spLocks noChangeArrowheads="1"/>
            </p:cNvSpPr>
            <p:nvPr/>
          </p:nvSpPr>
          <p:spPr bwMode="auto">
            <a:xfrm>
              <a:off x="2527" y="1946"/>
              <a:ext cx="39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b="1">
                  <a:solidFill>
                    <a:srgbClr val="000000"/>
                  </a:solidFill>
                </a:rPr>
                <a:t>G.7xx</a:t>
              </a:r>
              <a:endParaRPr lang="ru-RU" altLang="ru-RU" b="1"/>
            </a:p>
          </p:txBody>
        </p:sp>
        <p:sp>
          <p:nvSpPr>
            <p:cNvPr id="210963" name="Rectangle 19"/>
            <p:cNvSpPr>
              <a:spLocks noChangeArrowheads="1"/>
            </p:cNvSpPr>
            <p:nvPr/>
          </p:nvSpPr>
          <p:spPr bwMode="auto">
            <a:xfrm>
              <a:off x="2957" y="1738"/>
              <a:ext cx="486" cy="584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964" name="Rectangle 20"/>
            <p:cNvSpPr>
              <a:spLocks noChangeArrowheads="1"/>
            </p:cNvSpPr>
            <p:nvPr/>
          </p:nvSpPr>
          <p:spPr bwMode="auto">
            <a:xfrm>
              <a:off x="3013" y="1946"/>
              <a:ext cx="38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b="1">
                  <a:solidFill>
                    <a:srgbClr val="000000"/>
                  </a:solidFill>
                </a:rPr>
                <a:t>H.26x</a:t>
              </a:r>
              <a:endParaRPr lang="ru-RU" altLang="ru-RU" b="1"/>
            </a:p>
          </p:txBody>
        </p:sp>
        <p:sp>
          <p:nvSpPr>
            <p:cNvPr id="210965" name="Rectangle 21"/>
            <p:cNvSpPr>
              <a:spLocks noChangeArrowheads="1"/>
            </p:cNvSpPr>
            <p:nvPr/>
          </p:nvSpPr>
          <p:spPr bwMode="auto">
            <a:xfrm>
              <a:off x="867" y="1738"/>
              <a:ext cx="486" cy="973"/>
            </a:xfrm>
            <a:prstGeom prst="rect">
              <a:avLst/>
            </a:prstGeom>
            <a:solidFill>
              <a:srgbClr val="B2B2B2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966" name="Rectangle 22"/>
            <p:cNvSpPr>
              <a:spLocks noChangeArrowheads="1"/>
            </p:cNvSpPr>
            <p:nvPr/>
          </p:nvSpPr>
          <p:spPr bwMode="auto">
            <a:xfrm>
              <a:off x="914" y="2140"/>
              <a:ext cx="39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ru-RU" altLang="ru-RU" b="1">
                  <a:solidFill>
                    <a:srgbClr val="000000"/>
                  </a:solidFill>
                </a:rPr>
                <a:t>Q.931</a:t>
              </a:r>
            </a:p>
            <a:p>
              <a:r>
                <a:rPr lang="ru-RU" altLang="ru-RU" b="1">
                  <a:solidFill>
                    <a:srgbClr val="000000"/>
                  </a:solidFill>
                </a:rPr>
                <a:t>Н.225</a:t>
              </a:r>
              <a:endParaRPr lang="ru-RU" altLang="ru-RU" b="1"/>
            </a:p>
          </p:txBody>
        </p:sp>
        <p:sp>
          <p:nvSpPr>
            <p:cNvPr id="210967" name="Rectangle 23"/>
            <p:cNvSpPr>
              <a:spLocks noChangeArrowheads="1"/>
            </p:cNvSpPr>
            <p:nvPr/>
          </p:nvSpPr>
          <p:spPr bwMode="auto">
            <a:xfrm>
              <a:off x="1353" y="1738"/>
              <a:ext cx="486" cy="973"/>
            </a:xfrm>
            <a:prstGeom prst="rect">
              <a:avLst/>
            </a:prstGeom>
            <a:solidFill>
              <a:srgbClr val="B2B2B2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968" name="Rectangle 24"/>
            <p:cNvSpPr>
              <a:spLocks noChangeArrowheads="1"/>
            </p:cNvSpPr>
            <p:nvPr/>
          </p:nvSpPr>
          <p:spPr bwMode="auto">
            <a:xfrm>
              <a:off x="1404" y="2140"/>
              <a:ext cx="38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b="1">
                  <a:solidFill>
                    <a:srgbClr val="000000"/>
                  </a:solidFill>
                </a:rPr>
                <a:t>H.245</a:t>
              </a:r>
              <a:endParaRPr lang="ru-RU" altLang="ru-RU" b="1"/>
            </a:p>
          </p:txBody>
        </p:sp>
        <p:sp>
          <p:nvSpPr>
            <p:cNvPr id="210969" name="Rectangle 25"/>
            <p:cNvSpPr>
              <a:spLocks noChangeArrowheads="1"/>
            </p:cNvSpPr>
            <p:nvPr/>
          </p:nvSpPr>
          <p:spPr bwMode="auto">
            <a:xfrm>
              <a:off x="1839" y="1738"/>
              <a:ext cx="486" cy="973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970" name="Rectangle 26"/>
            <p:cNvSpPr>
              <a:spLocks noChangeArrowheads="1"/>
            </p:cNvSpPr>
            <p:nvPr/>
          </p:nvSpPr>
          <p:spPr bwMode="auto">
            <a:xfrm>
              <a:off x="1899" y="2140"/>
              <a:ext cx="3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b="1">
                  <a:solidFill>
                    <a:srgbClr val="000000"/>
                  </a:solidFill>
                </a:rPr>
                <a:t>T.120</a:t>
              </a:r>
              <a:endParaRPr lang="ru-RU" altLang="ru-RU" b="1"/>
            </a:p>
          </p:txBody>
        </p:sp>
        <p:sp>
          <p:nvSpPr>
            <p:cNvPr id="210971" name="Rectangle 27"/>
            <p:cNvSpPr>
              <a:spLocks noChangeArrowheads="1"/>
            </p:cNvSpPr>
            <p:nvPr/>
          </p:nvSpPr>
          <p:spPr bwMode="auto">
            <a:xfrm>
              <a:off x="879" y="1479"/>
              <a:ext cx="54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kk-KZ" altLang="ru-RU" dirty="0"/>
                <a:t>Басқару</a:t>
              </a:r>
              <a:endParaRPr lang="ru-RU" altLang="ru-RU" dirty="0"/>
            </a:p>
          </p:txBody>
        </p:sp>
        <p:sp>
          <p:nvSpPr>
            <p:cNvPr id="210972" name="Rectangle 28"/>
            <p:cNvSpPr>
              <a:spLocks noChangeArrowheads="1"/>
            </p:cNvSpPr>
            <p:nvPr/>
          </p:nvSpPr>
          <p:spPr bwMode="auto">
            <a:xfrm>
              <a:off x="4320" y="1479"/>
              <a:ext cx="54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kk-KZ" altLang="ru-RU" dirty="0"/>
                <a:t>Басқару</a:t>
              </a:r>
              <a:endParaRPr lang="ru-RU" altLang="ru-RU" dirty="0"/>
            </a:p>
          </p:txBody>
        </p:sp>
        <p:sp>
          <p:nvSpPr>
            <p:cNvPr id="210973" name="Rectangle 29"/>
            <p:cNvSpPr>
              <a:spLocks noChangeArrowheads="1"/>
            </p:cNvSpPr>
            <p:nvPr/>
          </p:nvSpPr>
          <p:spPr bwMode="auto">
            <a:xfrm>
              <a:off x="3555" y="1415"/>
              <a:ext cx="63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>
                  <a:solidFill>
                    <a:srgbClr val="000000"/>
                  </a:solidFill>
                </a:rPr>
                <a:t>Управление</a:t>
              </a:r>
              <a:endParaRPr lang="ru-RU" altLang="ru-RU"/>
            </a:p>
          </p:txBody>
        </p:sp>
        <p:sp>
          <p:nvSpPr>
            <p:cNvPr id="210974" name="Rectangle 30"/>
            <p:cNvSpPr>
              <a:spLocks noChangeArrowheads="1"/>
            </p:cNvSpPr>
            <p:nvPr/>
          </p:nvSpPr>
          <p:spPr bwMode="auto">
            <a:xfrm>
              <a:off x="3545" y="1544"/>
              <a:ext cx="65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>
                  <a:solidFill>
                    <a:srgbClr val="000000"/>
                  </a:solidFill>
                </a:rPr>
                <a:t>аудио/видео</a:t>
              </a:r>
              <a:endParaRPr lang="ru-RU" altLang="ru-RU"/>
            </a:p>
          </p:txBody>
        </p:sp>
        <p:sp>
          <p:nvSpPr>
            <p:cNvPr id="210975" name="Rectangle 31"/>
            <p:cNvSpPr>
              <a:spLocks noChangeArrowheads="1"/>
            </p:cNvSpPr>
            <p:nvPr/>
          </p:nvSpPr>
          <p:spPr bwMode="auto">
            <a:xfrm>
              <a:off x="1910" y="1479"/>
              <a:ext cx="5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kk-KZ" altLang="ru-RU" dirty="0"/>
                <a:t>Мәлімет</a:t>
              </a:r>
              <a:endParaRPr lang="ru-RU" altLang="ru-RU" dirty="0"/>
            </a:p>
          </p:txBody>
        </p:sp>
        <p:sp>
          <p:nvSpPr>
            <p:cNvPr id="210976" name="Rectangle 32"/>
            <p:cNvSpPr>
              <a:spLocks noChangeArrowheads="1"/>
            </p:cNvSpPr>
            <p:nvPr/>
          </p:nvSpPr>
          <p:spPr bwMode="auto">
            <a:xfrm>
              <a:off x="2586" y="1479"/>
              <a:ext cx="32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>
                  <a:solidFill>
                    <a:srgbClr val="000000"/>
                  </a:solidFill>
                </a:rPr>
                <a:t>Аудио</a:t>
              </a:r>
              <a:endParaRPr lang="ru-RU" altLang="ru-RU"/>
            </a:p>
          </p:txBody>
        </p:sp>
        <p:sp>
          <p:nvSpPr>
            <p:cNvPr id="210977" name="Rectangle 33"/>
            <p:cNvSpPr>
              <a:spLocks noChangeArrowheads="1"/>
            </p:cNvSpPr>
            <p:nvPr/>
          </p:nvSpPr>
          <p:spPr bwMode="auto">
            <a:xfrm>
              <a:off x="3043" y="1479"/>
              <a:ext cx="32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>
                  <a:solidFill>
                    <a:srgbClr val="000000"/>
                  </a:solidFill>
                </a:rPr>
                <a:t>Видео</a:t>
              </a:r>
              <a:endParaRPr lang="ru-RU" altLang="ru-RU"/>
            </a:p>
          </p:txBody>
        </p:sp>
      </p:grp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dirty="0">
                <a:solidFill>
                  <a:schemeClr val="hlink"/>
                </a:solidFill>
              </a:rPr>
              <a:t> Н.323 стандарт </a:t>
            </a:r>
            <a:r>
              <a:rPr lang="ru-RU" altLang="ru-RU" sz="4000" b="1" dirty="0" err="1">
                <a:solidFill>
                  <a:schemeClr val="hlink"/>
                </a:solidFill>
              </a:rPr>
              <a:t>компоненттері</a:t>
            </a:r>
            <a:br>
              <a:rPr lang="ru-RU" altLang="ru-RU" sz="4000" b="1" dirty="0">
                <a:solidFill>
                  <a:schemeClr val="accent2"/>
                </a:solidFill>
              </a:rPr>
            </a:br>
            <a:endParaRPr lang="uk-UA" altLang="ru-RU" sz="4000" b="1" dirty="0">
              <a:solidFill>
                <a:schemeClr val="accent2"/>
              </a:solidFill>
            </a:endParaRPr>
          </a:p>
        </p:txBody>
      </p:sp>
      <p:graphicFrame>
        <p:nvGraphicFramePr>
          <p:cNvPr id="211997" name="Group 2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4657655"/>
              </p:ext>
            </p:extLst>
          </p:nvPr>
        </p:nvGraphicFramePr>
        <p:xfrm>
          <a:off x="457200" y="1600200"/>
          <a:ext cx="8229600" cy="4502912"/>
        </p:xfrm>
        <a:graphic>
          <a:graphicData uri="http://schemas.openxmlformats.org/drawingml/2006/table">
            <a:tbl>
              <a:tblPr/>
              <a:tblGrid>
                <a:gridCol w="1954213">
                  <a:extLst>
                    <a:ext uri="{9D8B030D-6E8A-4147-A177-3AD203B41FA5}">
                      <a16:colId xmlns:a16="http://schemas.microsoft.com/office/drawing/2014/main" val="3096182724"/>
                    </a:ext>
                  </a:extLst>
                </a:gridCol>
                <a:gridCol w="6275387">
                  <a:extLst>
                    <a:ext uri="{9D8B030D-6E8A-4147-A177-3AD203B41FA5}">
                      <a16:colId xmlns:a16="http://schemas.microsoft.com/office/drawing/2014/main" val="1015193999"/>
                    </a:ext>
                  </a:extLst>
                </a:gridCol>
              </a:tblGrid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Ұсыныс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Сипаттама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4941037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H.225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Қосылуды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басқару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хаттамасы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5321580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H.225.0 RAS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Соңғы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жабдықтың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привратникпен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өзара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әрекеттесу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ХАТТАМАСЫ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RAS – Registration, Admission, Status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Жүйеде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тіркеу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ресурстарға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қол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жеткізуді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бақылау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байланыс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процесінде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өткізу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жолағының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өзгеруі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ағымдағы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жай-күйін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сұрау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және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индикациялау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273291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H.245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Басқару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арнасы</a:t>
                      </a:r>
                      <a:b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Мультимедиалық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деректер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ағындарын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жіберу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үшін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арналарды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ашу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және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жабу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үшін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хабарламаларды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сондай-ақ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басқа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пәрмендер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мен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сұрауларды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анықтайды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3307954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H.225.0</a:t>
                      </a: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kumimoji="0" lang="en-US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Q.931</a:t>
                      </a: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Сигнал </a:t>
                      </a:r>
                      <a:r>
                        <a:rPr kumimoji="0" lang="ru-RU" alt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арнасы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Сигнал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хабарламаларын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анықтайды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41094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altLang="ru-RU" sz="3600" b="1" dirty="0">
                <a:solidFill>
                  <a:schemeClr val="hlink"/>
                </a:solidFill>
              </a:rPr>
              <a:t> Н.323 </a:t>
            </a:r>
            <a:r>
              <a:rPr kumimoji="1" lang="ru-RU" altLang="ru-RU" sz="3600" b="1" dirty="0" err="1">
                <a:solidFill>
                  <a:schemeClr val="hlink"/>
                </a:solidFill>
              </a:rPr>
              <a:t>желіснің</a:t>
            </a:r>
            <a:r>
              <a:rPr kumimoji="1" lang="ru-RU" altLang="ru-RU" sz="3600" b="1" dirty="0">
                <a:solidFill>
                  <a:schemeClr val="hlink"/>
                </a:solidFill>
              </a:rPr>
              <a:t> </a:t>
            </a:r>
            <a:r>
              <a:rPr kumimoji="1" lang="ru-RU" altLang="ru-RU" sz="3600" b="1" dirty="0" err="1">
                <a:solidFill>
                  <a:schemeClr val="hlink"/>
                </a:solidFill>
              </a:rPr>
              <a:t>архитектурасы</a:t>
            </a:r>
            <a:r>
              <a:rPr lang="ru-RU" altLang="ru-RU" sz="4000" dirty="0">
                <a:solidFill>
                  <a:schemeClr val="accent2"/>
                </a:solidFill>
              </a:rPr>
              <a:t> </a:t>
            </a:r>
            <a:br>
              <a:rPr lang="ru-RU" altLang="ru-RU" sz="4000" dirty="0">
                <a:solidFill>
                  <a:schemeClr val="accent2"/>
                </a:solidFill>
              </a:rPr>
            </a:br>
            <a:endParaRPr lang="uk-UA" altLang="ru-RU" sz="4000" dirty="0">
              <a:solidFill>
                <a:schemeClr val="accent2"/>
              </a:solidFill>
            </a:endParaRPr>
          </a:p>
        </p:txBody>
      </p:sp>
      <p:graphicFrame>
        <p:nvGraphicFramePr>
          <p:cNvPr id="21402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971550" y="1052513"/>
          <a:ext cx="7202488" cy="394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71" name="VISIO" r:id="rId3" imgW="7705080" imgH="4218840" progId="Visio.Drawing.6">
                  <p:embed/>
                </p:oleObj>
              </mc:Choice>
              <mc:Fallback>
                <p:oleObj name="VISIO" r:id="rId3" imgW="7705080" imgH="421884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052513"/>
                        <a:ext cx="7202488" cy="394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4022" name="Rectangle 6"/>
          <p:cNvSpPr>
            <a:spLocks noChangeArrowheads="1"/>
          </p:cNvSpPr>
          <p:nvPr/>
        </p:nvSpPr>
        <p:spPr bwMode="auto">
          <a:xfrm>
            <a:off x="395288" y="5445125"/>
            <a:ext cx="842486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TW" dirty="0"/>
              <a:t>H323 </a:t>
            </a:r>
            <a:r>
              <a:rPr kumimoji="1" lang="ru-RU" altLang="zh-TW" dirty="0" err="1"/>
              <a:t>негізіндегі</a:t>
            </a:r>
            <a:r>
              <a:rPr kumimoji="1" lang="ru-RU" altLang="zh-TW" dirty="0"/>
              <a:t> </a:t>
            </a:r>
            <a:r>
              <a:rPr kumimoji="1" lang="ru-RU" altLang="zh-TW" dirty="0" err="1"/>
              <a:t>желілер</a:t>
            </a:r>
            <a:r>
              <a:rPr kumimoji="1" lang="ru-RU" altLang="zh-TW" dirty="0"/>
              <a:t> телефон </a:t>
            </a:r>
            <a:r>
              <a:rPr kumimoji="1" lang="ru-RU" altLang="zh-TW" dirty="0" err="1"/>
              <a:t>желілерімен</a:t>
            </a:r>
            <a:r>
              <a:rPr kumimoji="1" lang="ru-RU" altLang="zh-TW" dirty="0"/>
              <a:t> </a:t>
            </a:r>
            <a:r>
              <a:rPr kumimoji="1" lang="ru-RU" altLang="zh-TW" dirty="0" err="1"/>
              <a:t>интеграцияға</a:t>
            </a:r>
            <a:r>
              <a:rPr kumimoji="1" lang="ru-RU" altLang="zh-TW" dirty="0"/>
              <a:t> </a:t>
            </a:r>
            <a:r>
              <a:rPr kumimoji="1" lang="ru-RU" altLang="zh-TW" dirty="0" err="1"/>
              <a:t>бағытталған</a:t>
            </a:r>
            <a:r>
              <a:rPr kumimoji="1" lang="ru-RU" altLang="zh-TW" dirty="0"/>
              <a:t> </a:t>
            </a:r>
            <a:r>
              <a:rPr kumimoji="1" lang="ru-RU" altLang="zh-TW" dirty="0" err="1"/>
              <a:t>және</a:t>
            </a:r>
            <a:r>
              <a:rPr kumimoji="1" lang="ru-RU" altLang="zh-TW" dirty="0"/>
              <a:t> </a:t>
            </a:r>
            <a:r>
              <a:rPr kumimoji="1" lang="en-US" altLang="zh-TW" dirty="0"/>
              <a:t>IP </a:t>
            </a:r>
            <a:r>
              <a:rPr kumimoji="1" lang="ru-RU" altLang="zh-TW" dirty="0" err="1"/>
              <a:t>желісі</a:t>
            </a:r>
            <a:r>
              <a:rPr kumimoji="1" lang="ru-RU" altLang="zh-TW" dirty="0"/>
              <a:t> </a:t>
            </a:r>
            <a:r>
              <a:rPr kumimoji="1" lang="ru-RU" altLang="zh-TW" dirty="0" err="1"/>
              <a:t>бойынша</a:t>
            </a:r>
            <a:r>
              <a:rPr kumimoji="1" lang="ru-RU" altLang="zh-TW" dirty="0"/>
              <a:t> </a:t>
            </a:r>
            <a:r>
              <a:rPr kumimoji="1" lang="ru-RU" altLang="zh-TW" dirty="0" err="1"/>
              <a:t>қалааралық</a:t>
            </a:r>
            <a:r>
              <a:rPr kumimoji="1" lang="ru-RU" altLang="zh-TW" dirty="0"/>
              <a:t> </a:t>
            </a:r>
            <a:r>
              <a:rPr kumimoji="1" lang="ru-RU" altLang="zh-TW" dirty="0" err="1"/>
              <a:t>және</a:t>
            </a:r>
            <a:r>
              <a:rPr kumimoji="1" lang="ru-RU" altLang="zh-TW" dirty="0"/>
              <a:t> </a:t>
            </a:r>
            <a:r>
              <a:rPr kumimoji="1" lang="ru-RU" altLang="zh-TW" dirty="0" err="1"/>
              <a:t>халықаралық</a:t>
            </a:r>
            <a:r>
              <a:rPr kumimoji="1" lang="ru-RU" altLang="zh-TW" dirty="0"/>
              <a:t> </a:t>
            </a:r>
            <a:r>
              <a:rPr kumimoji="1" lang="ru-RU" altLang="zh-TW" dirty="0" err="1"/>
              <a:t>байланыс</a:t>
            </a:r>
            <a:r>
              <a:rPr kumimoji="1" lang="ru-RU" altLang="zh-TW" dirty="0"/>
              <a:t> беру </a:t>
            </a:r>
            <a:r>
              <a:rPr kumimoji="1" lang="ru-RU" altLang="zh-TW" dirty="0" err="1"/>
              <a:t>үшін</a:t>
            </a:r>
            <a:r>
              <a:rPr kumimoji="1" lang="ru-RU" altLang="zh-TW" dirty="0"/>
              <a:t> </a:t>
            </a:r>
            <a:r>
              <a:rPr kumimoji="1" lang="ru-RU" altLang="zh-TW" dirty="0" err="1"/>
              <a:t>жергілікті</a:t>
            </a:r>
            <a:r>
              <a:rPr kumimoji="1" lang="ru-RU" altLang="zh-TW" dirty="0"/>
              <a:t> телефон </a:t>
            </a:r>
            <a:r>
              <a:rPr kumimoji="1" lang="ru-RU" altLang="zh-TW" dirty="0" err="1"/>
              <a:t>желілерінің</a:t>
            </a:r>
            <a:r>
              <a:rPr kumimoji="1" lang="ru-RU" altLang="zh-TW" dirty="0"/>
              <a:t> </a:t>
            </a:r>
            <a:r>
              <a:rPr kumimoji="1" lang="ru-RU" altLang="zh-TW" dirty="0" err="1"/>
              <a:t>операторларына</a:t>
            </a:r>
            <a:r>
              <a:rPr kumimoji="1" lang="ru-RU" altLang="zh-TW" dirty="0"/>
              <a:t> </a:t>
            </a:r>
            <a:r>
              <a:rPr kumimoji="1" lang="ru-RU" altLang="zh-TW" dirty="0" err="1"/>
              <a:t>жақсы</a:t>
            </a:r>
            <a:r>
              <a:rPr kumimoji="1" lang="ru-RU" altLang="zh-TW" dirty="0"/>
              <a:t> </a:t>
            </a:r>
            <a:r>
              <a:rPr kumimoji="1" lang="ru-RU" altLang="zh-TW" dirty="0" err="1"/>
              <a:t>сәйкес</a:t>
            </a:r>
            <a:r>
              <a:rPr kumimoji="1" lang="ru-RU" altLang="zh-TW" dirty="0"/>
              <a:t> </a:t>
            </a:r>
            <a:r>
              <a:rPr kumimoji="1" lang="ru-RU" altLang="zh-TW" dirty="0" err="1"/>
              <a:t>келеді</a:t>
            </a:r>
            <a:r>
              <a:rPr kumimoji="1" lang="ru-RU" altLang="zh-TW" dirty="0"/>
              <a:t>.</a:t>
            </a:r>
            <a:endParaRPr kumimoji="1" lang="en-US" altLang="zh-TW" dirty="0">
              <a:ea typeface="PMingLiU" panose="02020500000000000000" pitchFamily="18" charset="-12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dirty="0"/>
              <a:t>Н.323 </a:t>
            </a:r>
            <a:r>
              <a:rPr lang="ru-RU" altLang="ru-RU" sz="3600" b="1" dirty="0" err="1"/>
              <a:t>негізінде</a:t>
            </a:r>
            <a:r>
              <a:rPr lang="ru-RU" altLang="ru-RU" sz="3600" b="1" dirty="0"/>
              <a:t> </a:t>
            </a:r>
            <a:r>
              <a:rPr lang="ru-RU" altLang="ru-RU" sz="3600" b="1" dirty="0" err="1"/>
              <a:t>құрылған</a:t>
            </a:r>
            <a:r>
              <a:rPr lang="ru-RU" altLang="ru-RU" sz="3600" b="1" dirty="0"/>
              <a:t> </a:t>
            </a:r>
            <a:r>
              <a:rPr lang="ru-RU" altLang="ru-RU" sz="3600" b="1" dirty="0" err="1"/>
              <a:t>желі</a:t>
            </a:r>
            <a:endParaRPr lang="ru-RU" altLang="ru-RU" sz="3600" b="1" dirty="0"/>
          </a:p>
        </p:txBody>
      </p:sp>
      <p:pic>
        <p:nvPicPr>
          <p:cNvPr id="2253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557338"/>
            <a:ext cx="7920038" cy="4389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dirty="0"/>
              <a:t>Н.323 </a:t>
            </a:r>
            <a:r>
              <a:rPr lang="ru-RU" altLang="ru-RU" sz="3200" b="1" dirty="0" err="1"/>
              <a:t>негізіндегі</a:t>
            </a:r>
            <a:r>
              <a:rPr lang="ru-RU" altLang="ru-RU" sz="3200" b="1" dirty="0"/>
              <a:t> </a:t>
            </a:r>
            <a:r>
              <a:rPr lang="en-US" altLang="ru-RU" sz="3200" b="1" dirty="0"/>
              <a:t>IP-</a:t>
            </a:r>
            <a:r>
              <a:rPr lang="ru-RU" altLang="ru-RU" sz="3200" b="1" dirty="0" err="1"/>
              <a:t>телефони</a:t>
            </a:r>
            <a:r>
              <a:rPr lang="ru-RU" altLang="ru-RU" sz="3200" b="1" dirty="0"/>
              <a:t> </a:t>
            </a:r>
            <a:r>
              <a:rPr lang="ru-RU" altLang="ru-RU" sz="3200" b="1" dirty="0" err="1"/>
              <a:t>желісінің</a:t>
            </a:r>
            <a:r>
              <a:rPr lang="ru-RU" altLang="ru-RU" sz="3200" b="1" dirty="0"/>
              <a:t> </a:t>
            </a:r>
            <a:r>
              <a:rPr lang="ru-RU" altLang="ru-RU" sz="3200" b="1" dirty="0" err="1"/>
              <a:t>негізгі</a:t>
            </a:r>
            <a:r>
              <a:rPr lang="ru-RU" altLang="ru-RU" sz="3200" b="1" dirty="0"/>
              <a:t> </a:t>
            </a:r>
            <a:r>
              <a:rPr lang="ru-RU" altLang="ru-RU" sz="3200" b="1" dirty="0" err="1"/>
              <a:t>компоненттері.Терминал</a:t>
            </a:r>
            <a:r>
              <a:rPr lang="ru-RU" altLang="ru-RU" sz="3200" b="1" dirty="0"/>
              <a:t> Н.323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060575"/>
            <a:ext cx="8229600" cy="40322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kumimoji="1" lang="ru-RU" altLang="zh-T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Терминал </a:t>
            </a:r>
            <a:r>
              <a:rPr kumimoji="1" lang="en-US" altLang="zh-TW" sz="20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H.323</a:t>
            </a:r>
            <a:r>
              <a:rPr kumimoji="1" lang="en-US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kumimoji="1"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IP-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телефония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желісін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пайдаланушының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құрылғысы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H323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терминалымен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шлюзбен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конференцияларды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құрылғысымен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жақты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1" lang="en-US" altLang="zh-TW" sz="20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>
              <a:lnSpc>
                <a:spcPct val="80000"/>
              </a:lnSpc>
            </a:pP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Терминалдың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типтік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1"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NetMeeting, IP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телефондары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бейне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телефондары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аудио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бейнеконференциялары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дербес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компьютерлер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1" lang="en-US" altLang="zh-TW" sz="20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>
              <a:lnSpc>
                <a:spcPct val="80000"/>
              </a:lnSpc>
            </a:pP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терминалдар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дауысты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қысу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711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стандарттарын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қосылу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параметрлерін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келісу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245,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қосылысты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орнату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Q. 931,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қақпашымен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әрекеттесу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RAS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арнасын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аудио (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бейне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ағындарды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жеткізуді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оңтайландыру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RTP/RTCP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хаттамаларын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қолдауы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терминалдар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аудио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бейне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кодектерді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қолдай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2800" b="1" dirty="0">
                <a:solidFill>
                  <a:schemeClr val="hlink"/>
                </a:solidFill>
              </a:rPr>
              <a:t>H.323 </a:t>
            </a:r>
            <a:r>
              <a:rPr lang="ru-RU" altLang="ru-RU" sz="2800" b="1" dirty="0" err="1">
                <a:solidFill>
                  <a:schemeClr val="hlink"/>
                </a:solidFill>
              </a:rPr>
              <a:t>терминалының</a:t>
            </a:r>
            <a:r>
              <a:rPr lang="ru-RU" altLang="ru-RU" sz="2800" b="1" dirty="0">
                <a:solidFill>
                  <a:schemeClr val="hlink"/>
                </a:solidFill>
              </a:rPr>
              <a:t> </a:t>
            </a:r>
            <a:r>
              <a:rPr lang="ru-RU" altLang="ru-RU" sz="2800" b="1" dirty="0" err="1">
                <a:solidFill>
                  <a:schemeClr val="hlink"/>
                </a:solidFill>
              </a:rPr>
              <a:t>құрылымдық</a:t>
            </a:r>
            <a:r>
              <a:rPr lang="ru-RU" altLang="ru-RU" sz="2800" b="1" dirty="0">
                <a:solidFill>
                  <a:schemeClr val="hlink"/>
                </a:solidFill>
              </a:rPr>
              <a:t> </a:t>
            </a:r>
            <a:r>
              <a:rPr lang="ru-RU" altLang="ru-RU" sz="2800" b="1" dirty="0" err="1">
                <a:solidFill>
                  <a:schemeClr val="hlink"/>
                </a:solidFill>
              </a:rPr>
              <a:t>схемасы</a:t>
            </a:r>
            <a:endParaRPr lang="uk-UA" altLang="ru-RU" sz="3200" b="1" dirty="0">
              <a:solidFill>
                <a:schemeClr val="accent2"/>
              </a:solidFill>
            </a:endParaRPr>
          </a:p>
        </p:txBody>
      </p:sp>
      <p:graphicFrame>
        <p:nvGraphicFramePr>
          <p:cNvPr id="21606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539750" y="1557338"/>
          <a:ext cx="8229600" cy="399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19" name="VISIO" r:id="rId3" imgW="8713080" imgH="4226760" progId="Visio.Drawing.6">
                  <p:embed/>
                </p:oleObj>
              </mc:Choice>
              <mc:Fallback>
                <p:oleObj name="VISIO" r:id="rId3" imgW="8713080" imgH="422676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557338"/>
                        <a:ext cx="8229600" cy="3992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dirty="0">
                <a:solidFill>
                  <a:schemeClr val="hlink"/>
                </a:solidFill>
              </a:rPr>
              <a:t>Телефон </a:t>
            </a:r>
            <a:r>
              <a:rPr lang="ru-RU" altLang="ru-RU" sz="4000" b="1" dirty="0" err="1">
                <a:solidFill>
                  <a:schemeClr val="hlink"/>
                </a:solidFill>
              </a:rPr>
              <a:t>серверлерінің</a:t>
            </a:r>
            <a:r>
              <a:rPr lang="ru-RU" altLang="ru-RU" sz="4000" b="1" dirty="0">
                <a:solidFill>
                  <a:schemeClr val="hlink"/>
                </a:solidFill>
              </a:rPr>
              <a:t> </a:t>
            </a:r>
            <a:r>
              <a:rPr lang="ru-RU" altLang="ru-RU" sz="4000" b="1" dirty="0" err="1">
                <a:solidFill>
                  <a:schemeClr val="hlink"/>
                </a:solidFill>
              </a:rPr>
              <a:t>жұмыс</a:t>
            </a:r>
            <a:r>
              <a:rPr lang="ru-RU" altLang="ru-RU" sz="4000" b="1" dirty="0">
                <a:solidFill>
                  <a:schemeClr val="hlink"/>
                </a:solidFill>
              </a:rPr>
              <a:t> </a:t>
            </a:r>
            <a:r>
              <a:rPr lang="ru-RU" altLang="ru-RU" sz="4000" b="1" dirty="0" err="1">
                <a:solidFill>
                  <a:schemeClr val="hlink"/>
                </a:solidFill>
              </a:rPr>
              <a:t>принципі</a:t>
            </a:r>
            <a:endParaRPr lang="uk-UA" altLang="ru-RU" sz="4000" b="1" dirty="0">
              <a:solidFill>
                <a:schemeClr val="hlink"/>
              </a:solidFill>
            </a:endParaRP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2588" cy="3773488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altLang="ru-RU" sz="2000" dirty="0" err="1"/>
              <a:t>Бір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жағынан</a:t>
            </a:r>
            <a:r>
              <a:rPr lang="ru-RU" altLang="ru-RU" sz="2000" dirty="0"/>
              <a:t>, сервер телефон </a:t>
            </a:r>
            <a:r>
              <a:rPr lang="ru-RU" altLang="ru-RU" sz="2000" dirty="0" err="1"/>
              <a:t>желілерімен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байланысты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және</a:t>
            </a:r>
            <a:r>
              <a:rPr lang="ru-RU" altLang="ru-RU" sz="2000" dirty="0"/>
              <a:t> </a:t>
            </a:r>
            <a:r>
              <a:rPr lang="ru-RU" altLang="ru-RU" sz="2000" dirty="0" err="1"/>
              <a:t>әлемнің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кез-келген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телефонына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қосыла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алады</a:t>
            </a:r>
            <a:r>
              <a:rPr lang="ru-RU" altLang="ru-RU" sz="2000" dirty="0"/>
              <a:t>. </a:t>
            </a:r>
            <a:r>
              <a:rPr lang="ru-RU" altLang="ru-RU" sz="2000" dirty="0" err="1"/>
              <a:t>Екінші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жағынан</a:t>
            </a:r>
            <a:r>
              <a:rPr lang="ru-RU" altLang="ru-RU" sz="2000" dirty="0"/>
              <a:t>, сервер </a:t>
            </a:r>
            <a:r>
              <a:rPr lang="ru-RU" altLang="ru-RU" sz="2000" dirty="0" err="1"/>
              <a:t>байланысты</a:t>
            </a:r>
            <a:r>
              <a:rPr lang="ru-RU" altLang="ru-RU" sz="2000" dirty="0"/>
              <a:t> Интернет </a:t>
            </a:r>
            <a:r>
              <a:rPr lang="ru-RU" altLang="ru-RU" sz="2000" dirty="0" err="1"/>
              <a:t>және</a:t>
            </a:r>
            <a:r>
              <a:rPr lang="ru-RU" altLang="ru-RU" sz="2000" dirty="0"/>
              <a:t> </a:t>
            </a:r>
            <a:r>
              <a:rPr lang="ru-RU" altLang="ru-RU" sz="2000" dirty="0" err="1"/>
              <a:t>әлемдегі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кез-келген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компьютермен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байланыса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алады</a:t>
            </a:r>
            <a:r>
              <a:rPr lang="ru-RU" altLang="ru-RU" sz="2000" dirty="0"/>
              <a:t>. Сервер </a:t>
            </a:r>
            <a:r>
              <a:rPr lang="ru-RU" altLang="ru-RU" sz="2000" dirty="0" err="1"/>
              <a:t>стандартты</a:t>
            </a:r>
            <a:r>
              <a:rPr lang="ru-RU" altLang="ru-RU" sz="2000" dirty="0"/>
              <a:t> телефон </a:t>
            </a:r>
            <a:r>
              <a:rPr lang="ru-RU" altLang="ru-RU" sz="2000" dirty="0" err="1"/>
              <a:t>сигналын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қабылдайды</a:t>
            </a:r>
            <a:r>
              <a:rPr lang="ru-RU" altLang="ru-RU" sz="2000" dirty="0"/>
              <a:t>, оны </a:t>
            </a:r>
            <a:r>
              <a:rPr lang="ru-RU" altLang="ru-RU" sz="2000" dirty="0" err="1"/>
              <a:t>цифрлайды</a:t>
            </a:r>
            <a:r>
              <a:rPr lang="ru-RU" altLang="ru-RU" sz="2000" dirty="0"/>
              <a:t> (</a:t>
            </a:r>
            <a:r>
              <a:rPr lang="ru-RU" altLang="ru-RU" sz="2000" dirty="0" err="1"/>
              <a:t>егер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ол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бастапқы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сандық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болмаса</a:t>
            </a:r>
            <a:r>
              <a:rPr lang="ru-RU" altLang="ru-RU" sz="2000" dirty="0"/>
              <a:t>), </a:t>
            </a:r>
            <a:r>
              <a:rPr lang="ru-RU" altLang="ru-RU" sz="2000" dirty="0" err="1"/>
              <a:t>қысады</a:t>
            </a:r>
            <a:r>
              <a:rPr lang="ru-RU" altLang="ru-RU" sz="2000" dirty="0"/>
              <a:t>, </a:t>
            </a:r>
            <a:r>
              <a:rPr lang="ru-RU" altLang="ru-RU" sz="2000" dirty="0" err="1"/>
              <a:t>пакеттерге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бөледі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және</a:t>
            </a:r>
            <a:r>
              <a:rPr lang="ru-RU" altLang="ru-RU" sz="2000" dirty="0"/>
              <a:t> интернет </a:t>
            </a:r>
            <a:r>
              <a:rPr lang="ru-RU" altLang="ru-RU" sz="2000" dirty="0" err="1"/>
              <a:t>протоколын</a:t>
            </a:r>
            <a:r>
              <a:rPr lang="ru-RU" altLang="ru-RU" sz="2000" dirty="0"/>
              <a:t> (</a:t>
            </a:r>
            <a:r>
              <a:rPr lang="en-US" altLang="ru-RU" sz="2000" dirty="0"/>
              <a:t>TCP/IP) </a:t>
            </a:r>
            <a:r>
              <a:rPr lang="ru-RU" altLang="ru-RU" sz="2000" dirty="0" err="1"/>
              <a:t>қолдана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отырып</a:t>
            </a:r>
            <a:r>
              <a:rPr lang="ru-RU" altLang="ru-RU" sz="2000" dirty="0"/>
              <a:t>, Интернет </a:t>
            </a:r>
            <a:r>
              <a:rPr lang="ru-RU" altLang="ru-RU" sz="2000" dirty="0" err="1"/>
              <a:t>арқылы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мақсатты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түрде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жібереді</a:t>
            </a:r>
            <a:r>
              <a:rPr lang="ru-RU" altLang="ru-RU" sz="2000" dirty="0"/>
              <a:t>. </a:t>
            </a:r>
            <a:r>
              <a:rPr lang="ru-RU" altLang="ru-RU" sz="2000" dirty="0" err="1"/>
              <a:t>Желіден</a:t>
            </a:r>
            <a:r>
              <a:rPr lang="ru-RU" altLang="ru-RU" sz="2000" dirty="0"/>
              <a:t> телефон </a:t>
            </a:r>
            <a:r>
              <a:rPr lang="ru-RU" altLang="ru-RU" sz="2000" dirty="0" err="1"/>
              <a:t>серверіне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келетін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және</a:t>
            </a:r>
            <a:r>
              <a:rPr lang="ru-RU" altLang="ru-RU" sz="2000" dirty="0"/>
              <a:t> телефон </a:t>
            </a:r>
            <a:r>
              <a:rPr lang="ru-RU" altLang="ru-RU" sz="2000" dirty="0" err="1"/>
              <a:t>желісіне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шығатын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пакеттер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үшін</a:t>
            </a:r>
            <a:r>
              <a:rPr lang="ru-RU" altLang="ru-RU" sz="2000" dirty="0"/>
              <a:t> операция </a:t>
            </a:r>
            <a:r>
              <a:rPr lang="ru-RU" altLang="ru-RU" sz="2000" dirty="0" err="1"/>
              <a:t>кері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тәртіпте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жүзеге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асырылады</a:t>
            </a:r>
            <a:r>
              <a:rPr lang="ru-RU" altLang="ru-RU" sz="2000" dirty="0"/>
              <a:t>. </a:t>
            </a:r>
            <a:r>
              <a:rPr lang="ru-RU" altLang="ru-RU" sz="2000" dirty="0" err="1"/>
              <a:t>Операцияның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екі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құрамдас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бөлігі</a:t>
            </a:r>
            <a:r>
              <a:rPr lang="ru-RU" altLang="ru-RU" sz="2000" dirty="0"/>
              <a:t> (телефон </a:t>
            </a:r>
            <a:r>
              <a:rPr lang="ru-RU" altLang="ru-RU" sz="2000" dirty="0" err="1"/>
              <a:t>желісіне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сигналдың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кіруі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және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оның</a:t>
            </a:r>
            <a:r>
              <a:rPr lang="ru-RU" altLang="ru-RU" sz="2000" dirty="0"/>
              <a:t> телефон </a:t>
            </a:r>
            <a:r>
              <a:rPr lang="ru-RU" altLang="ru-RU" sz="2000" dirty="0" err="1"/>
              <a:t>желісінен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шығуы</a:t>
            </a:r>
            <a:r>
              <a:rPr lang="ru-RU" altLang="ru-RU" sz="2000" dirty="0"/>
              <a:t>) </a:t>
            </a:r>
            <a:r>
              <a:rPr lang="ru-RU" altLang="ru-RU" sz="2000" dirty="0" err="1"/>
              <a:t>бір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уақытта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дерлік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жүреді</a:t>
            </a:r>
            <a:r>
              <a:rPr lang="ru-RU" altLang="ru-RU" sz="2000" dirty="0"/>
              <a:t>, </a:t>
            </a:r>
            <a:r>
              <a:rPr lang="ru-RU" altLang="ru-RU" sz="2000" dirty="0" err="1"/>
              <a:t>бұл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толық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дуплексті</a:t>
            </a:r>
            <a:r>
              <a:rPr lang="ru-RU" altLang="ru-RU" sz="2000" dirty="0"/>
              <a:t> (</a:t>
            </a:r>
            <a:r>
              <a:rPr lang="ru-RU" altLang="ru-RU" sz="2000" dirty="0" err="1"/>
              <a:t>яғни</a:t>
            </a:r>
            <a:r>
              <a:rPr lang="ru-RU" altLang="ru-RU" sz="2000" dirty="0"/>
              <a:t>, </a:t>
            </a:r>
            <a:r>
              <a:rPr lang="ru-RU" altLang="ru-RU" sz="2000" dirty="0" err="1"/>
              <a:t>екі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бағытты</a:t>
            </a:r>
            <a:r>
              <a:rPr lang="ru-RU" altLang="ru-RU" sz="2000" dirty="0"/>
              <a:t>) </a:t>
            </a:r>
            <a:r>
              <a:rPr lang="ru-RU" altLang="ru-RU" sz="2000" dirty="0" err="1"/>
              <a:t>сөйлесуді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қамтамасыз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етуге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мүмкіндік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береді</a:t>
            </a:r>
            <a:r>
              <a:rPr lang="ru-RU" altLang="ru-RU" sz="2000" dirty="0"/>
              <a:t>.</a:t>
            </a:r>
            <a:endParaRPr lang="uk-UA" altLang="ru-RU" sz="2000" dirty="0"/>
          </a:p>
        </p:txBody>
      </p:sp>
      <p:graphicFrame>
        <p:nvGraphicFramePr>
          <p:cNvPr id="18637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900113" y="5157788"/>
          <a:ext cx="7559675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24" name="VISIO" r:id="rId3" imgW="6062040" imgH="1190880" progId="Visio.Drawing.6">
                  <p:embed/>
                </p:oleObj>
              </mc:Choice>
              <mc:Fallback>
                <p:oleObj name="VISIO" r:id="rId3" imgW="6062040" imgH="119088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5157788"/>
                        <a:ext cx="7559675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z="4000" b="1" dirty="0">
                <a:ea typeface="PMingLiU" panose="02020500000000000000" pitchFamily="18" charset="-120"/>
              </a:rPr>
              <a:t>IP-</a:t>
            </a:r>
            <a:r>
              <a:rPr kumimoji="1" lang="ru-RU" altLang="zh-TW" sz="4000" b="1" dirty="0" err="1"/>
              <a:t>телефони</a:t>
            </a:r>
            <a:r>
              <a:rPr kumimoji="1" lang="kk-KZ" altLang="zh-TW" sz="4000" b="1" dirty="0"/>
              <a:t>я </a:t>
            </a:r>
            <a:r>
              <a:rPr kumimoji="1" lang="kk-KZ" altLang="zh-TW" sz="4000" b="1" dirty="0" err="1"/>
              <a:t>шлюзы</a:t>
            </a:r>
            <a:r>
              <a:rPr kumimoji="1" lang="en-US" altLang="zh-TW" sz="4000" b="1" dirty="0">
                <a:ea typeface="PMingLiU" panose="02020500000000000000" pitchFamily="18" charset="-120"/>
              </a:rPr>
              <a:t> (Gateway)</a:t>
            </a:r>
            <a:endParaRPr kumimoji="1" lang="uk-UA" altLang="ru-RU" sz="4000" b="1" dirty="0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</a:pPr>
            <a:r>
              <a:rPr kumimoji="1" lang="ru-RU" altLang="zh-T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TW" sz="20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IP-</a:t>
            </a:r>
            <a:r>
              <a:rPr kumimoji="1" lang="ru-RU" altLang="zh-TW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телефони</a:t>
            </a:r>
            <a:r>
              <a:rPr kumimoji="1" lang="kk-KZ" altLang="zh-T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kumimoji="1" lang="kk-KZ" altLang="zh-TW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шлюзы</a:t>
            </a:r>
            <a:r>
              <a:rPr kumimoji="1" lang="en-US" altLang="zh-TW" sz="2000" b="1" dirty="0">
                <a:latin typeface="Times New Roman" panose="02020603050405020304" pitchFamily="18" charset="0"/>
                <a:ea typeface="PMingLiU" panose="02020500000000000000" pitchFamily="18" charset="-120"/>
              </a:rPr>
              <a:t> (Gateway)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1"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H323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хаттамасына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желілері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сөйлеу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трафигін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міндет-ТфОП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тарапынан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келетін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сөйлеу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ақпаратын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желілері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беруге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жарамды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түрге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түрлендіру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1" lang="en-US" altLang="zh-TW" sz="20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algn="just">
              <a:lnSpc>
                <a:spcPct val="80000"/>
              </a:lnSpc>
            </a:pP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шлюз </a:t>
            </a:r>
            <a:r>
              <a:rPr kumimoji="1"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DSS1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КС</a:t>
            </a:r>
            <a:r>
              <a:rPr kumimoji="1"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сигналдық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хабарламаларын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h323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сигналдық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хабарламаларына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түрлендіреді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түрлендіреді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1"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246)</a:t>
            </a:r>
            <a:endParaRPr kumimoji="1" lang="kk-KZ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желіде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привратник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болмаса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шлюздің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тағы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функциясы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іске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асырылуы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керек-ТфОП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нөмірін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IP-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адреске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түрлендіру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80000"/>
              </a:lnSpc>
            </a:pP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h323 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терминалы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желісінде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h323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терминалымен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байланысса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шлюз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қосылысқа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қатыспайды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80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Шлюз 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H323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желісінің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компоненттерінің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қатарына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кірмейді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стандартты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терминалмен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орнату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орнату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үзіліс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хаттамаларын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таратумен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етіледі</a:t>
            </a:r>
            <a:endParaRPr lang="uk-UA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altLang="zh-TW" b="1"/>
              <a:t>Привратник</a:t>
            </a:r>
            <a:r>
              <a:rPr kumimoji="1" lang="en-US" altLang="zh-TW" b="1">
                <a:ea typeface="PMingLiU" panose="02020500000000000000" pitchFamily="18" charset="-120"/>
              </a:rPr>
              <a:t> (GateKeeper)</a:t>
            </a:r>
            <a:endParaRPr kumimoji="1" lang="uk-UA" altLang="ru-RU" b="1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12875"/>
            <a:ext cx="8002587" cy="2116138"/>
          </a:xfrm>
        </p:spPr>
        <p:txBody>
          <a:bodyPr/>
          <a:lstStyle/>
          <a:p>
            <a:pPr algn="just">
              <a:spcBef>
                <a:spcPct val="50000"/>
              </a:spcBef>
              <a:buFontTx/>
              <a:buNone/>
            </a:pPr>
            <a:r>
              <a:rPr kumimoji="1" lang="ru-RU" altLang="zh-TW" sz="2400" b="1" dirty="0"/>
              <a:t>	</a:t>
            </a:r>
            <a:r>
              <a:rPr kumimoji="1" lang="ru-RU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Привратник</a:t>
            </a:r>
            <a:r>
              <a:rPr kumimoji="1" lang="en-US" altLang="zh-TW" sz="24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</a:t>
            </a:r>
            <a:r>
              <a:rPr kumimoji="1" lang="en-US" altLang="zh-TW" sz="2400" b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GateKeeper</a:t>
            </a:r>
            <a:r>
              <a:rPr kumimoji="1" lang="en-US" altLang="zh-TW" sz="24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</a:t>
            </a:r>
            <a:r>
              <a:rPr kumimoji="1" lang="ru-RU" altLang="zh-TW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kumimoji="1"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 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телефония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желісінің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интеллектісі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шоғырланған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құрылғы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1"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H323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желілері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аймақтық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сәулетке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Қақпашы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желісінің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аймағын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функцияларын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орындайды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altLang="ru-RU" sz="2400" dirty="0"/>
          </a:p>
        </p:txBody>
      </p:sp>
      <p:graphicFrame>
        <p:nvGraphicFramePr>
          <p:cNvPr id="21914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331913" y="3644900"/>
          <a:ext cx="6624637" cy="279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91" name="VISIO" r:id="rId3" imgW="8628480" imgH="4410000" progId="Visio.Drawing.6">
                  <p:embed/>
                </p:oleObj>
              </mc:Choice>
              <mc:Fallback>
                <p:oleObj name="VISIO" r:id="rId3" imgW="8628480" imgH="44100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644900"/>
                        <a:ext cx="6624637" cy="279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kumimoji="1" lang="ru-RU" altLang="zh-TW" sz="4000" b="1" dirty="0">
                <a:solidFill>
                  <a:schemeClr val="hlink"/>
                </a:solidFill>
              </a:rPr>
            </a:br>
            <a:r>
              <a:rPr kumimoji="1" lang="ru-RU" altLang="zh-TW" sz="4000" b="1" dirty="0">
                <a:solidFill>
                  <a:schemeClr val="hlink"/>
                </a:solidFill>
              </a:rPr>
              <a:t>Привратник(</a:t>
            </a:r>
            <a:r>
              <a:rPr kumimoji="1" lang="kk-KZ" altLang="zh-TW" sz="4000" b="1" dirty="0">
                <a:solidFill>
                  <a:schemeClr val="hlink"/>
                </a:solidFill>
              </a:rPr>
              <a:t>Қақпашы</a:t>
            </a:r>
            <a:r>
              <a:rPr kumimoji="1" lang="ru-RU" altLang="zh-TW" sz="4000" b="1" dirty="0">
                <a:solidFill>
                  <a:schemeClr val="hlink"/>
                </a:solidFill>
              </a:rPr>
              <a:t>) </a:t>
            </a:r>
            <a:r>
              <a:rPr kumimoji="1" lang="ru-RU" altLang="zh-TW" sz="4000" b="1" dirty="0" err="1">
                <a:solidFill>
                  <a:schemeClr val="hlink"/>
                </a:solidFill>
              </a:rPr>
              <a:t>функциясы</a:t>
            </a:r>
            <a:br>
              <a:rPr kumimoji="1" lang="en-US" altLang="zh-TW" sz="4000" b="1" dirty="0">
                <a:solidFill>
                  <a:schemeClr val="accent2"/>
                </a:solidFill>
                <a:ea typeface="PMingLiU" panose="02020500000000000000" pitchFamily="18" charset="-120"/>
              </a:rPr>
            </a:br>
            <a:endParaRPr kumimoji="1" lang="uk-UA" altLang="ru-RU" sz="4000" b="1" dirty="0">
              <a:solidFill>
                <a:schemeClr val="accent2"/>
              </a:solidFill>
            </a:endParaRP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kumimoji="1" lang="ru-RU" altLang="zh-TW" sz="2000" dirty="0" err="1"/>
              <a:t>Соңғы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және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басқа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құрылғыларды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тіркеу</a:t>
            </a:r>
            <a:endParaRPr kumimoji="1" lang="ru-RU" altLang="zh-TW" sz="2000" dirty="0"/>
          </a:p>
          <a:p>
            <a:pPr>
              <a:lnSpc>
                <a:spcPct val="80000"/>
              </a:lnSpc>
            </a:pPr>
            <a:r>
              <a:rPr kumimoji="1" lang="en-US" altLang="zh-TW" sz="2000" dirty="0"/>
              <a:t>RAS </a:t>
            </a:r>
            <a:r>
              <a:rPr kumimoji="1" lang="ru-RU" altLang="zh-TW" sz="2000" dirty="0" err="1"/>
              <a:t>сигнализациясының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көмегімен</a:t>
            </a:r>
            <a:r>
              <a:rPr kumimoji="1" lang="ru-RU" altLang="zh-TW" sz="2000" dirty="0"/>
              <a:t> </a:t>
            </a:r>
            <a:r>
              <a:rPr kumimoji="1" lang="en-US" altLang="zh-TW" sz="2000" dirty="0"/>
              <a:t>IP-</a:t>
            </a:r>
            <a:r>
              <a:rPr kumimoji="1" lang="ru-RU" altLang="zh-TW" sz="2000" dirty="0"/>
              <a:t>телефония </a:t>
            </a:r>
            <a:r>
              <a:rPr kumimoji="1" lang="ru-RU" altLang="zh-TW" sz="2000" dirty="0" err="1"/>
              <a:t>желісінің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қызметтеріне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пайдаланушылардың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қол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жетімділігін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бақылау</a:t>
            </a:r>
            <a:endParaRPr kumimoji="1" lang="en-US" altLang="zh-TW" sz="2000" dirty="0"/>
          </a:p>
          <a:p>
            <a:pPr>
              <a:lnSpc>
                <a:spcPct val="80000"/>
              </a:lnSpc>
            </a:pPr>
            <a:r>
              <a:rPr kumimoji="1" lang="en-US" altLang="zh-TW" sz="2000" dirty="0"/>
              <a:t>Alias-</a:t>
            </a:r>
            <a:r>
              <a:rPr kumimoji="1" lang="ru-RU" altLang="zh-TW" sz="2000" dirty="0" err="1"/>
              <a:t>адрестерді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түрлендіру</a:t>
            </a:r>
            <a:r>
              <a:rPr kumimoji="1" lang="ru-RU" altLang="zh-TW" sz="2000" dirty="0"/>
              <a:t> (</a:t>
            </a:r>
            <a:r>
              <a:rPr kumimoji="1" lang="ru-RU" altLang="zh-TW" sz="2000" dirty="0" err="1"/>
              <a:t>мысалы</a:t>
            </a:r>
            <a:r>
              <a:rPr kumimoji="1" lang="ru-RU" altLang="zh-TW" sz="2000" dirty="0"/>
              <a:t>., телефон </a:t>
            </a:r>
            <a:r>
              <a:rPr kumimoji="1" lang="ru-RU" altLang="zh-TW" sz="2000" dirty="0" err="1"/>
              <a:t>нөмірі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немесе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абоненттің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аты</a:t>
            </a:r>
            <a:r>
              <a:rPr kumimoji="1" lang="ru-RU" altLang="zh-TW" sz="2000" dirty="0"/>
              <a:t>) </a:t>
            </a:r>
            <a:r>
              <a:rPr kumimoji="1" lang="ru-RU" altLang="zh-TW" sz="2000" dirty="0" err="1"/>
              <a:t>шақырылатын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пайдаланушының</a:t>
            </a:r>
            <a:r>
              <a:rPr kumimoji="1" lang="ru-RU" altLang="zh-TW" sz="2000" dirty="0"/>
              <a:t> </a:t>
            </a:r>
            <a:r>
              <a:rPr kumimoji="1" lang="en-US" altLang="zh-TW" sz="2000" dirty="0"/>
              <a:t>IP-</a:t>
            </a:r>
            <a:r>
              <a:rPr kumimoji="1" lang="ru-RU" altLang="zh-TW" sz="2000" dirty="0" err="1"/>
              <a:t>желісінің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көліктік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адресіне</a:t>
            </a:r>
            <a:endParaRPr kumimoji="1" lang="ru-RU" altLang="zh-TW" sz="2000" dirty="0"/>
          </a:p>
          <a:p>
            <a:pPr>
              <a:lnSpc>
                <a:spcPct val="80000"/>
              </a:lnSpc>
            </a:pPr>
            <a:r>
              <a:rPr kumimoji="1" lang="ru-RU" altLang="zh-TW" sz="2000" dirty="0" err="1"/>
              <a:t>Желінің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өткізу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қабілетін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бақылау</a:t>
            </a:r>
            <a:r>
              <a:rPr kumimoji="1" lang="ru-RU" altLang="zh-TW" sz="2000" dirty="0"/>
              <a:t>, </a:t>
            </a:r>
            <a:r>
              <a:rPr kumimoji="1" lang="ru-RU" altLang="zh-TW" sz="2000" dirty="0" err="1"/>
              <a:t>басқару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және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резервтеу</a:t>
            </a:r>
            <a:endParaRPr kumimoji="1" lang="ru-RU" altLang="zh-TW" sz="2000" dirty="0"/>
          </a:p>
          <a:p>
            <a:pPr>
              <a:lnSpc>
                <a:spcPct val="80000"/>
              </a:lnSpc>
            </a:pPr>
            <a:r>
              <a:rPr kumimoji="1" lang="ru-RU" altLang="zh-TW" sz="2000" dirty="0" err="1"/>
              <a:t>Терминалдар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арасында</a:t>
            </a:r>
            <a:r>
              <a:rPr kumimoji="1" lang="ru-RU" altLang="zh-TW" sz="2000" dirty="0"/>
              <a:t> </a:t>
            </a:r>
            <a:r>
              <a:rPr kumimoji="1" lang="en-US" altLang="zh-TW" sz="2000" dirty="0"/>
              <a:t>H. 323 </a:t>
            </a:r>
            <a:r>
              <a:rPr kumimoji="1" lang="ru-RU" altLang="zh-TW" sz="2000" dirty="0" err="1"/>
              <a:t>сигналдық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хабарламаларын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қайта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тарату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негізгі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функциялардан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басқа</a:t>
            </a:r>
            <a:r>
              <a:rPr kumimoji="1" lang="ru-RU" altLang="zh-TW" sz="2000" dirty="0"/>
              <a:t>, </a:t>
            </a:r>
            <a:r>
              <a:rPr kumimoji="1" lang="ru-RU" altLang="zh-TW" sz="2000" dirty="0" err="1"/>
              <a:t>қақпашы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пайдаланушылардың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аутентификациясы</a:t>
            </a:r>
            <a:r>
              <a:rPr kumimoji="1" lang="ru-RU" altLang="zh-TW" sz="2000" dirty="0"/>
              <a:t> мен телефон </a:t>
            </a:r>
            <a:r>
              <a:rPr kumimoji="1" lang="ru-RU" altLang="zh-TW" sz="2000" dirty="0" err="1"/>
              <a:t>қосылыстары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үшін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төлем</a:t>
            </a:r>
            <a:r>
              <a:rPr kumimoji="1" lang="ru-RU" altLang="zh-TW" sz="2000" dirty="0"/>
              <a:t> (</a:t>
            </a:r>
            <a:r>
              <a:rPr kumimoji="1" lang="ru-RU" altLang="zh-TW" sz="2000" dirty="0" err="1"/>
              <a:t>биллинг</a:t>
            </a:r>
            <a:r>
              <a:rPr kumimoji="1" lang="ru-RU" altLang="zh-TW" sz="2000" dirty="0"/>
              <a:t>) </a:t>
            </a:r>
            <a:r>
              <a:rPr kumimoji="1" lang="ru-RU" altLang="zh-TW" sz="2000" dirty="0" err="1"/>
              <a:t>үшін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жауап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бере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алады</a:t>
            </a:r>
            <a:r>
              <a:rPr kumimoji="1" lang="ru-RU" altLang="zh-TW" sz="2000" dirty="0"/>
              <a:t>.</a:t>
            </a:r>
          </a:p>
          <a:p>
            <a:pPr>
              <a:lnSpc>
                <a:spcPct val="80000"/>
              </a:lnSpc>
            </a:pPr>
            <a:r>
              <a:rPr kumimoji="1" lang="en-US" altLang="zh-TW" sz="2000" dirty="0"/>
              <a:t>H323-</a:t>
            </a:r>
            <a:r>
              <a:rPr kumimoji="1" lang="ru-RU" altLang="zh-TW" sz="2000" dirty="0" err="1"/>
              <a:t>ке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негізделген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бір</a:t>
            </a:r>
            <a:r>
              <a:rPr kumimoji="1" lang="ru-RU" altLang="zh-TW" sz="2000" dirty="0"/>
              <a:t> </a:t>
            </a:r>
            <a:r>
              <a:rPr kumimoji="1" lang="en-US" altLang="zh-TW" sz="2000" dirty="0"/>
              <a:t>IP-</a:t>
            </a:r>
            <a:r>
              <a:rPr kumimoji="1" lang="ru-RU" altLang="zh-TW" sz="2000" dirty="0"/>
              <a:t>телефония </a:t>
            </a:r>
            <a:r>
              <a:rPr kumimoji="1" lang="ru-RU" altLang="zh-TW" sz="2000" dirty="0" err="1"/>
              <a:t>желісінде</a:t>
            </a:r>
            <a:r>
              <a:rPr kumimoji="1" lang="ru-RU" altLang="zh-TW" sz="2000" dirty="0"/>
              <a:t> </a:t>
            </a:r>
            <a:r>
              <a:rPr kumimoji="1" lang="en-US" altLang="zh-TW" sz="2000" dirty="0" err="1"/>
              <a:t>Ras</a:t>
            </a:r>
            <a:r>
              <a:rPr kumimoji="1" lang="en-US" altLang="zh-TW" sz="2000" dirty="0"/>
              <a:t> </a:t>
            </a:r>
            <a:r>
              <a:rPr kumimoji="1" lang="ru-RU" altLang="zh-TW" sz="2000" dirty="0"/>
              <a:t>протоколы </a:t>
            </a:r>
            <a:r>
              <a:rPr kumimoji="1" lang="ru-RU" altLang="zh-TW" sz="2000" dirty="0" err="1"/>
              <a:t>бойынша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өзара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әрекеттесетін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бірнеше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қақпашылар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болуы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мүмкін</a:t>
            </a:r>
            <a:r>
              <a:rPr kumimoji="1" lang="ru-RU" altLang="zh-TW" sz="2000" dirty="0"/>
              <a:t>.</a:t>
            </a:r>
            <a:endParaRPr lang="uk-UA" altLang="ru-RU" sz="2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3</a:t>
            </a:r>
            <a:r>
              <a:rPr lang="en-US" dirty="0"/>
              <a:t>-</a:t>
            </a:r>
            <a:r>
              <a:rPr lang="ru-RU" dirty="0" err="1"/>
              <a:t>Дәріске</a:t>
            </a:r>
            <a:r>
              <a:rPr lang="ru-RU" dirty="0"/>
              <a:t> </a:t>
            </a:r>
            <a:r>
              <a:rPr lang="ru-RU" dirty="0" err="1"/>
              <a:t>бақылау</a:t>
            </a:r>
            <a:r>
              <a:rPr lang="ru-RU" dirty="0"/>
              <a:t> </a:t>
            </a:r>
            <a:r>
              <a:rPr lang="ru-RU" dirty="0" err="1"/>
              <a:t>сұрақтары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8943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altLang="zh-TW" sz="4000" b="1" dirty="0"/>
              <a:t>Д</a:t>
            </a:r>
            <a:r>
              <a:rPr kumimoji="1" lang="kk-KZ" altLang="zh-TW" sz="4000" b="1" dirty="0"/>
              <a:t>ӘРІС-4 </a:t>
            </a:r>
            <a:r>
              <a:rPr kumimoji="1" lang="ru-RU" altLang="zh-TW" sz="4000" b="1" dirty="0" err="1"/>
              <a:t>Конференцияларды</a:t>
            </a:r>
            <a:r>
              <a:rPr kumimoji="1" lang="ru-RU" altLang="zh-TW" sz="4000" b="1" dirty="0"/>
              <a:t> </a:t>
            </a:r>
            <a:r>
              <a:rPr kumimoji="1" lang="ru-RU" altLang="zh-TW" sz="4000" b="1" dirty="0" err="1"/>
              <a:t>басқару</a:t>
            </a:r>
            <a:r>
              <a:rPr kumimoji="1" lang="ru-RU" altLang="zh-TW" sz="4000" b="1" dirty="0"/>
              <a:t> </a:t>
            </a:r>
            <a:r>
              <a:rPr kumimoji="1" lang="ru-RU" altLang="zh-TW" sz="4000" b="1" dirty="0" err="1"/>
              <a:t>құрылғысы</a:t>
            </a:r>
            <a:endParaRPr kumimoji="1" lang="uk-UA" altLang="ru-RU" sz="4000" b="1" dirty="0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kumimoji="1" lang="ru-RU" altLang="zh-TW" sz="2000" b="1" dirty="0" err="1"/>
              <a:t>Конференцияларды</a:t>
            </a:r>
            <a:r>
              <a:rPr kumimoji="1" lang="ru-RU" altLang="zh-TW" sz="2000" b="1" dirty="0"/>
              <a:t> </a:t>
            </a:r>
            <a:r>
              <a:rPr kumimoji="1" lang="ru-RU" altLang="zh-TW" sz="2000" b="1" dirty="0" err="1"/>
              <a:t>басқару</a:t>
            </a:r>
            <a:r>
              <a:rPr kumimoji="1" lang="ru-RU" altLang="zh-TW" sz="2000" b="1" dirty="0"/>
              <a:t> </a:t>
            </a:r>
            <a:r>
              <a:rPr kumimoji="1" lang="ru-RU" altLang="zh-TW" sz="2000" b="1" dirty="0" err="1"/>
              <a:t>құрылғысы</a:t>
            </a:r>
            <a:r>
              <a:rPr kumimoji="1" lang="en-US" altLang="zh-TW" sz="2000" b="1" dirty="0">
                <a:ea typeface="PMingLiU" panose="02020500000000000000" pitchFamily="18" charset="-120"/>
              </a:rPr>
              <a:t>(MCU)</a:t>
            </a:r>
            <a:r>
              <a:rPr kumimoji="1" lang="ru-RU" altLang="zh-TW" sz="2000" dirty="0"/>
              <a:t> – </a:t>
            </a:r>
            <a:r>
              <a:rPr kumimoji="1" lang="ru-RU" altLang="zh-TW" sz="2000" dirty="0" err="1"/>
              <a:t>үш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және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одан</a:t>
            </a:r>
            <a:r>
              <a:rPr kumimoji="1" lang="ru-RU" altLang="zh-TW" sz="2000" dirty="0"/>
              <a:t> да </a:t>
            </a:r>
            <a:r>
              <a:rPr kumimoji="1" lang="ru-RU" altLang="zh-TW" sz="2000" dirty="0" err="1"/>
              <a:t>көп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қатысушылар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арасындағы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байланысты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ұйымдастыру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мүмкіндігін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қамтамасыз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етеді</a:t>
            </a:r>
            <a:r>
              <a:rPr kumimoji="1" lang="ru-RU" altLang="zh-TW" sz="2000" dirty="0"/>
              <a:t>. </a:t>
            </a:r>
            <a:r>
              <a:rPr kumimoji="1" lang="ru-RU" altLang="zh-TW" sz="2000" dirty="0" err="1"/>
              <a:t>Ол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міндетті</a:t>
            </a:r>
            <a:r>
              <a:rPr kumimoji="1" lang="ru-RU" altLang="zh-TW" sz="2000" dirty="0"/>
              <a:t> конференция </a:t>
            </a:r>
            <a:r>
              <a:rPr kumimoji="1" lang="ru-RU" altLang="zh-TW" sz="2000" dirty="0" err="1"/>
              <a:t>контроллерінен</a:t>
            </a:r>
            <a:r>
              <a:rPr kumimoji="1" lang="ru-RU" altLang="zh-TW" sz="2000" dirty="0"/>
              <a:t> (</a:t>
            </a:r>
            <a:r>
              <a:rPr kumimoji="1" lang="en-US" altLang="zh-TW" sz="2000" dirty="0"/>
              <a:t>MC) </a:t>
            </a:r>
            <a:r>
              <a:rPr kumimoji="1" lang="ru-RU" altLang="zh-TW" sz="2000" dirty="0" err="1"/>
              <a:t>тұрады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және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пайдаланушы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ақпаратын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өңдеуге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арналған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бір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немесе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бірнеше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процессорларды</a:t>
            </a:r>
            <a:r>
              <a:rPr kumimoji="1" lang="ru-RU" altLang="zh-TW" sz="2000" dirty="0"/>
              <a:t>(</a:t>
            </a:r>
            <a:r>
              <a:rPr kumimoji="1" lang="en-US" altLang="zh-TW" sz="2000" dirty="0"/>
              <a:t>MP) </a:t>
            </a:r>
            <a:r>
              <a:rPr kumimoji="1" lang="ru-RU" altLang="zh-TW" sz="2000" dirty="0" err="1"/>
              <a:t>қамтуы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мүмкін</a:t>
            </a:r>
            <a:r>
              <a:rPr kumimoji="1" lang="ru-RU" altLang="zh-TW" sz="2000" dirty="0"/>
              <a:t>. </a:t>
            </a:r>
            <a:r>
              <a:rPr kumimoji="1" lang="ru-RU" altLang="zh-TW" sz="2000" dirty="0" err="1"/>
              <a:t>Ол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қақпашымен</a:t>
            </a:r>
            <a:r>
              <a:rPr kumimoji="1" lang="ru-RU" altLang="zh-TW" sz="2000" dirty="0"/>
              <a:t>, </a:t>
            </a:r>
            <a:r>
              <a:rPr kumimoji="1" lang="ru-RU" altLang="zh-TW" sz="2000" dirty="0" err="1"/>
              <a:t>шлюзмен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біріктірілуі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мүмкін</a:t>
            </a:r>
            <a:r>
              <a:rPr kumimoji="1" lang="ru-RU" altLang="zh-TW" sz="2000" dirty="0"/>
              <a:t>.</a:t>
            </a:r>
          </a:p>
          <a:p>
            <a:pPr>
              <a:lnSpc>
                <a:spcPct val="80000"/>
              </a:lnSpc>
            </a:pPr>
            <a:r>
              <a:rPr kumimoji="1" lang="ru-RU" altLang="zh-TW" sz="2000" dirty="0"/>
              <a:t>Н. 323 </a:t>
            </a:r>
            <a:r>
              <a:rPr kumimoji="1" lang="ru-RU" altLang="zh-TW" sz="2000" dirty="0" err="1"/>
              <a:t>конференцияның</a:t>
            </a:r>
            <a:r>
              <a:rPr kumimoji="1" lang="ru-RU" altLang="zh-TW" sz="2000" dirty="0"/>
              <a:t> 3 </a:t>
            </a:r>
            <a:r>
              <a:rPr kumimoji="1" lang="ru-RU" altLang="zh-TW" sz="2000" dirty="0" err="1"/>
              <a:t>түрін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анықтайды</a:t>
            </a:r>
            <a:r>
              <a:rPr kumimoji="1" lang="ru-RU" altLang="zh-TW" sz="2000" dirty="0"/>
              <a:t>:</a:t>
            </a:r>
          </a:p>
          <a:p>
            <a:pPr>
              <a:lnSpc>
                <a:spcPct val="80000"/>
              </a:lnSpc>
            </a:pPr>
            <a:r>
              <a:rPr kumimoji="1" lang="ru-RU" altLang="zh-TW" sz="2000" dirty="0"/>
              <a:t>	- </a:t>
            </a:r>
            <a:r>
              <a:rPr kumimoji="1" lang="ru-RU" altLang="zh-TW" sz="2000" dirty="0" err="1"/>
              <a:t>Орталықтандырылған</a:t>
            </a:r>
            <a:r>
              <a:rPr kumimoji="1" lang="ru-RU" altLang="zh-TW" sz="2000" dirty="0"/>
              <a:t> (</a:t>
            </a:r>
            <a:r>
              <a:rPr kumimoji="1" lang="en-US" altLang="zh-TW" sz="2000" dirty="0"/>
              <a:t>MCU </a:t>
            </a:r>
            <a:r>
              <a:rPr kumimoji="1" lang="ru-RU" altLang="zh-TW" sz="2000" dirty="0" err="1"/>
              <a:t>басқаратын</a:t>
            </a:r>
            <a:r>
              <a:rPr kumimoji="1" lang="ru-RU" altLang="zh-TW" sz="2000" dirty="0"/>
              <a:t>, </a:t>
            </a:r>
            <a:r>
              <a:rPr kumimoji="1" lang="ru-RU" altLang="zh-TW" sz="2000" dirty="0" err="1"/>
              <a:t>қатысушылар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нүкте-нүкте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режимінде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қосылады</a:t>
            </a:r>
            <a:r>
              <a:rPr kumimoji="1" lang="ru-RU" altLang="zh-TW" sz="2000" dirty="0"/>
              <a:t>) </a:t>
            </a:r>
            <a:r>
              <a:rPr kumimoji="1" lang="ru-RU" altLang="zh-TW" sz="2000" dirty="0" err="1"/>
              <a:t>қарапайым</a:t>
            </a:r>
            <a:r>
              <a:rPr kumimoji="1" lang="ru-RU" altLang="zh-TW" sz="2000" dirty="0"/>
              <a:t> терминал </a:t>
            </a:r>
            <a:r>
              <a:rPr kumimoji="1" lang="ru-RU" altLang="zh-TW" sz="2000" dirty="0" err="1"/>
              <a:t>жабдықтары</a:t>
            </a:r>
            <a:r>
              <a:rPr kumimoji="1" lang="ru-RU" altLang="zh-TW" sz="2000" dirty="0"/>
              <a:t>, </a:t>
            </a:r>
            <a:r>
              <a:rPr kumimoji="1" lang="ru-RU" altLang="zh-TW" sz="2000" dirty="0" err="1"/>
              <a:t>конференцияларды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басқарудың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күрделі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құрылғысы</a:t>
            </a:r>
            <a:endParaRPr kumimoji="1" lang="ru-RU" altLang="zh-TW" sz="2000" dirty="0"/>
          </a:p>
          <a:p>
            <a:pPr>
              <a:lnSpc>
                <a:spcPct val="80000"/>
              </a:lnSpc>
            </a:pPr>
            <a:r>
              <a:rPr kumimoji="1" lang="en-US" altLang="zh-TW" sz="2000" dirty="0">
                <a:ea typeface="PMingLiU" panose="02020500000000000000" pitchFamily="18" charset="-120"/>
              </a:rPr>
              <a:t>	</a:t>
            </a:r>
            <a:r>
              <a:rPr kumimoji="1" lang="ru-RU" altLang="zh-TW" sz="2000" dirty="0">
                <a:ea typeface="PMingLiU" panose="02020500000000000000" pitchFamily="18" charset="-120"/>
              </a:rPr>
              <a:t>- </a:t>
            </a:r>
            <a:r>
              <a:rPr kumimoji="1" lang="ru-RU" altLang="zh-TW" sz="2000" dirty="0" err="1">
                <a:ea typeface="PMingLiU" panose="02020500000000000000" pitchFamily="18" charset="-120"/>
              </a:rPr>
              <a:t>Орталықтандырылмаған</a:t>
            </a:r>
            <a:r>
              <a:rPr kumimoji="1" lang="ru-RU" altLang="zh-TW" sz="2000" dirty="0">
                <a:ea typeface="PMingLiU" panose="02020500000000000000" pitchFamily="18" charset="-120"/>
              </a:rPr>
              <a:t> (</a:t>
            </a:r>
            <a:r>
              <a:rPr kumimoji="1" lang="ru-RU" altLang="zh-TW" sz="2000" dirty="0" err="1">
                <a:ea typeface="PMingLiU" panose="02020500000000000000" pitchFamily="18" charset="-120"/>
              </a:rPr>
              <a:t>қатысушы</a:t>
            </a:r>
            <a:r>
              <a:rPr kumimoji="1" lang="ru-RU" altLang="zh-TW" sz="2000" dirty="0">
                <a:ea typeface="PMingLiU" panose="02020500000000000000" pitchFamily="18" charset="-120"/>
              </a:rPr>
              <a:t> </a:t>
            </a:r>
            <a:r>
              <a:rPr kumimoji="1" lang="ru-RU" altLang="zh-TW" sz="2000" dirty="0" err="1">
                <a:ea typeface="PMingLiU" panose="02020500000000000000" pitchFamily="18" charset="-120"/>
              </a:rPr>
              <a:t>нүкте</a:t>
            </a:r>
            <a:r>
              <a:rPr kumimoji="1" lang="ru-RU" altLang="zh-TW" sz="2000" dirty="0">
                <a:ea typeface="PMingLiU" panose="02020500000000000000" pitchFamily="18" charset="-120"/>
              </a:rPr>
              <a:t> </a:t>
            </a:r>
            <a:r>
              <a:rPr kumimoji="1" lang="ru-RU" altLang="zh-TW" sz="2000" dirty="0" err="1">
                <a:ea typeface="PMingLiU" panose="02020500000000000000" pitchFamily="18" charset="-120"/>
              </a:rPr>
              <a:t>режимінде</a:t>
            </a:r>
            <a:r>
              <a:rPr kumimoji="1" lang="ru-RU" altLang="zh-TW" sz="2000" dirty="0">
                <a:ea typeface="PMingLiU" panose="02020500000000000000" pitchFamily="18" charset="-120"/>
              </a:rPr>
              <a:t> </a:t>
            </a:r>
            <a:r>
              <a:rPr kumimoji="1" lang="ru-RU" altLang="zh-TW" sz="2000" dirty="0" err="1">
                <a:ea typeface="PMingLiU" panose="02020500000000000000" pitchFamily="18" charset="-120"/>
              </a:rPr>
              <a:t>басқалармен</a:t>
            </a:r>
            <a:r>
              <a:rPr kumimoji="1" lang="ru-RU" altLang="zh-TW" sz="2000" dirty="0">
                <a:ea typeface="PMingLiU" panose="02020500000000000000" pitchFamily="18" charset="-120"/>
              </a:rPr>
              <a:t> </a:t>
            </a:r>
            <a:r>
              <a:rPr kumimoji="1" lang="ru-RU" altLang="zh-TW" sz="2000" dirty="0" err="1">
                <a:ea typeface="PMingLiU" panose="02020500000000000000" pitchFamily="18" charset="-120"/>
              </a:rPr>
              <a:t>байланысады-көптеген</a:t>
            </a:r>
            <a:r>
              <a:rPr kumimoji="1" lang="ru-RU" altLang="zh-TW" sz="2000" dirty="0">
                <a:ea typeface="PMingLiU" panose="02020500000000000000" pitchFamily="18" charset="-120"/>
              </a:rPr>
              <a:t> </a:t>
            </a:r>
            <a:r>
              <a:rPr kumimoji="1" lang="ru-RU" altLang="zh-TW" sz="2000" dirty="0" err="1">
                <a:ea typeface="PMingLiU" panose="02020500000000000000" pitchFamily="18" charset="-120"/>
              </a:rPr>
              <a:t>нүктелер</a:t>
            </a:r>
            <a:r>
              <a:rPr kumimoji="1" lang="ru-RU" altLang="zh-TW" sz="2000" dirty="0">
                <a:ea typeface="PMingLiU" panose="02020500000000000000" pitchFamily="18" charset="-120"/>
              </a:rPr>
              <a:t>) </a:t>
            </a:r>
            <a:r>
              <a:rPr kumimoji="1" lang="ru-RU" altLang="zh-TW" sz="2000" dirty="0" err="1">
                <a:ea typeface="PMingLiU" panose="02020500000000000000" pitchFamily="18" charset="-120"/>
              </a:rPr>
              <a:t>неғұрлым</a:t>
            </a:r>
            <a:r>
              <a:rPr kumimoji="1" lang="ru-RU" altLang="zh-TW" sz="2000" dirty="0">
                <a:ea typeface="PMingLiU" panose="02020500000000000000" pitchFamily="18" charset="-120"/>
              </a:rPr>
              <a:t> </a:t>
            </a:r>
            <a:r>
              <a:rPr kumimoji="1" lang="ru-RU" altLang="zh-TW" sz="2000" dirty="0" err="1">
                <a:ea typeface="PMingLiU" panose="02020500000000000000" pitchFamily="18" charset="-120"/>
              </a:rPr>
              <a:t>күрделі</a:t>
            </a:r>
            <a:r>
              <a:rPr kumimoji="1" lang="ru-RU" altLang="zh-TW" sz="2000" dirty="0">
                <a:ea typeface="PMingLiU" panose="02020500000000000000" pitchFamily="18" charset="-120"/>
              </a:rPr>
              <a:t> терминал </a:t>
            </a:r>
            <a:r>
              <a:rPr kumimoji="1" lang="ru-RU" altLang="zh-TW" sz="2000" dirty="0" err="1">
                <a:ea typeface="PMingLiU" panose="02020500000000000000" pitchFamily="18" charset="-120"/>
              </a:rPr>
              <a:t>жабдықтары</a:t>
            </a:r>
            <a:r>
              <a:rPr kumimoji="1" lang="ru-RU" altLang="zh-TW" sz="2000" dirty="0">
                <a:ea typeface="PMingLiU" panose="02020500000000000000" pitchFamily="18" charset="-120"/>
              </a:rPr>
              <a:t>, </a:t>
            </a:r>
            <a:r>
              <a:rPr kumimoji="1" lang="ru-RU" altLang="zh-TW" sz="2000" dirty="0" err="1">
                <a:ea typeface="PMingLiU" panose="02020500000000000000" pitchFamily="18" charset="-120"/>
              </a:rPr>
              <a:t>жақсырақ</a:t>
            </a:r>
            <a:r>
              <a:rPr kumimoji="1" lang="ru-RU" altLang="zh-TW" sz="2000" dirty="0">
                <a:ea typeface="PMingLiU" panose="02020500000000000000" pitchFamily="18" charset="-120"/>
              </a:rPr>
              <a:t> </a:t>
            </a:r>
            <a:r>
              <a:rPr kumimoji="1" lang="en-US" altLang="zh-TW" sz="2000" dirty="0">
                <a:ea typeface="PMingLiU" panose="02020500000000000000" pitchFamily="18" charset="-120"/>
              </a:rPr>
              <a:t>IP Multicasting </a:t>
            </a:r>
            <a:r>
              <a:rPr kumimoji="1" lang="ru-RU" altLang="zh-TW" sz="2000" dirty="0" err="1">
                <a:ea typeface="PMingLiU" panose="02020500000000000000" pitchFamily="18" charset="-120"/>
              </a:rPr>
              <a:t>болуы</a:t>
            </a:r>
            <a:endParaRPr kumimoji="1" lang="ru-RU" altLang="zh-TW" sz="2000" dirty="0">
              <a:ea typeface="PMingLiU" panose="02020500000000000000" pitchFamily="18" charset="-120"/>
            </a:endParaRPr>
          </a:p>
          <a:p>
            <a:pPr>
              <a:lnSpc>
                <a:spcPct val="80000"/>
              </a:lnSpc>
            </a:pPr>
            <a:r>
              <a:rPr kumimoji="1" lang="en-US" altLang="zh-TW" sz="2000" dirty="0">
                <a:ea typeface="PMingLiU" panose="02020500000000000000" pitchFamily="18" charset="-120"/>
              </a:rPr>
              <a:t>	-</a:t>
            </a:r>
            <a:r>
              <a:rPr kumimoji="1" lang="ru-RU" altLang="zh-TW" sz="2000" dirty="0"/>
              <a:t> </a:t>
            </a:r>
            <a:r>
              <a:rPr kumimoji="1" lang="kk-KZ" altLang="zh-TW" sz="2000" dirty="0"/>
              <a:t>Аралас</a:t>
            </a:r>
            <a:endParaRPr kumimoji="1" lang="en-US" altLang="zh-TW" sz="2000" dirty="0">
              <a:ea typeface="PMingLiU" panose="02020500000000000000" pitchFamily="18" charset="-120"/>
            </a:endParaRPr>
          </a:p>
          <a:p>
            <a:pPr>
              <a:lnSpc>
                <a:spcPct val="80000"/>
              </a:lnSpc>
            </a:pPr>
            <a:endParaRPr lang="uk-UA" altLang="ru-RU" sz="2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29600" cy="564991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ru-RU" sz="1800" b="1" dirty="0">
                <a:solidFill>
                  <a:schemeClr val="hlink"/>
                </a:solidFill>
              </a:rPr>
              <a:t>MCU</a:t>
            </a:r>
            <a:r>
              <a:rPr lang="ru-RU" altLang="ru-RU" sz="1800" b="1" dirty="0">
                <a:solidFill>
                  <a:schemeClr val="hlink"/>
                </a:solidFill>
              </a:rPr>
              <a:t> </a:t>
            </a:r>
            <a:r>
              <a:rPr lang="ru-RU" altLang="ru-RU" sz="1800" dirty="0"/>
              <a:t>(</a:t>
            </a:r>
            <a:r>
              <a:rPr lang="ru-RU" altLang="ru-RU" sz="1800" dirty="0" err="1"/>
              <a:t>Multipoint</a:t>
            </a:r>
            <a:r>
              <a:rPr lang="ru-RU" altLang="ru-RU" sz="1800" dirty="0"/>
              <a:t> </a:t>
            </a:r>
            <a:r>
              <a:rPr lang="ru-RU" altLang="ru-RU" sz="1800" dirty="0" err="1"/>
              <a:t>Control</a:t>
            </a:r>
            <a:r>
              <a:rPr lang="ru-RU" altLang="ru-RU" sz="1800" dirty="0"/>
              <a:t> </a:t>
            </a:r>
            <a:r>
              <a:rPr lang="ru-RU" altLang="ru-RU" sz="1800" dirty="0" err="1"/>
              <a:t>Unit</a:t>
            </a:r>
            <a:r>
              <a:rPr lang="ru-RU" altLang="ru-RU" sz="1800" dirty="0"/>
              <a:t>) </a:t>
            </a:r>
            <a:r>
              <a:rPr lang="ru-RU" altLang="ru-RU" sz="1800" dirty="0" err="1"/>
              <a:t>немесе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көп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нүктелі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конференцияларды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басқару</a:t>
            </a:r>
            <a:r>
              <a:rPr lang="ru-RU" altLang="ru-RU" sz="1800" dirty="0"/>
              <a:t> </a:t>
            </a:r>
            <a:r>
              <a:rPr lang="ru-RU" altLang="ru-RU" sz="1800" dirty="0" err="1"/>
              <a:t>құрылғысы-көп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нүктелі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аудиоконференцияны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жүзеге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асыруға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арналған</a:t>
            </a:r>
            <a:r>
              <a:rPr lang="ru-RU" altLang="ru-RU" sz="1800" dirty="0"/>
              <a:t> </a:t>
            </a:r>
            <a:r>
              <a:rPr lang="ru-RU" altLang="ru-RU" sz="1800" dirty="0" err="1"/>
              <a:t>құрылғы</a:t>
            </a:r>
            <a:r>
              <a:rPr lang="ru-RU" altLang="ru-RU" sz="1800" dirty="0"/>
              <a:t>. </a:t>
            </a:r>
            <a:r>
              <a:rPr lang="ru-RU" altLang="ru-RU" sz="1800" dirty="0" err="1"/>
              <a:t>Конференцияға</a:t>
            </a:r>
            <a:r>
              <a:rPr lang="ru-RU" altLang="ru-RU" sz="1800" dirty="0"/>
              <a:t> </a:t>
            </a:r>
            <a:r>
              <a:rPr lang="ru-RU" altLang="ru-RU" sz="1800" dirty="0" err="1"/>
              <a:t>қатысатын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барлық</a:t>
            </a:r>
            <a:r>
              <a:rPr lang="ru-RU" altLang="ru-RU" sz="1800" dirty="0"/>
              <a:t> </a:t>
            </a:r>
            <a:r>
              <a:rPr lang="ru-RU" altLang="ru-RU" sz="1800" dirty="0" err="1"/>
              <a:t>терминалдар</a:t>
            </a:r>
            <a:r>
              <a:rPr lang="ru-RU" altLang="ru-RU" sz="1800" dirty="0"/>
              <a:t> </a:t>
            </a:r>
            <a:r>
              <a:rPr lang="en-US" altLang="ru-RU" sz="1800" dirty="0"/>
              <a:t>MCU-</a:t>
            </a:r>
            <a:r>
              <a:rPr lang="ru-RU" altLang="ru-RU" sz="1800" dirty="0"/>
              <a:t>мен </a:t>
            </a:r>
            <a:r>
              <a:rPr lang="ru-RU" altLang="ru-RU" sz="1800" dirty="0" err="1"/>
              <a:t>байланыс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орнатады</a:t>
            </a:r>
            <a:r>
              <a:rPr lang="ru-RU" altLang="ru-RU" sz="1800" dirty="0"/>
              <a:t>. Сервер конференция </a:t>
            </a:r>
            <a:r>
              <a:rPr lang="ru-RU" altLang="ru-RU" sz="1800" dirty="0" err="1"/>
              <a:t>ресурстарын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басқарады</a:t>
            </a:r>
            <a:r>
              <a:rPr lang="ru-RU" altLang="ru-RU" sz="1800" dirty="0"/>
              <a:t>, </a:t>
            </a:r>
            <a:r>
              <a:rPr lang="ru-RU" altLang="ru-RU" sz="1800" dirty="0" err="1"/>
              <a:t>дыбыстық</a:t>
            </a:r>
            <a:r>
              <a:rPr lang="ru-RU" altLang="ru-RU" sz="1800" dirty="0"/>
              <a:t> </a:t>
            </a:r>
            <a:r>
              <a:rPr lang="ru-RU" altLang="ru-RU" sz="1800" dirty="0" err="1"/>
              <a:t>өңдеу</a:t>
            </a:r>
            <a:r>
              <a:rPr lang="ru-RU" altLang="ru-RU" sz="1800" dirty="0"/>
              <a:t> </a:t>
            </a:r>
            <a:r>
              <a:rPr lang="ru-RU" altLang="ru-RU" sz="1800" dirty="0" err="1"/>
              <a:t>терминалдарының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мүмкіндіктерін</a:t>
            </a:r>
            <a:r>
              <a:rPr lang="ru-RU" altLang="ru-RU" sz="1800" dirty="0"/>
              <a:t> </a:t>
            </a:r>
            <a:r>
              <a:rPr lang="ru-RU" altLang="ru-RU" sz="1800" dirty="0" err="1"/>
              <a:t>үйлестіреді</a:t>
            </a:r>
            <a:r>
              <a:rPr lang="ru-RU" altLang="ru-RU" sz="1800" dirty="0"/>
              <a:t>, </a:t>
            </a:r>
            <a:r>
              <a:rPr lang="ru-RU" altLang="ru-RU" sz="1800" dirty="0" err="1"/>
              <a:t>көптеген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мекенжайларға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жіберілетін</a:t>
            </a:r>
            <a:r>
              <a:rPr lang="ru-RU" altLang="ru-RU" sz="1800" dirty="0"/>
              <a:t> аудио </a:t>
            </a:r>
            <a:r>
              <a:rPr lang="ru-RU" altLang="ru-RU" sz="1800" dirty="0" err="1"/>
              <a:t>ағындарды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анықтайды</a:t>
            </a:r>
            <a:r>
              <a:rPr lang="ru-RU" altLang="ru-RU" sz="1800" dirty="0"/>
              <a:t>. </a:t>
            </a:r>
            <a:r>
              <a:rPr lang="ru-RU" altLang="ru-RU" sz="1800" dirty="0" err="1"/>
              <a:t>Бұл</a:t>
            </a:r>
            <a:r>
              <a:rPr lang="ru-RU" altLang="ru-RU" sz="1800" dirty="0"/>
              <a:t> </a:t>
            </a:r>
            <a:r>
              <a:rPr lang="ru-RU" altLang="ru-RU" sz="1800" dirty="0" err="1"/>
              <a:t>құрылғылардың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жалпы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жұмыс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принципі-бұл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көп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нүктелі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байланысты</a:t>
            </a:r>
            <a:r>
              <a:rPr lang="ru-RU" altLang="ru-RU" sz="1800" dirty="0"/>
              <a:t> </a:t>
            </a:r>
            <a:r>
              <a:rPr lang="ru-RU" altLang="ru-RU" sz="1800" dirty="0" err="1"/>
              <a:t>ұйымдастырудың</a:t>
            </a:r>
            <a:r>
              <a:rPr lang="ru-RU" altLang="ru-RU" sz="1800" dirty="0"/>
              <a:t> </a:t>
            </a:r>
            <a:r>
              <a:rPr lang="ru-RU" altLang="ru-RU" sz="1800" dirty="0" err="1"/>
              <a:t>тәсілі</a:t>
            </a:r>
            <a:r>
              <a:rPr lang="ru-RU" altLang="ru-RU" sz="1800" dirty="0"/>
              <a:t>, </a:t>
            </a:r>
            <a:r>
              <a:rPr lang="ru-RU" altLang="ru-RU" sz="1800" dirty="0" err="1"/>
              <a:t>онда</a:t>
            </a:r>
            <a:r>
              <a:rPr lang="ru-RU" altLang="ru-RU" sz="1800" dirty="0"/>
              <a:t> аудио </a:t>
            </a:r>
            <a:r>
              <a:rPr lang="ru-RU" altLang="ru-RU" sz="1800" dirty="0" err="1"/>
              <a:t>ағындар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араласады</a:t>
            </a:r>
            <a:r>
              <a:rPr lang="ru-RU" altLang="ru-RU" sz="1800" dirty="0"/>
              <a:t>, </a:t>
            </a:r>
            <a:r>
              <a:rPr lang="ru-RU" altLang="ru-RU" sz="1800" dirty="0" err="1"/>
              <a:t>бұл</a:t>
            </a:r>
            <a:r>
              <a:rPr lang="ru-RU" altLang="ru-RU" sz="1800" dirty="0"/>
              <a:t> </a:t>
            </a:r>
            <a:r>
              <a:rPr lang="ru-RU" altLang="ru-RU" sz="1800" dirty="0" err="1"/>
              <a:t>қатысушыларға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бір-бірін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естуге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мүмкіндік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береді</a:t>
            </a:r>
            <a:r>
              <a:rPr lang="ru-RU" altLang="ru-RU" sz="1800" dirty="0"/>
              <a:t>. </a:t>
            </a:r>
            <a:r>
              <a:rPr lang="en-US" altLang="ru-RU" sz="1800" dirty="0"/>
              <a:t>MCU </a:t>
            </a:r>
            <a:r>
              <a:rPr lang="ru-RU" altLang="ru-RU" sz="1800" dirty="0" err="1"/>
              <a:t>бағдарламалық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немесе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аппараттық</a:t>
            </a:r>
            <a:r>
              <a:rPr lang="ru-RU" altLang="ru-RU" sz="1800" dirty="0"/>
              <a:t> </a:t>
            </a:r>
            <a:r>
              <a:rPr lang="ru-RU" altLang="ru-RU" sz="1800" dirty="0" err="1"/>
              <a:t>түрде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жүзеге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асырылуы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мүмкін</a:t>
            </a:r>
            <a:r>
              <a:rPr lang="ru-RU" altLang="ru-RU" sz="1800" dirty="0"/>
              <a:t>. </a:t>
            </a:r>
            <a:r>
              <a:rPr lang="en-US" altLang="ru-RU" sz="1800" dirty="0"/>
              <a:t>MCU </a:t>
            </a:r>
            <a:r>
              <a:rPr lang="ru-RU" altLang="ru-RU" sz="1800" dirty="0" err="1"/>
              <a:t>құрамына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желілік</a:t>
            </a:r>
            <a:r>
              <a:rPr lang="ru-RU" altLang="ru-RU" sz="1800" dirty="0"/>
              <a:t> интерфейс, кодек пен </a:t>
            </a:r>
            <a:r>
              <a:rPr lang="ru-RU" altLang="ru-RU" sz="1800" dirty="0" err="1"/>
              <a:t>араластырғыш</a:t>
            </a:r>
            <a:r>
              <a:rPr lang="ru-RU" altLang="ru-RU" sz="1800" dirty="0"/>
              <a:t>, </a:t>
            </a:r>
            <a:r>
              <a:rPr lang="ru-RU" altLang="ru-RU" sz="1800" dirty="0" err="1"/>
              <a:t>бейнеконференцияға</a:t>
            </a:r>
            <a:r>
              <a:rPr lang="ru-RU" altLang="ru-RU" sz="1800" dirty="0"/>
              <a:t> </a:t>
            </a:r>
            <a:r>
              <a:rPr lang="ru-RU" altLang="ru-RU" sz="1800" dirty="0" err="1"/>
              <a:t>қатысушылар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арасындағы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ақпарат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ағындарының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арнайы</a:t>
            </a:r>
            <a:r>
              <a:rPr lang="ru-RU" altLang="ru-RU" sz="1800" dirty="0"/>
              <a:t> </a:t>
            </a:r>
            <a:r>
              <a:rPr lang="ru-RU" altLang="ru-RU" sz="1800" dirty="0" err="1"/>
              <a:t>қосқышы</a:t>
            </a:r>
            <a:r>
              <a:rPr lang="ru-RU" altLang="ru-RU" sz="1800" dirty="0"/>
              <a:t>, </a:t>
            </a:r>
            <a:r>
              <a:rPr lang="ru-RU" altLang="ru-RU" sz="1800" dirty="0" err="1"/>
              <a:t>деректер</a:t>
            </a:r>
            <a:r>
              <a:rPr lang="ru-RU" altLang="ru-RU" sz="1800" dirty="0"/>
              <a:t> </a:t>
            </a:r>
            <a:r>
              <a:rPr lang="ru-RU" altLang="ru-RU" sz="1800" dirty="0" err="1"/>
              <a:t>өңдегіші</a:t>
            </a:r>
            <a:r>
              <a:rPr lang="ru-RU" altLang="ru-RU" sz="1800" dirty="0"/>
              <a:t>, конференция </a:t>
            </a:r>
            <a:r>
              <a:rPr lang="ru-RU" altLang="ru-RU" sz="1800" dirty="0" err="1"/>
              <a:t>контроллері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және</a:t>
            </a:r>
            <a:r>
              <a:rPr lang="ru-RU" altLang="ru-RU" sz="1800" dirty="0"/>
              <a:t> трафик пен конференция </a:t>
            </a:r>
            <a:r>
              <a:rPr lang="ru-RU" altLang="ru-RU" sz="1800" dirty="0" err="1"/>
              <a:t>режимдерін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басқару</a:t>
            </a:r>
            <a:r>
              <a:rPr lang="ru-RU" altLang="ru-RU" sz="1800" dirty="0"/>
              <a:t> </a:t>
            </a:r>
            <a:r>
              <a:rPr lang="ru-RU" altLang="ru-RU" sz="1800" dirty="0" err="1"/>
              <a:t>құралдары</a:t>
            </a:r>
            <a:r>
              <a:rPr lang="ru-RU" altLang="ru-RU" sz="1800" dirty="0"/>
              <a:t>, </a:t>
            </a:r>
            <a:r>
              <a:rPr lang="ru-RU" altLang="ru-RU" sz="1800" dirty="0" err="1"/>
              <a:t>сондай-ақ</a:t>
            </a:r>
            <a:r>
              <a:rPr lang="ru-RU" altLang="ru-RU" sz="1800" dirty="0"/>
              <a:t> конференция </a:t>
            </a:r>
            <a:r>
              <a:rPr lang="ru-RU" altLang="ru-RU" sz="1800" dirty="0" err="1"/>
              <a:t>хаттамасын</a:t>
            </a:r>
            <a:r>
              <a:rPr lang="ru-RU" altLang="ru-RU" sz="1800" dirty="0"/>
              <a:t> </a:t>
            </a:r>
            <a:r>
              <a:rPr lang="ru-RU" altLang="ru-RU" sz="1800" dirty="0" err="1"/>
              <a:t>сақтау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кіреді</a:t>
            </a:r>
            <a:r>
              <a:rPr lang="ru-RU" altLang="ru-RU" sz="1800" dirty="0"/>
              <a:t>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altLang="zh-TW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Қосылысты</a:t>
            </a:r>
            <a:r>
              <a:rPr kumimoji="1" lang="ru-RU" altLang="zh-TW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орнату</a:t>
            </a:r>
            <a:r>
              <a:rPr kumimoji="1" lang="ru-RU" altLang="zh-TW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ru-RU" altLang="zh-TW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қолдау</a:t>
            </a:r>
            <a:r>
              <a:rPr kumimoji="1" lang="ru-RU" altLang="zh-TW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kumimoji="1" lang="ru-RU" altLang="zh-TW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жабу </a:t>
            </a:r>
            <a:r>
              <a:rPr kumimoji="1" lang="ru-RU" altLang="zh-TW" sz="32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алгоритмдері</a:t>
            </a:r>
            <a:endParaRPr kumimoji="1" lang="uk-UA" altLang="ru-RU" sz="32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kumimoji="1" lang="ru-RU" altLang="ru-RU" sz="2600" dirty="0" err="1"/>
              <a:t>Жалпы</a:t>
            </a:r>
            <a:r>
              <a:rPr kumimoji="1" lang="ru-RU" altLang="ru-RU" sz="2600" dirty="0"/>
              <a:t> </a:t>
            </a:r>
            <a:r>
              <a:rPr kumimoji="1" lang="ru-RU" altLang="ru-RU" sz="2600" dirty="0" err="1"/>
              <a:t>жағдайда</a:t>
            </a:r>
            <a:r>
              <a:rPr kumimoji="1" lang="ru-RU" altLang="ru-RU" sz="2600" dirty="0"/>
              <a:t> </a:t>
            </a:r>
            <a:r>
              <a:rPr kumimoji="1" lang="ru-RU" altLang="ru-RU" sz="2600" dirty="0" err="1"/>
              <a:t>фазаларды</a:t>
            </a:r>
            <a:r>
              <a:rPr kumimoji="1" lang="ru-RU" altLang="ru-RU" sz="2600" dirty="0"/>
              <a:t> </a:t>
            </a:r>
            <a:r>
              <a:rPr kumimoji="1" lang="ru-RU" altLang="ru-RU" sz="2600" dirty="0" err="1"/>
              <a:t>қамтиды</a:t>
            </a:r>
            <a:r>
              <a:rPr kumimoji="1" lang="ru-RU" altLang="ru-RU" sz="2600" dirty="0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kumimoji="1" lang="ru-RU" altLang="ru-RU" sz="2600" dirty="0"/>
              <a:t>1. </a:t>
            </a:r>
            <a:r>
              <a:rPr kumimoji="1" lang="ru-RU" altLang="ru-RU" sz="2600" dirty="0" err="1"/>
              <a:t>Қосылысты</a:t>
            </a:r>
            <a:r>
              <a:rPr kumimoji="1" lang="ru-RU" altLang="ru-RU" sz="2600" dirty="0"/>
              <a:t> </a:t>
            </a:r>
            <a:r>
              <a:rPr kumimoji="1" lang="ru-RU" altLang="ru-RU" sz="2600" dirty="0" err="1"/>
              <a:t>орнату</a:t>
            </a:r>
            <a:endParaRPr kumimoji="1" lang="ru-RU" altLang="ru-RU" sz="2600" dirty="0"/>
          </a:p>
          <a:p>
            <a:pPr>
              <a:lnSpc>
                <a:spcPct val="90000"/>
              </a:lnSpc>
              <a:buFontTx/>
              <a:buNone/>
            </a:pPr>
            <a:r>
              <a:rPr kumimoji="1" lang="ru-RU" altLang="ru-RU" sz="2600" dirty="0"/>
              <a:t>2. </a:t>
            </a:r>
            <a:r>
              <a:rPr kumimoji="1" lang="ru-RU" altLang="ru-RU" sz="2600" dirty="0" err="1"/>
              <a:t>Жетекші</a:t>
            </a:r>
            <a:r>
              <a:rPr kumimoji="1" lang="ru-RU" altLang="ru-RU" sz="2600" dirty="0"/>
              <a:t>/</a:t>
            </a:r>
            <a:r>
              <a:rPr kumimoji="1" lang="ru-RU" altLang="ru-RU" sz="2600" dirty="0" err="1"/>
              <a:t>жетекте</a:t>
            </a:r>
            <a:r>
              <a:rPr kumimoji="1" lang="ru-RU" altLang="ru-RU" sz="2600" dirty="0"/>
              <a:t> </a:t>
            </a:r>
            <a:r>
              <a:rPr kumimoji="1" lang="ru-RU" altLang="ru-RU" sz="2600" dirty="0" err="1"/>
              <a:t>анықтау</a:t>
            </a:r>
            <a:r>
              <a:rPr kumimoji="1" lang="ru-RU" altLang="ru-RU" sz="2600" dirty="0"/>
              <a:t> </a:t>
            </a:r>
            <a:r>
              <a:rPr kumimoji="1" lang="ru-RU" altLang="ru-RU" sz="2600" dirty="0" err="1"/>
              <a:t>және</a:t>
            </a:r>
            <a:r>
              <a:rPr kumimoji="1" lang="ru-RU" altLang="ru-RU" sz="2600" dirty="0"/>
              <a:t> </a:t>
            </a:r>
            <a:r>
              <a:rPr kumimoji="1" lang="ru-RU" altLang="ru-RU" sz="2600" dirty="0" err="1"/>
              <a:t>функционалдық</a:t>
            </a:r>
            <a:r>
              <a:rPr kumimoji="1" lang="ru-RU" altLang="ru-RU" sz="2600" dirty="0"/>
              <a:t> </a:t>
            </a:r>
            <a:r>
              <a:rPr kumimoji="1" lang="ru-RU" altLang="ru-RU" sz="2600" dirty="0" err="1"/>
              <a:t>мүмкіндіктер</a:t>
            </a:r>
            <a:r>
              <a:rPr kumimoji="1" lang="ru-RU" altLang="ru-RU" sz="2600" dirty="0"/>
              <a:t> </a:t>
            </a:r>
            <a:r>
              <a:rPr kumimoji="1" lang="ru-RU" altLang="ru-RU" sz="2600" dirty="0" err="1"/>
              <a:t>туралы</a:t>
            </a:r>
            <a:r>
              <a:rPr kumimoji="1" lang="ru-RU" altLang="ru-RU" sz="2600" dirty="0"/>
              <a:t> </a:t>
            </a:r>
            <a:r>
              <a:rPr kumimoji="1" lang="ru-RU" altLang="ru-RU" sz="2600" dirty="0" err="1"/>
              <a:t>деректермен</a:t>
            </a:r>
            <a:r>
              <a:rPr kumimoji="1" lang="ru-RU" altLang="ru-RU" sz="2600" dirty="0"/>
              <a:t> </a:t>
            </a:r>
            <a:r>
              <a:rPr kumimoji="1" lang="ru-RU" altLang="ru-RU" sz="2600" dirty="0" err="1"/>
              <a:t>алмасу</a:t>
            </a:r>
            <a:endParaRPr kumimoji="1" lang="ru-RU" altLang="ru-RU" sz="2600" dirty="0"/>
          </a:p>
          <a:p>
            <a:pPr>
              <a:lnSpc>
                <a:spcPct val="90000"/>
              </a:lnSpc>
              <a:buFontTx/>
              <a:buNone/>
            </a:pPr>
            <a:r>
              <a:rPr kumimoji="1" lang="ru-RU" altLang="ru-RU" sz="2600" dirty="0"/>
              <a:t>3. </a:t>
            </a:r>
            <a:r>
              <a:rPr kumimoji="1" lang="ru-RU" altLang="ru-RU" sz="2600" dirty="0" err="1"/>
              <a:t>Жабдық</a:t>
            </a:r>
            <a:r>
              <a:rPr kumimoji="1" lang="ru-RU" altLang="ru-RU" sz="2600" dirty="0"/>
              <a:t> </a:t>
            </a:r>
            <a:r>
              <a:rPr kumimoji="1" lang="ru-RU" altLang="ru-RU" sz="2600" dirty="0" err="1"/>
              <a:t>арасында</a:t>
            </a:r>
            <a:r>
              <a:rPr kumimoji="1" lang="ru-RU" altLang="ru-RU" sz="2600" dirty="0"/>
              <a:t> аудио-</a:t>
            </a:r>
            <a:r>
              <a:rPr kumimoji="1" lang="ru-RU" altLang="ru-RU" sz="2600" dirty="0" err="1"/>
              <a:t>бейне</a:t>
            </a:r>
            <a:r>
              <a:rPr kumimoji="1" lang="ru-RU" altLang="ru-RU" sz="2600" dirty="0"/>
              <a:t> </a:t>
            </a:r>
            <a:r>
              <a:rPr kumimoji="1" lang="ru-RU" altLang="ru-RU" sz="2600" dirty="0" err="1"/>
              <a:t>байланыс</a:t>
            </a:r>
            <a:r>
              <a:rPr kumimoji="1" lang="ru-RU" altLang="ru-RU" sz="2600" dirty="0"/>
              <a:t> </a:t>
            </a:r>
            <a:r>
              <a:rPr kumimoji="1" lang="ru-RU" altLang="ru-RU" sz="2600" dirty="0" err="1"/>
              <a:t>орнату</a:t>
            </a:r>
            <a:endParaRPr kumimoji="1" lang="ru-RU" altLang="ru-RU" sz="2600" dirty="0"/>
          </a:p>
          <a:p>
            <a:pPr>
              <a:lnSpc>
                <a:spcPct val="90000"/>
              </a:lnSpc>
              <a:buFontTx/>
              <a:buNone/>
            </a:pPr>
            <a:r>
              <a:rPr kumimoji="1" lang="ru-RU" altLang="ru-RU" sz="2600" dirty="0"/>
              <a:t>4. </a:t>
            </a:r>
            <a:r>
              <a:rPr kumimoji="1" lang="ru-RU" altLang="ru-RU" sz="2600" dirty="0" err="1"/>
              <a:t>Өткізу</a:t>
            </a:r>
            <a:r>
              <a:rPr kumimoji="1" lang="ru-RU" altLang="ru-RU" sz="2600" dirty="0"/>
              <a:t> </a:t>
            </a:r>
            <a:r>
              <a:rPr kumimoji="1" lang="ru-RU" altLang="ru-RU" sz="2600" dirty="0" err="1"/>
              <a:t>жолағын</a:t>
            </a:r>
            <a:r>
              <a:rPr kumimoji="1" lang="ru-RU" altLang="ru-RU" sz="2600" dirty="0"/>
              <a:t> </a:t>
            </a:r>
            <a:r>
              <a:rPr kumimoji="1" lang="ru-RU" altLang="ru-RU" sz="2600" dirty="0" err="1"/>
              <a:t>өзгерту</a:t>
            </a:r>
            <a:r>
              <a:rPr kumimoji="1" lang="ru-RU" altLang="ru-RU" sz="2600" dirty="0"/>
              <a:t>, </a:t>
            </a:r>
            <a:r>
              <a:rPr kumimoji="1" lang="ru-RU" altLang="ru-RU" sz="2600" dirty="0" err="1"/>
              <a:t>ағымдағы</a:t>
            </a:r>
            <a:r>
              <a:rPr kumimoji="1" lang="ru-RU" altLang="ru-RU" sz="2600" dirty="0"/>
              <a:t> </a:t>
            </a:r>
            <a:r>
              <a:rPr kumimoji="1" lang="ru-RU" altLang="ru-RU" sz="2600" dirty="0" err="1"/>
              <a:t>күйді</a:t>
            </a:r>
            <a:r>
              <a:rPr kumimoji="1" lang="ru-RU" altLang="ru-RU" sz="2600" dirty="0"/>
              <a:t> </a:t>
            </a:r>
            <a:r>
              <a:rPr kumimoji="1" lang="ru-RU" altLang="ru-RU" sz="2600" dirty="0" err="1"/>
              <a:t>сұрау</a:t>
            </a:r>
            <a:r>
              <a:rPr kumimoji="1" lang="ru-RU" altLang="ru-RU" sz="2600" dirty="0"/>
              <a:t>, </a:t>
            </a:r>
            <a:r>
              <a:rPr kumimoji="1" lang="ru-RU" altLang="ru-RU" sz="2600" dirty="0" err="1"/>
              <a:t>конференциялар</a:t>
            </a:r>
            <a:r>
              <a:rPr kumimoji="1" lang="ru-RU" altLang="ru-RU" sz="2600" dirty="0"/>
              <a:t> </a:t>
            </a:r>
            <a:r>
              <a:rPr kumimoji="1" lang="ru-RU" altLang="ru-RU" sz="2600" dirty="0" err="1"/>
              <a:t>құру</a:t>
            </a:r>
            <a:r>
              <a:rPr kumimoji="1" lang="ru-RU" altLang="ru-RU" sz="2600" dirty="0"/>
              <a:t>, </a:t>
            </a:r>
            <a:r>
              <a:rPr kumimoji="1" lang="ru-RU" altLang="ru-RU" sz="2600" dirty="0" err="1"/>
              <a:t>қосымша</a:t>
            </a:r>
            <a:r>
              <a:rPr kumimoji="1" lang="ru-RU" altLang="ru-RU" sz="2600" dirty="0"/>
              <a:t> </a:t>
            </a:r>
            <a:r>
              <a:rPr kumimoji="1" lang="ru-RU" altLang="ru-RU" sz="2600" dirty="0" err="1"/>
              <a:t>қызметтерге</a:t>
            </a:r>
            <a:r>
              <a:rPr kumimoji="1" lang="ru-RU" altLang="ru-RU" sz="2600" dirty="0"/>
              <a:t> </a:t>
            </a:r>
            <a:r>
              <a:rPr kumimoji="1" lang="ru-RU" altLang="ru-RU" sz="2600" dirty="0" err="1"/>
              <a:t>жүгіну</a:t>
            </a:r>
            <a:endParaRPr kumimoji="1" lang="ru-RU" altLang="ru-RU" sz="2600" dirty="0"/>
          </a:p>
          <a:p>
            <a:pPr>
              <a:lnSpc>
                <a:spcPct val="90000"/>
              </a:lnSpc>
              <a:buFontTx/>
              <a:buNone/>
            </a:pPr>
            <a:r>
              <a:rPr kumimoji="1" lang="ru-RU" altLang="ru-RU" sz="2600" dirty="0"/>
              <a:t>5. </a:t>
            </a:r>
            <a:r>
              <a:rPr kumimoji="1" lang="ru-RU" altLang="ru-RU" sz="2600" dirty="0" err="1"/>
              <a:t>Қосылымды</a:t>
            </a:r>
            <a:r>
              <a:rPr kumimoji="1" lang="ru-RU" altLang="ru-RU" sz="2600" dirty="0"/>
              <a:t> </a:t>
            </a:r>
            <a:r>
              <a:rPr kumimoji="1" lang="ru-RU" altLang="ru-RU" sz="2600" dirty="0" err="1"/>
              <a:t>аяқтау</a:t>
            </a:r>
            <a:endParaRPr lang="uk-UA" altLang="ru-RU" sz="2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altLang="zh-TW" sz="4000" b="1" dirty="0">
                <a:solidFill>
                  <a:schemeClr val="hlink"/>
                </a:solidFill>
              </a:rPr>
              <a:t> </a:t>
            </a:r>
            <a:r>
              <a:rPr kumimoji="1" lang="en-US" altLang="ru-RU" sz="4000" b="1" dirty="0">
                <a:solidFill>
                  <a:schemeClr val="hlink"/>
                </a:solidFill>
              </a:rPr>
              <a:t>H.225.0</a:t>
            </a:r>
            <a:r>
              <a:rPr kumimoji="1" lang="ru-RU" altLang="zh-TW" sz="4000" dirty="0">
                <a:solidFill>
                  <a:schemeClr val="hlink"/>
                </a:solidFill>
              </a:rPr>
              <a:t> </a:t>
            </a:r>
            <a:r>
              <a:rPr kumimoji="1" lang="en-US" altLang="zh-TW" sz="4000" b="1" dirty="0">
                <a:solidFill>
                  <a:schemeClr val="hlink"/>
                </a:solidFill>
                <a:ea typeface="PMingLiU" panose="02020500000000000000" pitchFamily="18" charset="-120"/>
              </a:rPr>
              <a:t>RAS</a:t>
            </a:r>
            <a:r>
              <a:rPr kumimoji="1" lang="kk-KZ" altLang="zh-TW" sz="4000" b="1" dirty="0">
                <a:solidFill>
                  <a:schemeClr val="hlink"/>
                </a:solidFill>
                <a:ea typeface="PMingLiU" panose="02020500000000000000" pitchFamily="18" charset="-120"/>
              </a:rPr>
              <a:t> хаттамасы</a:t>
            </a:r>
            <a:br>
              <a:rPr kumimoji="1" lang="en-US" altLang="zh-TW" sz="4000" b="1" dirty="0">
                <a:solidFill>
                  <a:schemeClr val="accent2"/>
                </a:solidFill>
                <a:ea typeface="PMingLiU" panose="02020500000000000000" pitchFamily="18" charset="-120"/>
              </a:rPr>
            </a:br>
            <a:endParaRPr kumimoji="1" lang="uk-UA" altLang="ru-RU" sz="4000" b="1" dirty="0">
              <a:solidFill>
                <a:schemeClr val="accent2"/>
              </a:solidFill>
            </a:endParaRP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kumimoji="1"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kumimoji="1"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рәсімдер</a:t>
            </a:r>
            <a:r>
              <a:rPr kumimoji="1"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kumimoji="1"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1"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Қақпашыны</a:t>
            </a:r>
            <a:r>
              <a:rPr kumimoji="1"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endParaRPr kumimoji="1"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kumimoji="1"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1"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Соңғы</a:t>
            </a:r>
            <a:r>
              <a:rPr kumimoji="1"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жабдықты</a:t>
            </a:r>
            <a:r>
              <a:rPr kumimoji="1"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қақпашыда</a:t>
            </a:r>
            <a:r>
              <a:rPr kumimoji="1"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тіркеу</a:t>
            </a:r>
            <a:endParaRPr kumimoji="1"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kumimoji="1"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1"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Соңғы</a:t>
            </a:r>
            <a:r>
              <a:rPr kumimoji="1"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жабдықтың</a:t>
            </a:r>
            <a:r>
              <a:rPr kumimoji="1"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желілік</a:t>
            </a:r>
            <a:r>
              <a:rPr kumimoji="1"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ресурстарға</a:t>
            </a:r>
            <a:r>
              <a:rPr kumimoji="1"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</a:t>
            </a:r>
            <a:r>
              <a:rPr kumimoji="1"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жеткізуін</a:t>
            </a:r>
            <a:r>
              <a:rPr kumimoji="1"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</a:t>
            </a:r>
            <a:endParaRPr kumimoji="1"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kumimoji="1"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kumimoji="1"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Желідегі</a:t>
            </a:r>
            <a:r>
              <a:rPr kumimoji="1"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соңғы</a:t>
            </a:r>
            <a:r>
              <a:rPr kumimoji="1"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жабдықтың</a:t>
            </a:r>
            <a:r>
              <a:rPr kumimoji="1"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kumimoji="1"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жерін</a:t>
            </a:r>
            <a:r>
              <a:rPr kumimoji="1"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endParaRPr kumimoji="1"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kumimoji="1"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kumimoji="1"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Қоңырауға</a:t>
            </a:r>
            <a:r>
              <a:rPr kumimoji="1"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kumimoji="1"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kumimoji="1"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процесінде</a:t>
            </a:r>
            <a:r>
              <a:rPr kumimoji="1"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өткізу</a:t>
            </a:r>
            <a:r>
              <a:rPr kumimoji="1"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жолағының</a:t>
            </a:r>
            <a:r>
              <a:rPr kumimoji="1"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өзгеруі</a:t>
            </a:r>
            <a:endParaRPr kumimoji="1"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kumimoji="1"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kumimoji="1"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Соңғы</a:t>
            </a:r>
            <a:r>
              <a:rPr kumimoji="1"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жабдықтың</a:t>
            </a:r>
            <a:r>
              <a:rPr kumimoji="1"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ағымдағы</a:t>
            </a:r>
            <a:r>
              <a:rPr kumimoji="1"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жай-күйін</a:t>
            </a:r>
            <a:r>
              <a:rPr kumimoji="1"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сұрау</a:t>
            </a:r>
            <a:r>
              <a:rPr kumimoji="1"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kumimoji="1"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индикациялау</a:t>
            </a:r>
            <a:endParaRPr kumimoji="1"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kumimoji="1"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kumimoji="1"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Өткізу</a:t>
            </a:r>
            <a:r>
              <a:rPr kumimoji="1"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жолағының</a:t>
            </a:r>
            <a:r>
              <a:rPr kumimoji="1"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босатылғаны</a:t>
            </a:r>
            <a:r>
              <a:rPr kumimoji="1"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kumimoji="1"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привратникке</a:t>
            </a:r>
            <a:r>
              <a:rPr kumimoji="1"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хабарлау</a:t>
            </a:r>
            <a:endParaRPr kumimoji="1"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kumimoji="1"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Желіде</a:t>
            </a:r>
            <a:r>
              <a:rPr kumimoji="1"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қақпашысыз</a:t>
            </a:r>
            <a:r>
              <a:rPr kumimoji="1"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пайдаланылмайды</a:t>
            </a:r>
            <a:endParaRPr lang="uk-UA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991"/>
            <a:ext cx="8229600" cy="1143000"/>
          </a:xfrm>
        </p:spPr>
        <p:txBody>
          <a:bodyPr/>
          <a:lstStyle/>
          <a:p>
            <a:r>
              <a:rPr kumimoji="1" lang="en-US" altLang="ru-RU" sz="4000" b="1" dirty="0">
                <a:solidFill>
                  <a:schemeClr val="hlink"/>
                </a:solidFill>
              </a:rPr>
              <a:t>H.225.0</a:t>
            </a:r>
            <a:r>
              <a:rPr kumimoji="1" lang="ru-RU" altLang="zh-TW" sz="4000" dirty="0">
                <a:solidFill>
                  <a:schemeClr val="hlink"/>
                </a:solidFill>
              </a:rPr>
              <a:t> </a:t>
            </a:r>
            <a:r>
              <a:rPr kumimoji="1" lang="en-US" altLang="zh-TW" sz="4000" b="1" dirty="0">
                <a:solidFill>
                  <a:schemeClr val="hlink"/>
                </a:solidFill>
                <a:ea typeface="PMingLiU" panose="02020500000000000000" pitchFamily="18" charset="-120"/>
              </a:rPr>
              <a:t>RAS</a:t>
            </a:r>
            <a:r>
              <a:rPr kumimoji="1" lang="kk-KZ" altLang="zh-TW" sz="4000" b="1" dirty="0">
                <a:solidFill>
                  <a:schemeClr val="hlink"/>
                </a:solidFill>
                <a:ea typeface="PMingLiU" panose="02020500000000000000" pitchFamily="18" charset="-120"/>
              </a:rPr>
              <a:t> хаттамасы</a:t>
            </a:r>
            <a:br>
              <a:rPr kumimoji="1" lang="en-US" altLang="zh-TW" sz="4000" b="1" dirty="0">
                <a:solidFill>
                  <a:schemeClr val="accent2"/>
                </a:solidFill>
                <a:ea typeface="PMingLiU" panose="02020500000000000000" pitchFamily="18" charset="-120"/>
              </a:rPr>
            </a:br>
            <a:endParaRPr kumimoji="1" lang="uk-UA" altLang="ru-RU" sz="4000" b="1" dirty="0">
              <a:solidFill>
                <a:schemeClr val="accent2"/>
              </a:solidFill>
            </a:endParaRP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kumimoji="1" lang="ru-RU" altLang="ru-RU" dirty="0" err="1"/>
              <a:t>Хабарламалардың</a:t>
            </a:r>
            <a:r>
              <a:rPr kumimoji="1" lang="ru-RU" altLang="ru-RU" dirty="0"/>
              <a:t> </a:t>
            </a:r>
            <a:r>
              <a:rPr kumimoji="1" lang="ru-RU" altLang="ru-RU" dirty="0" err="1"/>
              <a:t>негізгі</a:t>
            </a:r>
            <a:r>
              <a:rPr kumimoji="1" lang="ru-RU" altLang="ru-RU" dirty="0"/>
              <a:t> </a:t>
            </a:r>
            <a:r>
              <a:rPr kumimoji="1" lang="ru-RU" altLang="ru-RU" dirty="0" err="1"/>
              <a:t>түрлері</a:t>
            </a:r>
            <a:r>
              <a:rPr kumimoji="1" lang="ru-RU" altLang="ru-RU" dirty="0"/>
              <a:t>:</a:t>
            </a:r>
          </a:p>
          <a:p>
            <a:pPr>
              <a:buFontTx/>
              <a:buNone/>
            </a:pPr>
            <a:r>
              <a:rPr kumimoji="1" lang="ru-RU" altLang="ru-RU" dirty="0"/>
              <a:t>	- </a:t>
            </a:r>
            <a:r>
              <a:rPr kumimoji="1" lang="en-US" altLang="ru-RU" dirty="0"/>
              <a:t>Request (</a:t>
            </a:r>
            <a:r>
              <a:rPr kumimoji="1" lang="en-US" altLang="ru-RU" dirty="0" err="1"/>
              <a:t>x</a:t>
            </a:r>
            <a:r>
              <a:rPr kumimoji="1" lang="en-US" altLang="ru-RU" b="1" dirty="0" err="1"/>
              <a:t>RQ</a:t>
            </a:r>
            <a:r>
              <a:rPr kumimoji="1" lang="en-US" altLang="ru-RU" dirty="0"/>
              <a:t>)</a:t>
            </a:r>
            <a:r>
              <a:rPr kumimoji="1" lang="ru-RU" altLang="ru-RU" dirty="0"/>
              <a:t> – </a:t>
            </a:r>
            <a:r>
              <a:rPr kumimoji="1" lang="ru-RU" altLang="ru-RU" dirty="0" err="1"/>
              <a:t>өтініш</a:t>
            </a:r>
            <a:r>
              <a:rPr kumimoji="1" lang="ru-RU" altLang="ru-RU" dirty="0"/>
              <a:t>, </a:t>
            </a:r>
            <a:r>
              <a:rPr kumimoji="1" lang="ru-RU" altLang="ru-RU" dirty="0" err="1"/>
              <a:t>талап</a:t>
            </a:r>
            <a:endParaRPr kumimoji="1" lang="ru-RU" altLang="ru-RU" dirty="0"/>
          </a:p>
          <a:p>
            <a:pPr>
              <a:buFontTx/>
              <a:buNone/>
            </a:pPr>
            <a:r>
              <a:rPr kumimoji="1" lang="ru-RU" altLang="ru-RU" dirty="0"/>
              <a:t>	- </a:t>
            </a:r>
            <a:r>
              <a:rPr kumimoji="1" lang="en-US" altLang="ru-RU" dirty="0"/>
              <a:t>Reject (</a:t>
            </a:r>
            <a:r>
              <a:rPr kumimoji="1" lang="en-US" altLang="ru-RU" dirty="0" err="1"/>
              <a:t>x</a:t>
            </a:r>
            <a:r>
              <a:rPr kumimoji="1" lang="en-US" altLang="ru-RU" b="1" dirty="0" err="1"/>
              <a:t>RJ</a:t>
            </a:r>
            <a:r>
              <a:rPr kumimoji="1" lang="en-US" altLang="ru-RU" dirty="0"/>
              <a:t>)</a:t>
            </a:r>
            <a:r>
              <a:rPr kumimoji="1" lang="ru-RU" altLang="ru-RU" dirty="0"/>
              <a:t> - </a:t>
            </a:r>
            <a:r>
              <a:rPr kumimoji="1" lang="ru-RU" altLang="ru-RU" dirty="0" err="1"/>
              <a:t>қабылдамау</a:t>
            </a:r>
            <a:r>
              <a:rPr kumimoji="1" lang="ru-RU" altLang="ru-RU" dirty="0"/>
              <a:t>	</a:t>
            </a:r>
          </a:p>
          <a:p>
            <a:pPr>
              <a:buFontTx/>
              <a:buNone/>
            </a:pPr>
            <a:r>
              <a:rPr kumimoji="1" lang="ru-RU" altLang="ru-RU" dirty="0"/>
              <a:t>   - </a:t>
            </a:r>
            <a:r>
              <a:rPr kumimoji="1" lang="en-US" altLang="ru-RU" dirty="0"/>
              <a:t>Confirm (</a:t>
            </a:r>
            <a:r>
              <a:rPr kumimoji="1" lang="en-US" altLang="ru-RU" dirty="0" err="1"/>
              <a:t>x</a:t>
            </a:r>
            <a:r>
              <a:rPr kumimoji="1" lang="en-US" altLang="ru-RU" b="1" dirty="0" err="1"/>
              <a:t>CF</a:t>
            </a:r>
            <a:r>
              <a:rPr kumimoji="1" lang="en-US" altLang="ru-RU" dirty="0"/>
              <a:t>)</a:t>
            </a:r>
            <a:r>
              <a:rPr kumimoji="1" lang="ru-RU" altLang="ru-RU" dirty="0"/>
              <a:t> - </a:t>
            </a:r>
            <a:r>
              <a:rPr kumimoji="1" lang="ru-RU" altLang="ru-RU" dirty="0" err="1"/>
              <a:t>растау</a:t>
            </a:r>
            <a:endParaRPr kumimoji="1" lang="ru-RU" altLang="ru-RU" sz="1000" dirty="0"/>
          </a:p>
          <a:p>
            <a:pPr>
              <a:buFontTx/>
              <a:buNone/>
            </a:pPr>
            <a:endParaRPr kumimoji="1" lang="ru-RU" altLang="ru-RU" sz="1000" dirty="0"/>
          </a:p>
          <a:p>
            <a:pPr>
              <a:buFontTx/>
              <a:buNone/>
            </a:pPr>
            <a:r>
              <a:rPr kumimoji="1" lang="ru-RU" altLang="ru-RU" sz="1000" dirty="0" err="1"/>
              <a:t>Ерекшеліктер</a:t>
            </a:r>
            <a:r>
              <a:rPr kumimoji="1" lang="ru-RU" altLang="ru-RU" sz="1000" dirty="0"/>
              <a:t>:</a:t>
            </a:r>
          </a:p>
          <a:p>
            <a:pPr>
              <a:buFontTx/>
              <a:buNone/>
            </a:pPr>
            <a:r>
              <a:rPr kumimoji="1" lang="ru-RU" altLang="ru-RU" sz="1000" dirty="0"/>
              <a:t>	- </a:t>
            </a:r>
            <a:r>
              <a:rPr kumimoji="1" lang="en-US" altLang="ru-RU" sz="1000" dirty="0"/>
              <a:t>Information Request / Response / </a:t>
            </a:r>
            <a:r>
              <a:rPr kumimoji="1" lang="en-US" altLang="ru-RU" sz="1000" dirty="0" err="1"/>
              <a:t>Ack</a:t>
            </a:r>
            <a:endParaRPr kumimoji="1" lang="ru-RU" altLang="ru-RU" sz="1000" dirty="0"/>
          </a:p>
          <a:p>
            <a:pPr>
              <a:buFontTx/>
              <a:buNone/>
            </a:pPr>
            <a:r>
              <a:rPr kumimoji="1" lang="ru-RU" altLang="ru-RU" sz="1000" dirty="0"/>
              <a:t>	- </a:t>
            </a:r>
            <a:r>
              <a:rPr kumimoji="1" lang="en-US" altLang="ru-RU" sz="1000" dirty="0"/>
              <a:t>“</a:t>
            </a:r>
            <a:r>
              <a:rPr kumimoji="1" lang="en-US" altLang="ru-RU" sz="1000" dirty="0" err="1"/>
              <a:t>nonStandardMessage</a:t>
            </a:r>
            <a:r>
              <a:rPr kumimoji="1" lang="en-US" altLang="ru-RU" sz="1000" dirty="0"/>
              <a:t>”</a:t>
            </a:r>
            <a:endParaRPr kumimoji="1" lang="ru-RU" altLang="ru-RU" sz="1000" dirty="0"/>
          </a:p>
          <a:p>
            <a:pPr>
              <a:buFontTx/>
              <a:buNone/>
            </a:pPr>
            <a:r>
              <a:rPr kumimoji="1" lang="ru-RU" altLang="ru-RU" sz="1000" dirty="0"/>
              <a:t>	- </a:t>
            </a:r>
            <a:r>
              <a:rPr kumimoji="1" lang="en-US" altLang="ru-RU" sz="1000" dirty="0"/>
              <a:t>The “</a:t>
            </a:r>
            <a:r>
              <a:rPr kumimoji="1" lang="en-US" altLang="ru-RU" sz="1000" dirty="0" err="1"/>
              <a:t>unknownMessage</a:t>
            </a:r>
            <a:r>
              <a:rPr kumimoji="1" lang="en-US" altLang="ru-RU" sz="1000" dirty="0"/>
              <a:t>” response</a:t>
            </a:r>
            <a:endParaRPr kumimoji="1" lang="ru-RU" altLang="ru-RU" sz="1000" dirty="0"/>
          </a:p>
          <a:p>
            <a:pPr>
              <a:buFontTx/>
              <a:buNone/>
            </a:pPr>
            <a:r>
              <a:rPr kumimoji="1" lang="ru-RU" altLang="ru-RU" sz="1000" dirty="0"/>
              <a:t>	- </a:t>
            </a:r>
            <a:r>
              <a:rPr kumimoji="1" lang="en-US" altLang="ru-RU" sz="1000" dirty="0"/>
              <a:t>Request in Progress (RIP)</a:t>
            </a:r>
            <a:endParaRPr kumimoji="1" lang="ru-RU" altLang="ru-RU" sz="1000" dirty="0"/>
          </a:p>
          <a:p>
            <a:pPr>
              <a:buFontTx/>
              <a:buNone/>
            </a:pPr>
            <a:r>
              <a:rPr kumimoji="1" lang="ru-RU" altLang="ru-RU" sz="1000" dirty="0"/>
              <a:t>	- </a:t>
            </a:r>
            <a:r>
              <a:rPr kumimoji="1" lang="en-US" altLang="ru-RU" sz="1000" dirty="0"/>
              <a:t>Resource Available Indicate / Confirm (RAI/RAC)</a:t>
            </a:r>
            <a:endParaRPr kumimoji="1" lang="ru-RU" altLang="ru-RU" sz="1000" dirty="0"/>
          </a:p>
          <a:p>
            <a:pPr>
              <a:buFontTx/>
              <a:buNone/>
            </a:pPr>
            <a:r>
              <a:rPr kumimoji="1" lang="ru-RU" altLang="ru-RU" sz="1000" dirty="0"/>
              <a:t>	- </a:t>
            </a:r>
            <a:r>
              <a:rPr kumimoji="1" lang="en-US" altLang="ru-RU" sz="1000" dirty="0"/>
              <a:t>Service Control Indication / Response</a:t>
            </a:r>
            <a:endParaRPr kumimoji="1" lang="ru-RU" altLang="ru-RU" sz="1000" dirty="0"/>
          </a:p>
          <a:p>
            <a:endParaRPr lang="uk-UA" altLang="ru-RU" sz="10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229600" cy="1143000"/>
          </a:xfrm>
        </p:spPr>
        <p:txBody>
          <a:bodyPr/>
          <a:lstStyle/>
          <a:p>
            <a:r>
              <a:rPr kumimoji="1" lang="ru-RU" altLang="zh-TW" b="1" dirty="0" err="1"/>
              <a:t>Қақпашыны</a:t>
            </a:r>
            <a:r>
              <a:rPr kumimoji="1" lang="ru-RU" altLang="zh-TW" b="1" dirty="0"/>
              <a:t> </a:t>
            </a:r>
            <a:r>
              <a:rPr kumimoji="1" lang="ru-RU" altLang="zh-TW" b="1" dirty="0" err="1"/>
              <a:t>анықтау</a:t>
            </a:r>
            <a:endParaRPr kumimoji="1" lang="uk-UA" altLang="ru-RU" b="1" dirty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24765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1400" dirty="0" err="1"/>
              <a:t>Екі</a:t>
            </a:r>
            <a:r>
              <a:rPr lang="ru-RU" altLang="ru-RU" sz="1400" dirty="0"/>
              <a:t> </a:t>
            </a:r>
            <a:r>
              <a:rPr lang="ru-RU" altLang="ru-RU" sz="1400" dirty="0" err="1"/>
              <a:t>тәсілі</a:t>
            </a:r>
            <a:r>
              <a:rPr lang="ru-RU" altLang="ru-RU" sz="1400" dirty="0"/>
              <a:t> :</a:t>
            </a:r>
            <a:endParaRPr lang="en-US" altLang="ru-RU" sz="1400" dirty="0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1400" b="1" dirty="0"/>
          </a:p>
          <a:p>
            <a:pPr lvl="1">
              <a:lnSpc>
                <a:spcPct val="80000"/>
              </a:lnSpc>
            </a:pPr>
            <a:r>
              <a:rPr lang="ru-RU" altLang="ru-RU" sz="1400" b="1" dirty="0" err="1"/>
              <a:t>Қолменалдын</a:t>
            </a:r>
            <a:endParaRPr lang="ru-RU" altLang="ru-RU" sz="1400" b="1" dirty="0"/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b="1" dirty="0"/>
              <a:t> </a:t>
            </a:r>
            <a:r>
              <a:rPr lang="ru-RU" altLang="ru-RU" sz="1400" b="1" dirty="0" err="1"/>
              <a:t>алдын</a:t>
            </a:r>
            <a:r>
              <a:rPr lang="ru-RU" altLang="ru-RU" sz="1400" b="1" dirty="0"/>
              <a:t> </a:t>
            </a:r>
            <a:r>
              <a:rPr lang="ru-RU" altLang="ru-RU" sz="1400" dirty="0"/>
              <a:t>ала </a:t>
            </a:r>
            <a:r>
              <a:rPr lang="ru-RU" altLang="ru-RU" sz="1400" dirty="0" err="1"/>
              <a:t>берілген</a:t>
            </a:r>
            <a:r>
              <a:rPr lang="ru-RU" altLang="ru-RU" sz="1400" dirty="0"/>
              <a:t> </a:t>
            </a:r>
            <a:r>
              <a:rPr lang="ru-RU" altLang="ru-RU" sz="1400" dirty="0" err="1"/>
              <a:t>мекен-жай</a:t>
            </a:r>
            <a:r>
              <a:rPr lang="ru-RU" altLang="ru-RU" sz="1400" dirty="0"/>
              <a:t> </a:t>
            </a:r>
            <a:r>
              <a:rPr lang="ru-RU" altLang="ru-RU" sz="1400" dirty="0" err="1"/>
              <a:t>бойынша</a:t>
            </a:r>
            <a:r>
              <a:rPr lang="ru-RU" altLang="ru-RU" sz="1400" dirty="0"/>
              <a:t>, </a:t>
            </a:r>
            <a:r>
              <a:rPr lang="en-US" altLang="ru-RU" sz="1400" dirty="0"/>
              <a:t>UDP port 1719-</a:t>
            </a:r>
            <a:r>
              <a:rPr lang="ru-RU" altLang="ru-RU" sz="1400" dirty="0"/>
              <a:t>да </a:t>
            </a:r>
            <a:r>
              <a:rPr lang="ru-RU" altLang="ru-RU" sz="1400" dirty="0" err="1"/>
              <a:t>қақпашыда</a:t>
            </a:r>
            <a:r>
              <a:rPr lang="ru-RU" altLang="ru-RU" sz="1400" dirty="0"/>
              <a:t> </a:t>
            </a:r>
            <a:r>
              <a:rPr lang="ru-RU" altLang="ru-RU" sz="1400" dirty="0" err="1"/>
              <a:t>тіркелу</a:t>
            </a:r>
            <a:endParaRPr lang="ru-RU" altLang="ru-RU" sz="1400" dirty="0"/>
          </a:p>
          <a:p>
            <a:pPr lvl="1">
              <a:lnSpc>
                <a:spcPct val="80000"/>
              </a:lnSpc>
            </a:pPr>
            <a:endParaRPr lang="ru-RU" altLang="ru-RU" sz="1400" dirty="0"/>
          </a:p>
          <a:p>
            <a:pPr lvl="1">
              <a:lnSpc>
                <a:spcPct val="80000"/>
              </a:lnSpc>
            </a:pPr>
            <a:r>
              <a:rPr lang="ru-RU" altLang="ru-RU" sz="1400" b="1" dirty="0" err="1"/>
              <a:t>Автоматты</a:t>
            </a:r>
            <a:endParaRPr lang="ru-RU" altLang="ru-RU" sz="1400" b="1" dirty="0"/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err="1"/>
              <a:t>Сұрау</a:t>
            </a:r>
            <a:r>
              <a:rPr lang="ru-RU" altLang="ru-RU" sz="1400" dirty="0"/>
              <a:t> </a:t>
            </a:r>
            <a:r>
              <a:rPr lang="en-US" altLang="ru-RU" sz="1400" dirty="0"/>
              <a:t>Gatekeeper Request (GRQ) </a:t>
            </a:r>
            <a:r>
              <a:rPr lang="ru-RU" altLang="ru-RU" sz="1400" dirty="0" err="1"/>
              <a:t>мультикастинг</a:t>
            </a:r>
            <a:r>
              <a:rPr lang="ru-RU" altLang="ru-RU" sz="1400" dirty="0"/>
              <a:t> </a:t>
            </a:r>
            <a:r>
              <a:rPr lang="ru-RU" altLang="ru-RU" sz="1400" dirty="0" err="1"/>
              <a:t>режимінде</a:t>
            </a:r>
            <a:r>
              <a:rPr lang="ru-RU" altLang="ru-RU" sz="1400" dirty="0"/>
              <a:t>(224.0.1.41) – </a:t>
            </a:r>
            <a:r>
              <a:rPr lang="en-US" altLang="ru-RU" sz="1400" dirty="0"/>
              <a:t>Gatekeeper UDP Discovery Multicast Address </a:t>
            </a:r>
            <a:r>
              <a:rPr lang="ru-RU" altLang="ru-RU" sz="1400" dirty="0" err="1"/>
              <a:t>және</a:t>
            </a:r>
            <a:r>
              <a:rPr lang="ru-RU" altLang="ru-RU" sz="1400" dirty="0"/>
              <a:t> </a:t>
            </a:r>
            <a:r>
              <a:rPr lang="en-US" altLang="ru-RU" sz="1400" dirty="0"/>
              <a:t>UDP </a:t>
            </a:r>
            <a:r>
              <a:rPr lang="ru-RU" altLang="ru-RU" sz="1400" dirty="0"/>
              <a:t>порт 1718 – </a:t>
            </a:r>
            <a:r>
              <a:rPr lang="en-US" altLang="ru-RU" sz="1400" dirty="0" err="1"/>
              <a:t>GateKeeper</a:t>
            </a:r>
            <a:r>
              <a:rPr lang="en-US" altLang="ru-RU" sz="1400" dirty="0"/>
              <a:t> UDP discovery port. </a:t>
            </a:r>
            <a:r>
              <a:rPr lang="ru-RU" altLang="ru-RU" sz="1400" dirty="0" err="1"/>
              <a:t>Жауап</a:t>
            </a:r>
            <a:r>
              <a:rPr lang="ru-RU" altLang="ru-RU" sz="1400" dirty="0"/>
              <a:t>-</a:t>
            </a:r>
            <a:r>
              <a:rPr lang="en-US" altLang="ru-RU" sz="1400" dirty="0"/>
              <a:t>GRQ </a:t>
            </a:r>
            <a:r>
              <a:rPr lang="ru-RU" altLang="ru-RU" sz="1400" dirty="0" err="1"/>
              <a:t>сұранысының</a:t>
            </a:r>
            <a:r>
              <a:rPr lang="ru-RU" altLang="ru-RU" sz="1400" dirty="0"/>
              <a:t> </a:t>
            </a:r>
            <a:r>
              <a:rPr lang="en-US" altLang="ru-RU" sz="1400" dirty="0" err="1"/>
              <a:t>rasAdress</a:t>
            </a:r>
            <a:r>
              <a:rPr lang="en-US" altLang="ru-RU" sz="1400" dirty="0"/>
              <a:t> </a:t>
            </a:r>
            <a:r>
              <a:rPr lang="ru-RU" altLang="ru-RU" sz="1400" dirty="0" err="1"/>
              <a:t>өрісіне</a:t>
            </a:r>
            <a:r>
              <a:rPr lang="ru-RU" altLang="ru-RU" sz="1400" dirty="0"/>
              <a:t> </a:t>
            </a:r>
            <a:r>
              <a:rPr lang="ru-RU" altLang="ru-RU" sz="1400" dirty="0" err="1"/>
              <a:t>жіберілген</a:t>
            </a:r>
            <a:r>
              <a:rPr lang="ru-RU" altLang="ru-RU" sz="1400" dirty="0"/>
              <a:t> </a:t>
            </a:r>
            <a:r>
              <a:rPr lang="ru-RU" altLang="ru-RU" sz="1400" dirty="0" err="1"/>
              <a:t>мекен-жайға</a:t>
            </a:r>
            <a:r>
              <a:rPr lang="ru-RU" altLang="ru-RU" sz="1400" dirty="0"/>
              <a:t>, </a:t>
            </a:r>
            <a:r>
              <a:rPr lang="en-US" altLang="ru-RU" sz="1400" dirty="0"/>
              <a:t>Gatekeeper Confirmation (GCF) </a:t>
            </a:r>
            <a:r>
              <a:rPr lang="ru-RU" altLang="ru-RU" sz="1400" dirty="0" err="1"/>
              <a:t>хабарламасына</a:t>
            </a:r>
            <a:r>
              <a:rPr lang="ru-RU" altLang="ru-RU" sz="1400" dirty="0"/>
              <a:t> </a:t>
            </a:r>
            <a:r>
              <a:rPr lang="ru-RU" altLang="ru-RU" sz="1400" dirty="0" err="1"/>
              <a:t>қызметтерді</a:t>
            </a:r>
            <a:r>
              <a:rPr lang="ru-RU" altLang="ru-RU" sz="1400" dirty="0"/>
              <a:t> </a:t>
            </a:r>
            <a:r>
              <a:rPr lang="ru-RU" altLang="ru-RU" sz="1400" dirty="0" err="1"/>
              <a:t>ұсынумен</a:t>
            </a:r>
            <a:r>
              <a:rPr lang="ru-RU" altLang="ru-RU" sz="1400" dirty="0"/>
              <a:t> </a:t>
            </a:r>
            <a:r>
              <a:rPr lang="ru-RU" altLang="ru-RU" sz="1400" dirty="0" err="1"/>
              <a:t>және</a:t>
            </a:r>
            <a:r>
              <a:rPr lang="ru-RU" altLang="ru-RU" sz="1400" dirty="0"/>
              <a:t> </a:t>
            </a:r>
            <a:r>
              <a:rPr lang="en-US" altLang="ru-RU" sz="1400" dirty="0" err="1"/>
              <a:t>Ras</a:t>
            </a:r>
            <a:r>
              <a:rPr lang="en-US" altLang="ru-RU" sz="1400" dirty="0"/>
              <a:t> </a:t>
            </a:r>
            <a:r>
              <a:rPr lang="ru-RU" altLang="ru-RU" sz="1400" dirty="0" err="1"/>
              <a:t>арнасының</a:t>
            </a:r>
            <a:r>
              <a:rPr lang="ru-RU" altLang="ru-RU" sz="1400" dirty="0"/>
              <a:t> </a:t>
            </a:r>
            <a:r>
              <a:rPr lang="ru-RU" altLang="ru-RU" sz="1400" dirty="0" err="1"/>
              <a:t>көліктік</a:t>
            </a:r>
            <a:r>
              <a:rPr lang="ru-RU" altLang="ru-RU" sz="1400" dirty="0"/>
              <a:t> </a:t>
            </a:r>
            <a:r>
              <a:rPr lang="ru-RU" altLang="ru-RU" sz="1400" dirty="0" err="1"/>
              <a:t>мекен-жайын</a:t>
            </a:r>
            <a:r>
              <a:rPr lang="ru-RU" altLang="ru-RU" sz="1400" dirty="0"/>
              <a:t> </a:t>
            </a:r>
            <a:r>
              <a:rPr lang="ru-RU" altLang="ru-RU" sz="1400" dirty="0" err="1"/>
              <a:t>көрсетумен</a:t>
            </a:r>
            <a:r>
              <a:rPr lang="ru-RU" altLang="ru-RU" sz="1400" dirty="0"/>
              <a:t>. </a:t>
            </a:r>
            <a:r>
              <a:rPr lang="ru-RU" altLang="ru-RU" sz="1400" dirty="0" err="1"/>
              <a:t>Тіркеуден</a:t>
            </a:r>
            <a:r>
              <a:rPr lang="ru-RU" altLang="ru-RU" sz="1400" dirty="0"/>
              <a:t> бас </a:t>
            </a:r>
            <a:r>
              <a:rPr lang="ru-RU" altLang="ru-RU" sz="1400" dirty="0" err="1"/>
              <a:t>тарту</a:t>
            </a:r>
            <a:r>
              <a:rPr lang="ru-RU" altLang="ru-RU" sz="1400" dirty="0"/>
              <a:t> – </a:t>
            </a:r>
            <a:r>
              <a:rPr lang="en-US" altLang="ru-RU" sz="1400" dirty="0"/>
              <a:t>Gatekeeper Reject (GRJ)</a:t>
            </a:r>
            <a:endParaRPr lang="ru-RU" altLang="ru-RU" sz="1400" dirty="0"/>
          </a:p>
          <a:p>
            <a:pPr>
              <a:lnSpc>
                <a:spcPct val="80000"/>
              </a:lnSpc>
            </a:pPr>
            <a:endParaRPr lang="uk-UA" altLang="ru-RU" sz="1800" dirty="0"/>
          </a:p>
        </p:txBody>
      </p:sp>
      <p:graphicFrame>
        <p:nvGraphicFramePr>
          <p:cNvPr id="227332" name="Object 4"/>
          <p:cNvGraphicFramePr>
            <a:graphicFrameLocks noChangeAspect="1"/>
          </p:cNvGraphicFramePr>
          <p:nvPr/>
        </p:nvGraphicFramePr>
        <p:xfrm>
          <a:off x="6235700" y="4386263"/>
          <a:ext cx="71596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090" name="VISIO" r:id="rId3" imgW="715680" imgH="789840" progId="Visio.Drawing.6">
                  <p:embed/>
                </p:oleObj>
              </mc:Choice>
              <mc:Fallback>
                <p:oleObj name="VISIO" r:id="rId3" imgW="715680" imgH="78984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5700" y="4386263"/>
                        <a:ext cx="715963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333" name="Rectangle 5"/>
          <p:cNvSpPr>
            <a:spLocks noChangeArrowheads="1"/>
          </p:cNvSpPr>
          <p:nvPr/>
        </p:nvSpPr>
        <p:spPr bwMode="auto">
          <a:xfrm rot="16200000">
            <a:off x="863601" y="4184650"/>
            <a:ext cx="2519362" cy="1728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ru-RU" altLang="ru-RU" sz="1600" b="1">
                <a:latin typeface="Times New Roman" panose="02020603050405020304" pitchFamily="18" charset="0"/>
              </a:rPr>
              <a:t>Терминал Н.323</a:t>
            </a:r>
            <a:endParaRPr lang="en-US" altLang="ru-RU" sz="1600" b="1">
              <a:latin typeface="Times New Roman" panose="02020603050405020304" pitchFamily="18" charset="0"/>
            </a:endParaRPr>
          </a:p>
        </p:txBody>
      </p:sp>
      <p:sp>
        <p:nvSpPr>
          <p:cNvPr id="227334" name="Rectangle 6"/>
          <p:cNvSpPr>
            <a:spLocks noChangeArrowheads="1"/>
          </p:cNvSpPr>
          <p:nvPr/>
        </p:nvSpPr>
        <p:spPr bwMode="auto">
          <a:xfrm rot="16200000">
            <a:off x="5614988" y="4184650"/>
            <a:ext cx="2519362" cy="17287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ru-RU" altLang="ru-RU" sz="1600" b="1" dirty="0">
                <a:latin typeface="Times New Roman" panose="02020603050405020304" pitchFamily="18" charset="0"/>
              </a:rPr>
              <a:t>Привратник</a:t>
            </a:r>
          </a:p>
          <a:p>
            <a:pPr algn="ctr"/>
            <a:r>
              <a:rPr lang="kk-KZ" altLang="ru-RU" sz="1600" b="1" dirty="0">
                <a:latin typeface="Times New Roman" panose="02020603050405020304" pitchFamily="18" charset="0"/>
              </a:rPr>
              <a:t>Қақпашы</a:t>
            </a:r>
            <a:endParaRPr lang="en-US" altLang="ru-RU" sz="1600" b="1" dirty="0">
              <a:latin typeface="Times New Roman" panose="02020603050405020304" pitchFamily="18" charset="0"/>
            </a:endParaRPr>
          </a:p>
        </p:txBody>
      </p:sp>
      <p:grpSp>
        <p:nvGrpSpPr>
          <p:cNvPr id="227335" name="Group 7"/>
          <p:cNvGrpSpPr>
            <a:grpSpLocks/>
          </p:cNvGrpSpPr>
          <p:nvPr/>
        </p:nvGrpSpPr>
        <p:grpSpPr bwMode="auto">
          <a:xfrm>
            <a:off x="2986088" y="4149725"/>
            <a:ext cx="3024187" cy="336550"/>
            <a:chOff x="926" y="1062"/>
            <a:chExt cx="3914" cy="173"/>
          </a:xfrm>
        </p:grpSpPr>
        <p:sp>
          <p:nvSpPr>
            <p:cNvPr id="227336" name="Line 8"/>
            <p:cNvSpPr>
              <a:spLocks noChangeShapeType="1"/>
            </p:cNvSpPr>
            <p:nvPr/>
          </p:nvSpPr>
          <p:spPr bwMode="auto">
            <a:xfrm>
              <a:off x="926" y="1223"/>
              <a:ext cx="39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Ctr="1"/>
            <a:lstStyle/>
            <a:p>
              <a:endParaRPr lang="ru-RU"/>
            </a:p>
          </p:txBody>
        </p:sp>
        <p:sp>
          <p:nvSpPr>
            <p:cNvPr id="227337" name="Text Box 9"/>
            <p:cNvSpPr txBox="1">
              <a:spLocks noChangeArrowheads="1"/>
            </p:cNvSpPr>
            <p:nvPr/>
          </p:nvSpPr>
          <p:spPr bwMode="auto">
            <a:xfrm>
              <a:off x="2405" y="1062"/>
              <a:ext cx="83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ru-RU" sz="1600" b="1">
                  <a:latin typeface="Times New Roman" panose="02020603050405020304" pitchFamily="18" charset="0"/>
                </a:rPr>
                <a:t>GRQ</a:t>
              </a:r>
            </a:p>
          </p:txBody>
        </p:sp>
      </p:grpSp>
      <p:grpSp>
        <p:nvGrpSpPr>
          <p:cNvPr id="227338" name="Group 10"/>
          <p:cNvGrpSpPr>
            <a:grpSpLocks/>
          </p:cNvGrpSpPr>
          <p:nvPr/>
        </p:nvGrpSpPr>
        <p:grpSpPr bwMode="auto">
          <a:xfrm>
            <a:off x="2986088" y="5013325"/>
            <a:ext cx="3024187" cy="581025"/>
            <a:chOff x="926" y="1478"/>
            <a:chExt cx="3914" cy="285"/>
          </a:xfrm>
        </p:grpSpPr>
        <p:sp>
          <p:nvSpPr>
            <p:cNvPr id="227339" name="Line 11"/>
            <p:cNvSpPr>
              <a:spLocks noChangeShapeType="1"/>
            </p:cNvSpPr>
            <p:nvPr/>
          </p:nvSpPr>
          <p:spPr bwMode="auto">
            <a:xfrm flipH="1">
              <a:off x="926" y="1633"/>
              <a:ext cx="39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7340" name="Text Box 12"/>
            <p:cNvSpPr txBox="1">
              <a:spLocks noChangeArrowheads="1"/>
            </p:cNvSpPr>
            <p:nvPr/>
          </p:nvSpPr>
          <p:spPr bwMode="auto">
            <a:xfrm>
              <a:off x="2298" y="1478"/>
              <a:ext cx="1069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ru-RU" sz="1600" b="1">
                  <a:latin typeface="Times New Roman" panose="02020603050405020304" pitchFamily="18" charset="0"/>
                </a:rPr>
                <a:t>GCF GRJ</a:t>
              </a:r>
            </a:p>
          </p:txBody>
        </p:sp>
      </p:grpSp>
      <p:graphicFrame>
        <p:nvGraphicFramePr>
          <p:cNvPr id="227341" name="Object 13"/>
          <p:cNvGraphicFramePr>
            <a:graphicFrameLocks noChangeAspect="1"/>
          </p:cNvGraphicFramePr>
          <p:nvPr/>
        </p:nvGraphicFramePr>
        <p:xfrm>
          <a:off x="6659563" y="3933825"/>
          <a:ext cx="5461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091" name="VISIO" r:id="rId5" imgW="546840" imgH="847080" progId="Visio.Drawing.6">
                  <p:embed/>
                </p:oleObj>
              </mc:Choice>
              <mc:Fallback>
                <p:oleObj name="VISIO" r:id="rId5" imgW="546840" imgH="847080" progId="Visio.Drawing.6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3933825"/>
                        <a:ext cx="54610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42" name="Object 14"/>
          <p:cNvGraphicFramePr>
            <a:graphicFrameLocks noChangeAspect="1"/>
          </p:cNvGraphicFramePr>
          <p:nvPr/>
        </p:nvGraphicFramePr>
        <p:xfrm>
          <a:off x="1690688" y="4005263"/>
          <a:ext cx="715962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092" name="VISIO" r:id="rId7" imgW="715680" imgH="789840" progId="Visio.Drawing.6">
                  <p:embed/>
                </p:oleObj>
              </mc:Choice>
              <mc:Fallback>
                <p:oleObj name="VISIO" r:id="rId7" imgW="715680" imgH="789840" progId="Visio.Drawing.6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4005263"/>
                        <a:ext cx="715962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b="1" dirty="0"/>
              <a:t>IP-</a:t>
            </a:r>
            <a:r>
              <a:rPr lang="ru-RU" altLang="zh-TW" sz="2800" b="1" dirty="0"/>
              <a:t>телефония не </a:t>
            </a:r>
            <a:r>
              <a:rPr lang="ru-RU" altLang="zh-TW" sz="2800" b="1" dirty="0" err="1"/>
              <a:t>үшін</a:t>
            </a:r>
            <a:r>
              <a:rPr lang="ru-RU" altLang="zh-TW" sz="2800" b="1" dirty="0"/>
              <a:t> </a:t>
            </a:r>
            <a:r>
              <a:rPr lang="ru-RU" altLang="zh-TW" sz="2800" b="1" dirty="0" err="1"/>
              <a:t>қажет</a:t>
            </a:r>
            <a:r>
              <a:rPr lang="ru-RU" altLang="zh-TW" sz="2800" b="1" dirty="0"/>
              <a:t> ?</a:t>
            </a:r>
            <a:endParaRPr lang="uk-UA" altLang="ru-RU" sz="2800" b="1" dirty="0">
              <a:ea typeface="PMingLiU" panose="02020500000000000000" pitchFamily="18" charset="-120"/>
            </a:endParaRP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kumimoji="1" lang="en-US" altLang="zh-TW" sz="1600" dirty="0">
                <a:ea typeface="PMingLiU" panose="02020500000000000000" pitchFamily="18" charset="-120"/>
              </a:rPr>
              <a:t> </a:t>
            </a:r>
            <a:r>
              <a:rPr kumimoji="1" lang="ru-RU" altLang="zh-TW" sz="1600" b="1" dirty="0" err="1"/>
              <a:t>Қаражатты</a:t>
            </a:r>
            <a:r>
              <a:rPr kumimoji="1" lang="ru-RU" altLang="zh-TW" sz="1600" b="1" dirty="0"/>
              <a:t> </a:t>
            </a:r>
            <a:r>
              <a:rPr kumimoji="1" lang="ru-RU" altLang="zh-TW" sz="1600" b="1" dirty="0" err="1"/>
              <a:t>үнемдеу</a:t>
            </a:r>
            <a:endParaRPr kumimoji="1" lang="ru-RU" altLang="zh-TW" sz="1600" b="1" dirty="0"/>
          </a:p>
          <a:p>
            <a:pPr>
              <a:lnSpc>
                <a:spcPct val="80000"/>
              </a:lnSpc>
            </a:pPr>
            <a:r>
              <a:rPr kumimoji="1" lang="ru-RU" altLang="zh-TW" sz="1600" dirty="0" err="1"/>
              <a:t>Қалааралық</a:t>
            </a:r>
            <a:r>
              <a:rPr kumimoji="1" lang="ru-RU" altLang="zh-TW" sz="1600" dirty="0"/>
              <a:t> </a:t>
            </a:r>
            <a:r>
              <a:rPr kumimoji="1" lang="ru-RU" altLang="zh-TW" sz="1600" dirty="0" err="1"/>
              <a:t>және</a:t>
            </a:r>
            <a:r>
              <a:rPr kumimoji="1" lang="ru-RU" altLang="zh-TW" sz="1600" dirty="0"/>
              <a:t> </a:t>
            </a:r>
            <a:r>
              <a:rPr kumimoji="1" lang="ru-RU" altLang="zh-TW" sz="1600" dirty="0" err="1"/>
              <a:t>халықаралық</a:t>
            </a:r>
            <a:r>
              <a:rPr kumimoji="1" lang="ru-RU" altLang="zh-TW" sz="1600" dirty="0"/>
              <a:t> </a:t>
            </a:r>
            <a:r>
              <a:rPr kumimoji="1" lang="ru-RU" altLang="zh-TW" sz="1600" dirty="0" err="1"/>
              <a:t>қоңыраулардың</a:t>
            </a:r>
            <a:r>
              <a:rPr kumimoji="1" lang="ru-RU" altLang="zh-TW" sz="1600" dirty="0"/>
              <a:t> аз </a:t>
            </a:r>
            <a:r>
              <a:rPr kumimoji="1" lang="ru-RU" altLang="zh-TW" sz="1600" dirty="0" err="1"/>
              <a:t>құны</a:t>
            </a:r>
            <a:endParaRPr kumimoji="1" lang="ru-RU" altLang="zh-TW" sz="1600" dirty="0"/>
          </a:p>
          <a:p>
            <a:pPr>
              <a:lnSpc>
                <a:spcPct val="80000"/>
              </a:lnSpc>
            </a:pPr>
            <a:r>
              <a:rPr kumimoji="1" lang="ru-RU" altLang="zh-TW" sz="1600" dirty="0" err="1"/>
              <a:t>Жабдыққа</a:t>
            </a:r>
            <a:r>
              <a:rPr kumimoji="1" lang="ru-RU" altLang="zh-TW" sz="1600" dirty="0"/>
              <a:t> инвестиция </a:t>
            </a:r>
            <a:r>
              <a:rPr kumimoji="1" lang="ru-RU" altLang="zh-TW" sz="1600" dirty="0" err="1"/>
              <a:t>салудың</a:t>
            </a:r>
            <a:r>
              <a:rPr kumimoji="1" lang="ru-RU" altLang="zh-TW" sz="1600" dirty="0"/>
              <a:t> аз </a:t>
            </a:r>
            <a:r>
              <a:rPr kumimoji="1" lang="ru-RU" altLang="zh-TW" sz="1600" dirty="0" err="1"/>
              <a:t>шығындары</a:t>
            </a:r>
            <a:endParaRPr kumimoji="1" lang="ru-RU" altLang="zh-TW" sz="1600" dirty="0"/>
          </a:p>
          <a:p>
            <a:pPr>
              <a:lnSpc>
                <a:spcPct val="80000"/>
              </a:lnSpc>
            </a:pPr>
            <a:r>
              <a:rPr kumimoji="1" lang="ru-RU" altLang="zh-TW" sz="1600" dirty="0" err="1"/>
              <a:t>Дауыстық</a:t>
            </a:r>
            <a:r>
              <a:rPr kumimoji="1" lang="ru-RU" altLang="zh-TW" sz="1600" dirty="0"/>
              <a:t> </a:t>
            </a:r>
            <a:r>
              <a:rPr kumimoji="1" lang="ru-RU" altLang="zh-TW" sz="1600" dirty="0" err="1"/>
              <a:t>желілерді</a:t>
            </a:r>
            <a:r>
              <a:rPr kumimoji="1" lang="ru-RU" altLang="zh-TW" sz="1600" dirty="0"/>
              <a:t> </a:t>
            </a:r>
            <a:r>
              <a:rPr kumimoji="1" lang="ru-RU" altLang="zh-TW" sz="1600" dirty="0" err="1"/>
              <a:t>деректер</a:t>
            </a:r>
            <a:r>
              <a:rPr kumimoji="1" lang="ru-RU" altLang="zh-TW" sz="1600" dirty="0"/>
              <a:t> </a:t>
            </a:r>
            <a:r>
              <a:rPr kumimoji="1" lang="ru-RU" altLang="zh-TW" sz="1600" dirty="0" err="1"/>
              <a:t>желілерімен</a:t>
            </a:r>
            <a:r>
              <a:rPr kumimoji="1" lang="ru-RU" altLang="zh-TW" sz="1600" dirty="0"/>
              <a:t> </a:t>
            </a:r>
            <a:r>
              <a:rPr kumimoji="1" lang="ru-RU" altLang="zh-TW" sz="1600" dirty="0" err="1"/>
              <a:t>біріктіру</a:t>
            </a:r>
            <a:endParaRPr kumimoji="1" lang="ru-RU" altLang="zh-TW" sz="1600" dirty="0"/>
          </a:p>
          <a:p>
            <a:pPr>
              <a:lnSpc>
                <a:spcPct val="80000"/>
              </a:lnSpc>
            </a:pPr>
            <a:endParaRPr kumimoji="1" lang="ru-RU" altLang="zh-TW" sz="1600" dirty="0"/>
          </a:p>
          <a:p>
            <a:pPr>
              <a:lnSpc>
                <a:spcPct val="80000"/>
              </a:lnSpc>
            </a:pPr>
            <a:r>
              <a:rPr kumimoji="1" lang="ru-RU" altLang="zh-TW" sz="1600" b="1" dirty="0"/>
              <a:t> </a:t>
            </a:r>
            <a:r>
              <a:rPr kumimoji="1" lang="ru-RU" altLang="zh-TW" sz="1600" b="1" dirty="0" err="1"/>
              <a:t>Әмбебаптығы</a:t>
            </a:r>
            <a:endParaRPr kumimoji="1" lang="ru-RU" altLang="zh-TW" sz="1600" b="1" dirty="0"/>
          </a:p>
          <a:p>
            <a:pPr>
              <a:lnSpc>
                <a:spcPct val="80000"/>
              </a:lnSpc>
            </a:pPr>
            <a:r>
              <a:rPr kumimoji="1" lang="ru-RU" altLang="zh-TW" sz="1600" dirty="0" err="1"/>
              <a:t>Сөйлеуді</a:t>
            </a:r>
            <a:r>
              <a:rPr kumimoji="1" lang="ru-RU" altLang="zh-TW" sz="1600" dirty="0"/>
              <a:t> </a:t>
            </a:r>
            <a:r>
              <a:rPr kumimoji="1" lang="ru-RU" altLang="zh-TW" sz="1600" dirty="0" err="1"/>
              <a:t>желілік</a:t>
            </a:r>
            <a:r>
              <a:rPr kumimoji="1" lang="ru-RU" altLang="zh-TW" sz="1600" dirty="0"/>
              <a:t> </a:t>
            </a:r>
            <a:r>
              <a:rPr kumimoji="1" lang="ru-RU" altLang="zh-TW" sz="1600" dirty="0" err="1"/>
              <a:t>инфрақұрылымның</a:t>
            </a:r>
            <a:r>
              <a:rPr kumimoji="1" lang="ru-RU" altLang="zh-TW" sz="1600" dirty="0"/>
              <a:t> </a:t>
            </a:r>
            <a:r>
              <a:rPr kumimoji="1" lang="ru-RU" altLang="zh-TW" sz="1600" dirty="0" err="1"/>
              <a:t>кез-келген</a:t>
            </a:r>
            <a:r>
              <a:rPr kumimoji="1" lang="ru-RU" altLang="zh-TW" sz="1600" dirty="0"/>
              <a:t> </a:t>
            </a:r>
            <a:r>
              <a:rPr kumimoji="1" lang="ru-RU" altLang="zh-TW" sz="1600" dirty="0" err="1"/>
              <a:t>нүктесінде</a:t>
            </a:r>
            <a:r>
              <a:rPr kumimoji="1" lang="ru-RU" altLang="zh-TW" sz="1600" dirty="0"/>
              <a:t> </a:t>
            </a:r>
            <a:r>
              <a:rPr kumimoji="1" lang="en-US" altLang="zh-TW" sz="1600" dirty="0"/>
              <a:t>IP </a:t>
            </a:r>
            <a:r>
              <a:rPr kumimoji="1" lang="ru-RU" altLang="zh-TW" sz="1600" dirty="0" err="1"/>
              <a:t>пакеттеріне</a:t>
            </a:r>
            <a:r>
              <a:rPr kumimoji="1" lang="ru-RU" altLang="zh-TW" sz="1600" dirty="0"/>
              <a:t> </a:t>
            </a:r>
            <a:r>
              <a:rPr kumimoji="1" lang="ru-RU" altLang="zh-TW" sz="1600" dirty="0" err="1"/>
              <a:t>айналдыруға</a:t>
            </a:r>
            <a:r>
              <a:rPr kumimoji="1" lang="ru-RU" altLang="zh-TW" sz="1600" dirty="0"/>
              <a:t> </a:t>
            </a:r>
            <a:r>
              <a:rPr kumimoji="1" lang="ru-RU" altLang="zh-TW" sz="1600" dirty="0" err="1"/>
              <a:t>болады</a:t>
            </a:r>
            <a:r>
              <a:rPr kumimoji="1" lang="ru-RU" altLang="zh-TW" sz="1600" dirty="0"/>
              <a:t>: оператор </a:t>
            </a:r>
            <a:r>
              <a:rPr kumimoji="1" lang="ru-RU" altLang="zh-TW" sz="1600" dirty="0" err="1"/>
              <a:t>желісінің</a:t>
            </a:r>
            <a:r>
              <a:rPr kumimoji="1" lang="ru-RU" altLang="zh-TW" sz="1600" dirty="0"/>
              <a:t> </a:t>
            </a:r>
            <a:r>
              <a:rPr kumimoji="1" lang="ru-RU" altLang="zh-TW" sz="1600" dirty="0" err="1"/>
              <a:t>магистралінде</a:t>
            </a:r>
            <a:r>
              <a:rPr kumimoji="1" lang="ru-RU" altLang="zh-TW" sz="1600" dirty="0"/>
              <a:t>, </a:t>
            </a:r>
            <a:r>
              <a:rPr kumimoji="1" lang="ru-RU" altLang="zh-TW" sz="1600" dirty="0" err="1"/>
              <a:t>корпоративті</a:t>
            </a:r>
            <a:r>
              <a:rPr kumimoji="1" lang="ru-RU" altLang="zh-TW" sz="1600" dirty="0"/>
              <a:t> </a:t>
            </a:r>
            <a:r>
              <a:rPr kumimoji="1" lang="ru-RU" altLang="zh-TW" sz="1600" dirty="0" err="1"/>
              <a:t>желіде</a:t>
            </a:r>
            <a:r>
              <a:rPr kumimoji="1" lang="ru-RU" altLang="zh-TW" sz="1600" dirty="0"/>
              <a:t> </a:t>
            </a:r>
            <a:r>
              <a:rPr kumimoji="1" lang="ru-RU" altLang="zh-TW" sz="1600" dirty="0" err="1"/>
              <a:t>немесе</a:t>
            </a:r>
            <a:r>
              <a:rPr kumimoji="1" lang="ru-RU" altLang="zh-TW" sz="1600" dirty="0"/>
              <a:t> </a:t>
            </a:r>
            <a:r>
              <a:rPr kumimoji="1" lang="ru-RU" altLang="zh-TW" sz="1600" dirty="0" err="1"/>
              <a:t>тікелей</a:t>
            </a:r>
            <a:r>
              <a:rPr kumimoji="1" lang="ru-RU" altLang="zh-TW" sz="1600" dirty="0"/>
              <a:t> </a:t>
            </a:r>
            <a:r>
              <a:rPr kumimoji="1" lang="ru-RU" altLang="zh-TW" sz="1600" dirty="0" err="1"/>
              <a:t>пайдаланушы</a:t>
            </a:r>
            <a:r>
              <a:rPr kumimoji="1" lang="ru-RU" altLang="zh-TW" sz="1600" dirty="0"/>
              <a:t> </a:t>
            </a:r>
            <a:r>
              <a:rPr kumimoji="1" lang="ru-RU" altLang="zh-TW" sz="1600" dirty="0" err="1"/>
              <a:t>терминалында</a:t>
            </a:r>
            <a:endParaRPr kumimoji="1" lang="ru-RU" altLang="zh-TW" sz="1600" dirty="0"/>
          </a:p>
          <a:p>
            <a:pPr>
              <a:lnSpc>
                <a:spcPct val="80000"/>
              </a:lnSpc>
            </a:pPr>
            <a:endParaRPr kumimoji="1" lang="en-US" altLang="zh-TW" sz="1600" dirty="0">
              <a:ea typeface="PMingLiU" panose="02020500000000000000" pitchFamily="18" charset="-120"/>
            </a:endParaRPr>
          </a:p>
          <a:p>
            <a:pPr>
              <a:lnSpc>
                <a:spcPct val="80000"/>
              </a:lnSpc>
            </a:pPr>
            <a:r>
              <a:rPr kumimoji="1" lang="en-US" altLang="zh-TW" sz="1600" dirty="0">
                <a:ea typeface="PMingLiU" panose="02020500000000000000" pitchFamily="18" charset="-120"/>
              </a:rPr>
              <a:t> </a:t>
            </a:r>
            <a:r>
              <a:rPr kumimoji="1" lang="ru-RU" altLang="zh-TW" sz="1600" b="1" dirty="0" err="1"/>
              <a:t>Ашық</a:t>
            </a:r>
            <a:r>
              <a:rPr kumimoji="1" lang="ru-RU" altLang="zh-TW" sz="1600" b="1" dirty="0"/>
              <a:t> </a:t>
            </a:r>
            <a:r>
              <a:rPr kumimoji="1" lang="ru-RU" altLang="zh-TW" sz="1600" b="1" dirty="0" err="1"/>
              <a:t>архитетурасы</a:t>
            </a:r>
            <a:endParaRPr kumimoji="1" lang="ru-RU" altLang="zh-TW" sz="1600" b="1" dirty="0"/>
          </a:p>
          <a:p>
            <a:pPr>
              <a:lnSpc>
                <a:spcPct val="80000"/>
              </a:lnSpc>
            </a:pPr>
            <a:r>
              <a:rPr kumimoji="1" lang="ru-RU" altLang="zh-TW" sz="1600" dirty="0" err="1"/>
              <a:t>Жалпы</a:t>
            </a:r>
            <a:r>
              <a:rPr kumimoji="1" lang="ru-RU" altLang="zh-TW" sz="1600" dirty="0"/>
              <a:t> </a:t>
            </a:r>
            <a:r>
              <a:rPr kumimoji="1" lang="ru-RU" altLang="zh-TW" sz="1600" dirty="0" err="1"/>
              <a:t>стандарттар</a:t>
            </a:r>
            <a:r>
              <a:rPr kumimoji="1" lang="ru-RU" altLang="zh-TW" sz="1600" dirty="0"/>
              <a:t>: </a:t>
            </a:r>
            <a:r>
              <a:rPr kumimoji="1" lang="en-US" altLang="zh-TW" sz="1600" dirty="0"/>
              <a:t>H323, MGCP, SIP</a:t>
            </a:r>
            <a:endParaRPr kumimoji="1" lang="kk-KZ" altLang="zh-TW" sz="1600" dirty="0"/>
          </a:p>
          <a:p>
            <a:pPr>
              <a:lnSpc>
                <a:spcPct val="80000"/>
              </a:lnSpc>
            </a:pPr>
            <a:r>
              <a:rPr kumimoji="1" lang="ru-RU" altLang="zh-TW" sz="1600" dirty="0" err="1"/>
              <a:t>Жедел</a:t>
            </a:r>
            <a:r>
              <a:rPr kumimoji="1" lang="ru-RU" altLang="zh-TW" sz="1600" dirty="0"/>
              <a:t> </a:t>
            </a:r>
            <a:r>
              <a:rPr kumimoji="1" lang="ru-RU" altLang="zh-TW" sz="1600" dirty="0" err="1"/>
              <a:t>бәсекелестікке</a:t>
            </a:r>
            <a:r>
              <a:rPr kumimoji="1" lang="ru-RU" altLang="zh-TW" sz="1600" dirty="0"/>
              <a:t> </a:t>
            </a:r>
            <a:r>
              <a:rPr kumimoji="1" lang="ru-RU" altLang="zh-TW" sz="1600" dirty="0" err="1"/>
              <a:t>байланысты</a:t>
            </a:r>
            <a:r>
              <a:rPr kumimoji="1" lang="ru-RU" altLang="zh-TW" sz="1600" dirty="0"/>
              <a:t> </a:t>
            </a:r>
            <a:r>
              <a:rPr kumimoji="1" lang="ru-RU" altLang="zh-TW" sz="1600" dirty="0" err="1"/>
              <a:t>қызметтердің</a:t>
            </a:r>
            <a:r>
              <a:rPr kumimoji="1" lang="ru-RU" altLang="zh-TW" sz="1600" dirty="0"/>
              <a:t> </a:t>
            </a:r>
            <a:r>
              <a:rPr kumimoji="1" lang="ru-RU" altLang="zh-TW" sz="1600" dirty="0" err="1"/>
              <a:t>бағасы</a:t>
            </a:r>
            <a:r>
              <a:rPr kumimoji="1" lang="ru-RU" altLang="zh-TW" sz="1600" dirty="0"/>
              <a:t> </a:t>
            </a:r>
            <a:r>
              <a:rPr kumimoji="1" lang="ru-RU" altLang="zh-TW" sz="1600" dirty="0" err="1"/>
              <a:t>үнемі</a:t>
            </a:r>
            <a:r>
              <a:rPr kumimoji="1" lang="ru-RU" altLang="zh-TW" sz="1600" dirty="0"/>
              <a:t> </a:t>
            </a:r>
            <a:r>
              <a:rPr kumimoji="1" lang="ru-RU" altLang="zh-TW" sz="1600" dirty="0" err="1"/>
              <a:t>төмендейді</a:t>
            </a:r>
            <a:endParaRPr kumimoji="1" lang="ru-RU" altLang="zh-TW" sz="1600" dirty="0"/>
          </a:p>
          <a:p>
            <a:pPr>
              <a:lnSpc>
                <a:spcPct val="80000"/>
              </a:lnSpc>
            </a:pPr>
            <a:endParaRPr kumimoji="1" lang="en-US" altLang="zh-TW" sz="1600" dirty="0">
              <a:ea typeface="PMingLiU" panose="02020500000000000000" pitchFamily="18" charset="-120"/>
            </a:endParaRPr>
          </a:p>
          <a:p>
            <a:pPr>
              <a:lnSpc>
                <a:spcPct val="80000"/>
              </a:lnSpc>
            </a:pPr>
            <a:r>
              <a:rPr kumimoji="1" lang="en-US" altLang="zh-TW" sz="1600" dirty="0">
                <a:ea typeface="PMingLiU" panose="02020500000000000000" pitchFamily="18" charset="-120"/>
              </a:rPr>
              <a:t> </a:t>
            </a:r>
            <a:r>
              <a:rPr kumimoji="1" lang="ru-RU" altLang="zh-CN" sz="1600" b="1" dirty="0" err="1"/>
              <a:t>Өткізу</a:t>
            </a:r>
            <a:r>
              <a:rPr kumimoji="1" lang="ru-RU" altLang="zh-CN" sz="1600" b="1" dirty="0"/>
              <a:t> </a:t>
            </a:r>
            <a:r>
              <a:rPr kumimoji="1" lang="ru-RU" altLang="zh-CN" sz="1600" b="1" dirty="0" err="1"/>
              <a:t>жолағын</a:t>
            </a:r>
            <a:r>
              <a:rPr kumimoji="1" lang="ru-RU" altLang="zh-CN" sz="1600" b="1" dirty="0"/>
              <a:t> </a:t>
            </a:r>
            <a:r>
              <a:rPr kumimoji="1" lang="ru-RU" altLang="zh-CN" sz="1600" b="1" dirty="0" err="1"/>
              <a:t>тиімді</a:t>
            </a:r>
            <a:r>
              <a:rPr kumimoji="1" lang="ru-RU" altLang="zh-CN" sz="1600" b="1" dirty="0"/>
              <a:t> </a:t>
            </a:r>
            <a:r>
              <a:rPr kumimoji="1" lang="ru-RU" altLang="zh-CN" sz="1600" b="1" dirty="0" err="1"/>
              <a:t>пайдалану</a:t>
            </a:r>
            <a:endParaRPr kumimoji="1" lang="ru-RU" altLang="zh-CN" sz="1600" b="1" dirty="0"/>
          </a:p>
          <a:p>
            <a:pPr>
              <a:lnSpc>
                <a:spcPct val="80000"/>
              </a:lnSpc>
            </a:pPr>
            <a:r>
              <a:rPr kumimoji="1" lang="ru-RU" altLang="zh-CN" sz="1600" dirty="0" err="1"/>
              <a:t>дәстүрлі</a:t>
            </a:r>
            <a:r>
              <a:rPr kumimoji="1" lang="ru-RU" altLang="zh-CN" sz="1600" dirty="0"/>
              <a:t> телефония </a:t>
            </a:r>
            <a:r>
              <a:rPr kumimoji="1" lang="ru-RU" altLang="zh-CN" sz="1600" dirty="0" err="1"/>
              <a:t>үшін</a:t>
            </a:r>
            <a:r>
              <a:rPr kumimoji="1" lang="ru-RU" altLang="zh-CN" sz="1600" dirty="0"/>
              <a:t> 64 Кбит/с </a:t>
            </a:r>
            <a:r>
              <a:rPr kumimoji="1" lang="ru-RU" altLang="zh-CN" sz="1600" dirty="0" err="1"/>
              <a:t>салыстырғанда</a:t>
            </a:r>
            <a:r>
              <a:rPr kumimoji="1" lang="ru-RU" altLang="zh-CN" sz="1600" dirty="0"/>
              <a:t> 5.3-тен 8 Кбит/с-</a:t>
            </a:r>
            <a:r>
              <a:rPr kumimoji="1" lang="ru-RU" altLang="zh-CN" sz="1600" dirty="0" err="1"/>
              <a:t>қа</a:t>
            </a:r>
            <a:r>
              <a:rPr kumimoji="1" lang="ru-RU" altLang="zh-CN" sz="1600" dirty="0"/>
              <a:t> </a:t>
            </a:r>
            <a:r>
              <a:rPr kumimoji="1" lang="ru-RU" altLang="zh-CN" sz="1600" dirty="0" err="1"/>
              <a:t>дейін-өткізу</a:t>
            </a:r>
            <a:r>
              <a:rPr kumimoji="1" lang="ru-RU" altLang="zh-CN" sz="1600" dirty="0"/>
              <a:t> </a:t>
            </a:r>
            <a:r>
              <a:rPr kumimoji="1" lang="ru-RU" altLang="zh-CN" sz="1600" dirty="0" err="1"/>
              <a:t>қабілетін</a:t>
            </a:r>
            <a:r>
              <a:rPr kumimoji="1" lang="ru-RU" altLang="zh-CN" sz="1600" dirty="0"/>
              <a:t> </a:t>
            </a:r>
            <a:r>
              <a:rPr kumimoji="1" lang="ru-RU" altLang="zh-CN" sz="1600" dirty="0" err="1"/>
              <a:t>үнемдеу</a:t>
            </a:r>
            <a:endParaRPr lang="uk-UA" altLang="ru-RU" sz="16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altLang="zh-TW" b="1" dirty="0" err="1"/>
              <a:t>Тіркелу</a:t>
            </a:r>
            <a:endParaRPr kumimoji="1" lang="uk-UA" altLang="ru-RU" b="1" dirty="0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3239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dirty="0" err="1"/>
              <a:t>Қақпашыны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анықтағаннан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кейін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соңғы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жабдық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тіркелуі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керек</a:t>
            </a:r>
            <a:r>
              <a:rPr lang="ru-RU" altLang="ru-RU" sz="2000" dirty="0"/>
              <a:t> – </a:t>
            </a:r>
            <a:r>
              <a:rPr lang="ru-RU" altLang="ru-RU" sz="2000" dirty="0" err="1"/>
              <a:t>қақпашыға</a:t>
            </a:r>
            <a:r>
              <a:rPr lang="ru-RU" altLang="ru-RU" sz="2000" dirty="0"/>
              <a:t> беру: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ru-RU" sz="2000" dirty="0"/>
              <a:t>Alias-</a:t>
            </a:r>
            <a:r>
              <a:rPr lang="ru-RU" altLang="ru-RU" sz="2000" dirty="0"/>
              <a:t>адрес </a:t>
            </a:r>
            <a:r>
              <a:rPr lang="ru-RU" altLang="ru-RU" sz="2000" dirty="0" err="1"/>
              <a:t>тізімі</a:t>
            </a:r>
            <a:endParaRPr lang="ru-RU" altLang="ru-RU" sz="2000" dirty="0"/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altLang="ru-RU" sz="2000" dirty="0" err="1"/>
              <a:t>Көлік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адрестерінің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тізімі</a:t>
            </a:r>
            <a:endParaRPr lang="uk-UA" altLang="ru-RU" sz="2000" dirty="0"/>
          </a:p>
        </p:txBody>
      </p:sp>
      <p:sp>
        <p:nvSpPr>
          <p:cNvPr id="228381" name="Rectangle 29"/>
          <p:cNvSpPr>
            <a:spLocks noChangeArrowheads="1"/>
          </p:cNvSpPr>
          <p:nvPr/>
        </p:nvSpPr>
        <p:spPr bwMode="auto">
          <a:xfrm rot="16200000">
            <a:off x="-900906" y="4193381"/>
            <a:ext cx="3816350" cy="1512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ru-RU" altLang="ru-RU" sz="1600" b="1">
                <a:latin typeface="Times New Roman" panose="02020603050405020304" pitchFamily="18" charset="0"/>
              </a:rPr>
              <a:t>Терминал Н.323</a:t>
            </a:r>
            <a:endParaRPr lang="en-US" altLang="ru-RU" sz="1600" b="1">
              <a:latin typeface="Times New Roman" panose="02020603050405020304" pitchFamily="18" charset="0"/>
            </a:endParaRPr>
          </a:p>
        </p:txBody>
      </p:sp>
      <p:sp>
        <p:nvSpPr>
          <p:cNvPr id="228382" name="Rectangle 30"/>
          <p:cNvSpPr>
            <a:spLocks noChangeArrowheads="1"/>
          </p:cNvSpPr>
          <p:nvPr/>
        </p:nvSpPr>
        <p:spPr bwMode="auto">
          <a:xfrm rot="16200000">
            <a:off x="3743326" y="4300537"/>
            <a:ext cx="3816350" cy="1298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ru-RU" altLang="ru-RU" sz="1600" b="1">
                <a:latin typeface="Times New Roman" panose="02020603050405020304" pitchFamily="18" charset="0"/>
              </a:rPr>
              <a:t>Привратник</a:t>
            </a:r>
            <a:endParaRPr lang="en-US" altLang="ru-RU" sz="1600" b="1">
              <a:latin typeface="Times New Roman" panose="02020603050405020304" pitchFamily="18" charset="0"/>
            </a:endParaRPr>
          </a:p>
        </p:txBody>
      </p:sp>
      <p:grpSp>
        <p:nvGrpSpPr>
          <p:cNvPr id="228383" name="Group 31"/>
          <p:cNvGrpSpPr>
            <a:grpSpLocks/>
          </p:cNvGrpSpPr>
          <p:nvPr/>
        </p:nvGrpSpPr>
        <p:grpSpPr bwMode="auto">
          <a:xfrm>
            <a:off x="1763713" y="3113088"/>
            <a:ext cx="3240087" cy="336550"/>
            <a:chOff x="926" y="1062"/>
            <a:chExt cx="3914" cy="173"/>
          </a:xfrm>
        </p:grpSpPr>
        <p:sp>
          <p:nvSpPr>
            <p:cNvPr id="228384" name="Line 32"/>
            <p:cNvSpPr>
              <a:spLocks noChangeShapeType="1"/>
            </p:cNvSpPr>
            <p:nvPr/>
          </p:nvSpPr>
          <p:spPr bwMode="auto">
            <a:xfrm>
              <a:off x="926" y="1223"/>
              <a:ext cx="39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Ctr="1"/>
            <a:lstStyle/>
            <a:p>
              <a:endParaRPr lang="ru-RU"/>
            </a:p>
          </p:txBody>
        </p:sp>
        <p:sp>
          <p:nvSpPr>
            <p:cNvPr id="228385" name="Text Box 33"/>
            <p:cNvSpPr txBox="1">
              <a:spLocks noChangeArrowheads="1"/>
            </p:cNvSpPr>
            <p:nvPr/>
          </p:nvSpPr>
          <p:spPr bwMode="auto">
            <a:xfrm>
              <a:off x="2441" y="1062"/>
              <a:ext cx="76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ru-RU" sz="1600" b="1">
                  <a:latin typeface="Times New Roman" panose="02020603050405020304" pitchFamily="18" charset="0"/>
                </a:rPr>
                <a:t>RRQ</a:t>
              </a:r>
            </a:p>
          </p:txBody>
        </p:sp>
      </p:grpSp>
      <p:grpSp>
        <p:nvGrpSpPr>
          <p:cNvPr id="228386" name="Group 34"/>
          <p:cNvGrpSpPr>
            <a:grpSpLocks/>
          </p:cNvGrpSpPr>
          <p:nvPr/>
        </p:nvGrpSpPr>
        <p:grpSpPr bwMode="auto">
          <a:xfrm>
            <a:off x="1763713" y="3473450"/>
            <a:ext cx="3240087" cy="581025"/>
            <a:chOff x="926" y="1478"/>
            <a:chExt cx="3914" cy="285"/>
          </a:xfrm>
        </p:grpSpPr>
        <p:sp>
          <p:nvSpPr>
            <p:cNvPr id="228387" name="Line 35"/>
            <p:cNvSpPr>
              <a:spLocks noChangeShapeType="1"/>
            </p:cNvSpPr>
            <p:nvPr/>
          </p:nvSpPr>
          <p:spPr bwMode="auto">
            <a:xfrm flipH="1">
              <a:off x="926" y="1633"/>
              <a:ext cx="39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8388" name="Text Box 36"/>
            <p:cNvSpPr txBox="1">
              <a:spLocks noChangeArrowheads="1"/>
            </p:cNvSpPr>
            <p:nvPr/>
          </p:nvSpPr>
          <p:spPr bwMode="auto">
            <a:xfrm>
              <a:off x="2298" y="1478"/>
              <a:ext cx="1069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ru-RU" sz="1600" b="1">
                  <a:latin typeface="Times New Roman" panose="02020603050405020304" pitchFamily="18" charset="0"/>
                </a:rPr>
                <a:t>RCF RRJ</a:t>
              </a:r>
            </a:p>
          </p:txBody>
        </p:sp>
      </p:grpSp>
      <p:grpSp>
        <p:nvGrpSpPr>
          <p:cNvPr id="228389" name="Group 37"/>
          <p:cNvGrpSpPr>
            <a:grpSpLocks/>
          </p:cNvGrpSpPr>
          <p:nvPr/>
        </p:nvGrpSpPr>
        <p:grpSpPr bwMode="auto">
          <a:xfrm>
            <a:off x="1763713" y="4410075"/>
            <a:ext cx="3240087" cy="336550"/>
            <a:chOff x="926" y="1062"/>
            <a:chExt cx="3914" cy="173"/>
          </a:xfrm>
        </p:grpSpPr>
        <p:sp>
          <p:nvSpPr>
            <p:cNvPr id="228390" name="Line 38"/>
            <p:cNvSpPr>
              <a:spLocks noChangeShapeType="1"/>
            </p:cNvSpPr>
            <p:nvPr/>
          </p:nvSpPr>
          <p:spPr bwMode="auto">
            <a:xfrm>
              <a:off x="926" y="1223"/>
              <a:ext cx="39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Ctr="1"/>
            <a:lstStyle/>
            <a:p>
              <a:endParaRPr lang="ru-RU"/>
            </a:p>
          </p:txBody>
        </p:sp>
        <p:sp>
          <p:nvSpPr>
            <p:cNvPr id="228391" name="Text Box 39"/>
            <p:cNvSpPr txBox="1">
              <a:spLocks noChangeArrowheads="1"/>
            </p:cNvSpPr>
            <p:nvPr/>
          </p:nvSpPr>
          <p:spPr bwMode="auto">
            <a:xfrm>
              <a:off x="2441" y="1062"/>
              <a:ext cx="76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ru-RU" sz="1600" b="1">
                  <a:latin typeface="Times New Roman" panose="02020603050405020304" pitchFamily="18" charset="0"/>
                </a:rPr>
                <a:t>URQ</a:t>
              </a:r>
            </a:p>
          </p:txBody>
        </p:sp>
      </p:grpSp>
      <p:grpSp>
        <p:nvGrpSpPr>
          <p:cNvPr id="228392" name="Group 40"/>
          <p:cNvGrpSpPr>
            <a:grpSpLocks/>
          </p:cNvGrpSpPr>
          <p:nvPr/>
        </p:nvGrpSpPr>
        <p:grpSpPr bwMode="auto">
          <a:xfrm>
            <a:off x="1763713" y="4770438"/>
            <a:ext cx="3240087" cy="581025"/>
            <a:chOff x="926" y="1478"/>
            <a:chExt cx="3914" cy="285"/>
          </a:xfrm>
        </p:grpSpPr>
        <p:sp>
          <p:nvSpPr>
            <p:cNvPr id="228393" name="Line 41"/>
            <p:cNvSpPr>
              <a:spLocks noChangeShapeType="1"/>
            </p:cNvSpPr>
            <p:nvPr/>
          </p:nvSpPr>
          <p:spPr bwMode="auto">
            <a:xfrm flipH="1">
              <a:off x="926" y="1633"/>
              <a:ext cx="39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8394" name="Text Box 42"/>
            <p:cNvSpPr txBox="1">
              <a:spLocks noChangeArrowheads="1"/>
            </p:cNvSpPr>
            <p:nvPr/>
          </p:nvSpPr>
          <p:spPr bwMode="auto">
            <a:xfrm>
              <a:off x="2298" y="1478"/>
              <a:ext cx="1069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ru-RU" sz="1600" b="1">
                  <a:latin typeface="Times New Roman" panose="02020603050405020304" pitchFamily="18" charset="0"/>
                </a:rPr>
                <a:t>UCF URJ</a:t>
              </a:r>
            </a:p>
          </p:txBody>
        </p:sp>
      </p:grpSp>
      <p:sp>
        <p:nvSpPr>
          <p:cNvPr id="228395" name="AutoShape 43"/>
          <p:cNvSpPr>
            <a:spLocks/>
          </p:cNvSpPr>
          <p:nvPr/>
        </p:nvSpPr>
        <p:spPr bwMode="auto">
          <a:xfrm>
            <a:off x="6443663" y="3113088"/>
            <a:ext cx="79375" cy="863600"/>
          </a:xfrm>
          <a:prstGeom prst="rightBrace">
            <a:avLst>
              <a:gd name="adj1" fmla="val 90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8396" name="Rectangle 44"/>
          <p:cNvSpPr>
            <a:spLocks noChangeArrowheads="1"/>
          </p:cNvSpPr>
          <p:nvPr/>
        </p:nvSpPr>
        <p:spPr bwMode="auto">
          <a:xfrm>
            <a:off x="6659563" y="3340100"/>
            <a:ext cx="24844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sz="1600" b="1" dirty="0"/>
              <a:t>Регистрация </a:t>
            </a:r>
            <a:r>
              <a:rPr lang="en-US" altLang="ru-RU" sz="1600" b="1" dirty="0"/>
              <a:t>UDP 1719</a:t>
            </a:r>
            <a:endParaRPr lang="ru-RU" altLang="ru-RU" sz="1600" b="1" dirty="0"/>
          </a:p>
        </p:txBody>
      </p:sp>
      <p:sp>
        <p:nvSpPr>
          <p:cNvPr id="228397" name="AutoShape 45"/>
          <p:cNvSpPr>
            <a:spLocks/>
          </p:cNvSpPr>
          <p:nvPr/>
        </p:nvSpPr>
        <p:spPr bwMode="auto">
          <a:xfrm>
            <a:off x="6443663" y="4470400"/>
            <a:ext cx="79375" cy="863600"/>
          </a:xfrm>
          <a:prstGeom prst="rightBrace">
            <a:avLst>
              <a:gd name="adj1" fmla="val 90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8398" name="Rectangle 46"/>
          <p:cNvSpPr>
            <a:spLocks noChangeArrowheads="1"/>
          </p:cNvSpPr>
          <p:nvPr/>
        </p:nvSpPr>
        <p:spPr bwMode="auto">
          <a:xfrm>
            <a:off x="6659563" y="4575175"/>
            <a:ext cx="24844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sz="1600" b="1"/>
              <a:t>Отмена регистрации терминалом</a:t>
            </a:r>
          </a:p>
        </p:txBody>
      </p:sp>
      <p:sp>
        <p:nvSpPr>
          <p:cNvPr id="228399" name="AutoShape 47"/>
          <p:cNvSpPr>
            <a:spLocks/>
          </p:cNvSpPr>
          <p:nvPr/>
        </p:nvSpPr>
        <p:spPr bwMode="auto">
          <a:xfrm>
            <a:off x="6443663" y="5745163"/>
            <a:ext cx="79375" cy="863600"/>
          </a:xfrm>
          <a:prstGeom prst="rightBrace">
            <a:avLst>
              <a:gd name="adj1" fmla="val 90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8400" name="Rectangle 48"/>
          <p:cNvSpPr>
            <a:spLocks noChangeArrowheads="1"/>
          </p:cNvSpPr>
          <p:nvPr/>
        </p:nvSpPr>
        <p:spPr bwMode="auto">
          <a:xfrm>
            <a:off x="6659563" y="5849938"/>
            <a:ext cx="24844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sz="1600" b="1"/>
              <a:t>Отмена регистрации привратником</a:t>
            </a:r>
          </a:p>
        </p:txBody>
      </p:sp>
      <p:grpSp>
        <p:nvGrpSpPr>
          <p:cNvPr id="228401" name="Group 49"/>
          <p:cNvGrpSpPr>
            <a:grpSpLocks/>
          </p:cNvGrpSpPr>
          <p:nvPr/>
        </p:nvGrpSpPr>
        <p:grpSpPr bwMode="auto">
          <a:xfrm>
            <a:off x="1763713" y="5994400"/>
            <a:ext cx="3240087" cy="336550"/>
            <a:chOff x="926" y="1062"/>
            <a:chExt cx="3914" cy="173"/>
          </a:xfrm>
        </p:grpSpPr>
        <p:sp>
          <p:nvSpPr>
            <p:cNvPr id="228402" name="Line 50"/>
            <p:cNvSpPr>
              <a:spLocks noChangeShapeType="1"/>
            </p:cNvSpPr>
            <p:nvPr/>
          </p:nvSpPr>
          <p:spPr bwMode="auto">
            <a:xfrm>
              <a:off x="926" y="1223"/>
              <a:ext cx="39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Ctr="1"/>
            <a:lstStyle/>
            <a:p>
              <a:endParaRPr lang="ru-RU"/>
            </a:p>
          </p:txBody>
        </p:sp>
        <p:sp>
          <p:nvSpPr>
            <p:cNvPr id="228403" name="Text Box 51"/>
            <p:cNvSpPr txBox="1">
              <a:spLocks noChangeArrowheads="1"/>
            </p:cNvSpPr>
            <p:nvPr/>
          </p:nvSpPr>
          <p:spPr bwMode="auto">
            <a:xfrm>
              <a:off x="2449" y="1062"/>
              <a:ext cx="75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ru-RU" sz="1600" b="1">
                  <a:latin typeface="Times New Roman" panose="02020603050405020304" pitchFamily="18" charset="0"/>
                </a:rPr>
                <a:t>URC</a:t>
              </a:r>
            </a:p>
          </p:txBody>
        </p:sp>
      </p:grpSp>
      <p:grpSp>
        <p:nvGrpSpPr>
          <p:cNvPr id="228404" name="Group 52"/>
          <p:cNvGrpSpPr>
            <a:grpSpLocks/>
          </p:cNvGrpSpPr>
          <p:nvPr/>
        </p:nvGrpSpPr>
        <p:grpSpPr bwMode="auto">
          <a:xfrm>
            <a:off x="1763713" y="5634038"/>
            <a:ext cx="3240087" cy="336550"/>
            <a:chOff x="926" y="1478"/>
            <a:chExt cx="3914" cy="165"/>
          </a:xfrm>
        </p:grpSpPr>
        <p:sp>
          <p:nvSpPr>
            <p:cNvPr id="228405" name="Line 53"/>
            <p:cNvSpPr>
              <a:spLocks noChangeShapeType="1"/>
            </p:cNvSpPr>
            <p:nvPr/>
          </p:nvSpPr>
          <p:spPr bwMode="auto">
            <a:xfrm flipH="1">
              <a:off x="926" y="1633"/>
              <a:ext cx="39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8406" name="Text Box 54"/>
            <p:cNvSpPr txBox="1">
              <a:spLocks noChangeArrowheads="1"/>
            </p:cNvSpPr>
            <p:nvPr/>
          </p:nvSpPr>
          <p:spPr bwMode="auto">
            <a:xfrm>
              <a:off x="2297" y="1478"/>
              <a:ext cx="1070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ru-RU" sz="1600" b="1">
                  <a:latin typeface="Times New Roman" panose="02020603050405020304" pitchFamily="18" charset="0"/>
                </a:rPr>
                <a:t>URQ</a:t>
              </a:r>
            </a:p>
          </p:txBody>
        </p:sp>
      </p:grpSp>
      <p:graphicFrame>
        <p:nvGraphicFramePr>
          <p:cNvPr id="228407" name="Object 55"/>
          <p:cNvGraphicFramePr>
            <a:graphicFrameLocks noChangeAspect="1"/>
          </p:cNvGraphicFramePr>
          <p:nvPr/>
        </p:nvGraphicFramePr>
        <p:xfrm>
          <a:off x="5364163" y="3184525"/>
          <a:ext cx="5461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907" name="VISIO" r:id="rId3" imgW="546840" imgH="847080" progId="Visio.Drawing.6">
                  <p:embed/>
                </p:oleObj>
              </mc:Choice>
              <mc:Fallback>
                <p:oleObj name="VISIO" r:id="rId3" imgW="546840" imgH="847080" progId="Visio.Drawing.6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3184525"/>
                        <a:ext cx="54610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408" name="Object 56"/>
          <p:cNvGraphicFramePr>
            <a:graphicFrameLocks noChangeAspect="1"/>
          </p:cNvGraphicFramePr>
          <p:nvPr/>
        </p:nvGraphicFramePr>
        <p:xfrm>
          <a:off x="611188" y="3257550"/>
          <a:ext cx="715962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908" name="VISIO" r:id="rId5" imgW="715680" imgH="789840" progId="Visio.Drawing.6">
                  <p:embed/>
                </p:oleObj>
              </mc:Choice>
              <mc:Fallback>
                <p:oleObj name="VISIO" r:id="rId5" imgW="715680" imgH="789840" progId="Visio.Drawing.6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257550"/>
                        <a:ext cx="715962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8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8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8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8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8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8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28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28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28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28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28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28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altLang="zh-TW" sz="4000" b="1" dirty="0" err="1"/>
              <a:t>Желілік</a:t>
            </a:r>
            <a:r>
              <a:rPr kumimoji="1" lang="ru-RU" altLang="zh-TW" sz="4000" b="1" dirty="0"/>
              <a:t> </a:t>
            </a:r>
            <a:r>
              <a:rPr kumimoji="1" lang="ru-RU" altLang="zh-TW" sz="4000" b="1" dirty="0" err="1"/>
              <a:t>ресурстарға</a:t>
            </a:r>
            <a:r>
              <a:rPr kumimoji="1" lang="ru-RU" altLang="zh-TW" sz="4000" b="1" dirty="0"/>
              <a:t> </a:t>
            </a:r>
            <a:r>
              <a:rPr kumimoji="1" lang="ru-RU" altLang="zh-TW" sz="4000" b="1" dirty="0" err="1"/>
              <a:t>қол</a:t>
            </a:r>
            <a:r>
              <a:rPr kumimoji="1" lang="ru-RU" altLang="zh-TW" sz="4000" b="1" dirty="0"/>
              <a:t> </a:t>
            </a:r>
            <a:r>
              <a:rPr kumimoji="1" lang="ru-RU" altLang="zh-TW" sz="4000" b="1" dirty="0" err="1"/>
              <a:t>жеткізу</a:t>
            </a:r>
            <a:br>
              <a:rPr kumimoji="1" lang="ru-RU" altLang="zh-TW" sz="4000" b="1" dirty="0"/>
            </a:br>
            <a:endParaRPr kumimoji="1" lang="uk-UA" altLang="ru-RU" sz="4000" b="1" dirty="0">
              <a:solidFill>
                <a:schemeClr val="accent2"/>
              </a:solidFill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8893175" cy="2232025"/>
          </a:xfrm>
        </p:spPr>
        <p:txBody>
          <a:bodyPr/>
          <a:lstStyle/>
          <a:p>
            <a:pPr lvl="1" algn="just">
              <a:lnSpc>
                <a:spcPct val="90000"/>
              </a:lnSpc>
              <a:buFontTx/>
              <a:buNone/>
            </a:pPr>
            <a:r>
              <a:rPr lang="ru-RU" altLang="ru-RU" sz="2000" b="1" dirty="0"/>
              <a:t>    </a:t>
            </a:r>
            <a:r>
              <a:rPr lang="en-US" altLang="ru-RU" sz="2000" b="1" dirty="0"/>
              <a:t>ART-</a:t>
            </a:r>
            <a:r>
              <a:rPr lang="ru-RU" altLang="ru-RU" sz="2000" dirty="0" err="1"/>
              <a:t>ға</a:t>
            </a:r>
            <a:r>
              <a:rPr lang="ru-RU" altLang="ru-RU" sz="2000" dirty="0"/>
              <a:t> </a:t>
            </a:r>
            <a:r>
              <a:rPr lang="en-US" altLang="ru-RU" sz="2000" dirty="0"/>
              <a:t>ARQ </a:t>
            </a:r>
            <a:r>
              <a:rPr lang="ru-RU" altLang="ru-RU" sz="2000" dirty="0" err="1"/>
              <a:t>және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байланыс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ақпаратын</a:t>
            </a:r>
            <a:r>
              <a:rPr lang="ru-RU" altLang="ru-RU" sz="2000" dirty="0"/>
              <a:t> (</a:t>
            </a:r>
            <a:r>
              <a:rPr lang="en-US" altLang="ru-RU" sz="2000" dirty="0" err="1"/>
              <a:t>Aliasaddress</a:t>
            </a:r>
            <a:r>
              <a:rPr lang="en-US" altLang="ru-RU" sz="2000" dirty="0"/>
              <a:t>) </a:t>
            </a:r>
            <a:r>
              <a:rPr lang="ru-RU" altLang="ru-RU" sz="2000" dirty="0" err="1"/>
              <a:t>жіберетін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жабдықтың</a:t>
            </a:r>
            <a:r>
              <a:rPr lang="ru-RU" altLang="ru-RU" sz="2000" dirty="0"/>
              <a:t> идентификаторы </a:t>
            </a:r>
            <a:r>
              <a:rPr lang="ru-RU" altLang="ru-RU" sz="2000" dirty="0" err="1"/>
              <a:t>кіреді.Қашықтағы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терминалдың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көлік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адресі</a:t>
            </a:r>
            <a:r>
              <a:rPr lang="ru-RU" altLang="ru-RU" sz="2000" dirty="0"/>
              <a:t> </a:t>
            </a:r>
            <a:r>
              <a:rPr lang="en-US" altLang="ru-RU" sz="2000" b="1" dirty="0"/>
              <a:t>ACF</a:t>
            </a:r>
            <a:r>
              <a:rPr lang="en-US" altLang="ru-RU" sz="2000" dirty="0"/>
              <a:t>-</a:t>
            </a:r>
            <a:r>
              <a:rPr lang="ru-RU" altLang="ru-RU" sz="2000" dirty="0" err="1"/>
              <a:t>ке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жіберіледі</a:t>
            </a:r>
            <a:r>
              <a:rPr lang="ru-RU" altLang="ru-RU" sz="2000" dirty="0"/>
              <a:t>, </a:t>
            </a:r>
            <a:r>
              <a:rPr lang="ru-RU" altLang="ru-RU" sz="2000" dirty="0" err="1"/>
              <a:t>егер</a:t>
            </a:r>
            <a:r>
              <a:rPr lang="ru-RU" altLang="ru-RU" sz="2000" dirty="0"/>
              <a:t> Хабар </a:t>
            </a:r>
            <a:r>
              <a:rPr lang="ru-RU" altLang="ru-RU" sz="2000" dirty="0" err="1"/>
              <a:t>тікелей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жүрсе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немесе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егер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ол</a:t>
            </a:r>
            <a:r>
              <a:rPr lang="ru-RU" altLang="ru-RU" sz="2000" dirty="0"/>
              <a:t> сигнал </a:t>
            </a:r>
            <a:r>
              <a:rPr lang="ru-RU" altLang="ru-RU" sz="2000" dirty="0" err="1"/>
              <a:t>хабарламаларын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бағыттаса</a:t>
            </a:r>
            <a:r>
              <a:rPr lang="ru-RU" altLang="ru-RU" sz="2000" dirty="0"/>
              <a:t>, </a:t>
            </a:r>
            <a:r>
              <a:rPr lang="ru-RU" altLang="ru-RU" sz="2000" dirty="0" err="1"/>
              <a:t>қақпашының</a:t>
            </a:r>
            <a:r>
              <a:rPr lang="ru-RU" altLang="ru-RU" sz="2000" dirty="0"/>
              <a:t> адрес. </a:t>
            </a:r>
            <a:r>
              <a:rPr lang="en-US" altLang="ru-RU" sz="2000" dirty="0"/>
              <a:t>ACF-</a:t>
            </a:r>
            <a:r>
              <a:rPr lang="ru-RU" altLang="ru-RU" sz="2000" dirty="0" err="1"/>
              <a:t>тен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кейін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онда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көрсетілген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мекен-жайға</a:t>
            </a:r>
            <a:r>
              <a:rPr lang="ru-RU" altLang="ru-RU" sz="2000" dirty="0"/>
              <a:t> </a:t>
            </a:r>
            <a:r>
              <a:rPr lang="en-US" altLang="ru-RU" sz="2000" dirty="0"/>
              <a:t>Setup </a:t>
            </a:r>
            <a:r>
              <a:rPr lang="ru-RU" altLang="ru-RU" sz="2000" dirty="0" err="1"/>
              <a:t>жіберіледі</a:t>
            </a:r>
            <a:r>
              <a:rPr lang="ru-RU" altLang="ru-RU" sz="2000" dirty="0"/>
              <a:t>.</a:t>
            </a:r>
            <a:endParaRPr lang="uk-UA" altLang="ru-RU" dirty="0"/>
          </a:p>
        </p:txBody>
      </p:sp>
      <p:sp>
        <p:nvSpPr>
          <p:cNvPr id="229380" name="Rectangle 4"/>
          <p:cNvSpPr>
            <a:spLocks noChangeArrowheads="1"/>
          </p:cNvSpPr>
          <p:nvPr/>
        </p:nvSpPr>
        <p:spPr bwMode="auto">
          <a:xfrm rot="16200000">
            <a:off x="936625" y="4040188"/>
            <a:ext cx="2519363" cy="1728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ru-RU" altLang="ru-RU" sz="1600" b="1">
                <a:latin typeface="Times New Roman" panose="02020603050405020304" pitchFamily="18" charset="0"/>
              </a:rPr>
              <a:t>Терминал Н.323</a:t>
            </a:r>
            <a:endParaRPr lang="en-US" altLang="ru-RU" sz="1600" b="1">
              <a:latin typeface="Times New Roman" panose="02020603050405020304" pitchFamily="18" charset="0"/>
            </a:endParaRPr>
          </a:p>
        </p:txBody>
      </p:sp>
      <p:sp>
        <p:nvSpPr>
          <p:cNvPr id="229381" name="Rectangle 5"/>
          <p:cNvSpPr>
            <a:spLocks noChangeArrowheads="1"/>
          </p:cNvSpPr>
          <p:nvPr/>
        </p:nvSpPr>
        <p:spPr bwMode="auto">
          <a:xfrm rot="16200000">
            <a:off x="5688012" y="4040188"/>
            <a:ext cx="2519363" cy="17287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ru-RU" altLang="ru-RU" sz="1600" b="1">
                <a:latin typeface="Times New Roman" panose="02020603050405020304" pitchFamily="18" charset="0"/>
              </a:rPr>
              <a:t>Привратник</a:t>
            </a:r>
            <a:endParaRPr lang="en-US" altLang="ru-RU" sz="1600" b="1">
              <a:latin typeface="Times New Roman" panose="02020603050405020304" pitchFamily="18" charset="0"/>
            </a:endParaRPr>
          </a:p>
        </p:txBody>
      </p:sp>
      <p:grpSp>
        <p:nvGrpSpPr>
          <p:cNvPr id="229382" name="Group 6"/>
          <p:cNvGrpSpPr>
            <a:grpSpLocks/>
          </p:cNvGrpSpPr>
          <p:nvPr/>
        </p:nvGrpSpPr>
        <p:grpSpPr bwMode="auto">
          <a:xfrm>
            <a:off x="3059113" y="4005263"/>
            <a:ext cx="3024187" cy="336550"/>
            <a:chOff x="926" y="1062"/>
            <a:chExt cx="3914" cy="173"/>
          </a:xfrm>
        </p:grpSpPr>
        <p:sp>
          <p:nvSpPr>
            <p:cNvPr id="229383" name="Line 7"/>
            <p:cNvSpPr>
              <a:spLocks noChangeShapeType="1"/>
            </p:cNvSpPr>
            <p:nvPr/>
          </p:nvSpPr>
          <p:spPr bwMode="auto">
            <a:xfrm>
              <a:off x="926" y="1223"/>
              <a:ext cx="39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Ctr="1"/>
            <a:lstStyle/>
            <a:p>
              <a:endParaRPr lang="ru-RU"/>
            </a:p>
          </p:txBody>
        </p:sp>
        <p:sp>
          <p:nvSpPr>
            <p:cNvPr id="229384" name="Text Box 8"/>
            <p:cNvSpPr txBox="1">
              <a:spLocks noChangeArrowheads="1"/>
            </p:cNvSpPr>
            <p:nvPr/>
          </p:nvSpPr>
          <p:spPr bwMode="auto">
            <a:xfrm>
              <a:off x="2414" y="1062"/>
              <a:ext cx="8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ru-RU" sz="1600" b="1">
                  <a:latin typeface="Times New Roman" panose="02020603050405020304" pitchFamily="18" charset="0"/>
                </a:rPr>
                <a:t>ARQ</a:t>
              </a:r>
            </a:p>
          </p:txBody>
        </p:sp>
      </p:grpSp>
      <p:grpSp>
        <p:nvGrpSpPr>
          <p:cNvPr id="229385" name="Group 9"/>
          <p:cNvGrpSpPr>
            <a:grpSpLocks/>
          </p:cNvGrpSpPr>
          <p:nvPr/>
        </p:nvGrpSpPr>
        <p:grpSpPr bwMode="auto">
          <a:xfrm>
            <a:off x="3059113" y="4868863"/>
            <a:ext cx="3024187" cy="581025"/>
            <a:chOff x="926" y="1478"/>
            <a:chExt cx="3914" cy="285"/>
          </a:xfrm>
        </p:grpSpPr>
        <p:sp>
          <p:nvSpPr>
            <p:cNvPr id="229386" name="Line 10"/>
            <p:cNvSpPr>
              <a:spLocks noChangeShapeType="1"/>
            </p:cNvSpPr>
            <p:nvPr/>
          </p:nvSpPr>
          <p:spPr bwMode="auto">
            <a:xfrm flipH="1">
              <a:off x="926" y="1633"/>
              <a:ext cx="39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9387" name="Text Box 11"/>
            <p:cNvSpPr txBox="1">
              <a:spLocks noChangeArrowheads="1"/>
            </p:cNvSpPr>
            <p:nvPr/>
          </p:nvSpPr>
          <p:spPr bwMode="auto">
            <a:xfrm>
              <a:off x="2298" y="1478"/>
              <a:ext cx="1069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ru-RU" sz="1600" b="1">
                  <a:latin typeface="Times New Roman" panose="02020603050405020304" pitchFamily="18" charset="0"/>
                </a:rPr>
                <a:t>ACF ARJ</a:t>
              </a:r>
            </a:p>
          </p:txBody>
        </p:sp>
      </p:grpSp>
      <p:graphicFrame>
        <p:nvGraphicFramePr>
          <p:cNvPr id="229388" name="Object 12"/>
          <p:cNvGraphicFramePr>
            <a:graphicFrameLocks noChangeAspect="1"/>
          </p:cNvGraphicFramePr>
          <p:nvPr/>
        </p:nvGraphicFramePr>
        <p:xfrm>
          <a:off x="6732588" y="3717925"/>
          <a:ext cx="5461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888" name="VISIO" r:id="rId3" imgW="546840" imgH="847080" progId="Visio.Drawing.6">
                  <p:embed/>
                </p:oleObj>
              </mc:Choice>
              <mc:Fallback>
                <p:oleObj name="VISIO" r:id="rId3" imgW="546840" imgH="847080" progId="Visio.Drawing.6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3717925"/>
                        <a:ext cx="54610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89" name="Object 13"/>
          <p:cNvGraphicFramePr>
            <a:graphicFrameLocks noChangeAspect="1"/>
          </p:cNvGraphicFramePr>
          <p:nvPr/>
        </p:nvGraphicFramePr>
        <p:xfrm>
          <a:off x="1763713" y="3789363"/>
          <a:ext cx="715962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889" name="VISIO" r:id="rId5" imgW="715680" imgH="789840" progId="Visio.Drawing.6">
                  <p:embed/>
                </p:oleObj>
              </mc:Choice>
              <mc:Fallback>
                <p:oleObj name="VISIO" r:id="rId5" imgW="715680" imgH="789840" progId="Visio.Drawing.6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789363"/>
                        <a:ext cx="715962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altLang="zh-TW" sz="4000" b="1" dirty="0" err="1"/>
              <a:t>Орналасқан</a:t>
            </a:r>
            <a:r>
              <a:rPr kumimoji="1" lang="ru-RU" altLang="zh-TW" sz="4000" b="1" dirty="0"/>
              <a:t> </a:t>
            </a:r>
            <a:r>
              <a:rPr kumimoji="1" lang="ru-RU" altLang="zh-TW" sz="4000" b="1" dirty="0" err="1"/>
              <a:t>жерді</a:t>
            </a:r>
            <a:r>
              <a:rPr kumimoji="1" lang="ru-RU" altLang="zh-TW" sz="4000" b="1" dirty="0"/>
              <a:t> </a:t>
            </a:r>
            <a:r>
              <a:rPr kumimoji="1" lang="ru-RU" altLang="zh-TW" sz="4000" b="1" dirty="0" err="1"/>
              <a:t>анықтау</a:t>
            </a:r>
            <a:endParaRPr kumimoji="1" lang="uk-UA" altLang="ru-RU" sz="4000" b="1" dirty="0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397000"/>
          </a:xfrm>
        </p:spPr>
        <p:txBody>
          <a:bodyPr/>
          <a:lstStyle/>
          <a:p>
            <a:pPr lvl="1">
              <a:buFontTx/>
              <a:buNone/>
            </a:pPr>
            <a:r>
              <a:rPr lang="en-US" altLang="ru-RU" sz="2000" dirty="0"/>
              <a:t>LRQ-</a:t>
            </a:r>
            <a:r>
              <a:rPr lang="en-US" altLang="ru-RU" sz="2000" dirty="0" err="1"/>
              <a:t>aliasadress</a:t>
            </a:r>
            <a:r>
              <a:rPr lang="en-US" altLang="ru-RU" sz="2000" dirty="0"/>
              <a:t> </a:t>
            </a:r>
            <a:r>
              <a:rPr lang="ru-RU" altLang="ru-RU" sz="2000" dirty="0" err="1"/>
              <a:t>арқылы</a:t>
            </a:r>
            <a:r>
              <a:rPr lang="ru-RU" altLang="ru-RU" sz="2000" dirty="0"/>
              <a:t> сигнал </a:t>
            </a:r>
            <a:r>
              <a:rPr lang="ru-RU" altLang="ru-RU" sz="2000" dirty="0" err="1"/>
              <a:t>арнасы</a:t>
            </a:r>
            <a:r>
              <a:rPr lang="ru-RU" altLang="ru-RU" sz="2000" dirty="0"/>
              <a:t> мен </a:t>
            </a:r>
            <a:r>
              <a:rPr lang="en-US" altLang="ru-RU" sz="2000" dirty="0"/>
              <a:t>RAS </a:t>
            </a:r>
            <a:r>
              <a:rPr lang="ru-RU" altLang="ru-RU" sz="2000" dirty="0" err="1"/>
              <a:t>арнасының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мекен-жайын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анықтау</a:t>
            </a:r>
            <a:r>
              <a:rPr lang="ru-RU" altLang="ru-RU" sz="2000" dirty="0"/>
              <a:t>. </a:t>
            </a:r>
            <a:r>
              <a:rPr lang="ru-RU" altLang="ru-RU" sz="2000" dirty="0" err="1"/>
              <a:t>Көрсетілген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жабдық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тіркелген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қақпашы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қажетті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ақпаратпен</a:t>
            </a:r>
            <a:r>
              <a:rPr lang="ru-RU" altLang="ru-RU" sz="2000" dirty="0"/>
              <a:t> </a:t>
            </a:r>
            <a:r>
              <a:rPr lang="en-US" altLang="ru-RU" sz="2000" dirty="0"/>
              <a:t>LCF </a:t>
            </a:r>
            <a:r>
              <a:rPr lang="ru-RU" altLang="ru-RU" sz="2000" dirty="0" err="1"/>
              <a:t>жауап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беруі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керек</a:t>
            </a:r>
            <a:r>
              <a:rPr lang="ru-RU" altLang="ru-RU" sz="2000" dirty="0"/>
              <a:t>.</a:t>
            </a:r>
            <a:endParaRPr lang="uk-UA" altLang="ru-RU" dirty="0"/>
          </a:p>
        </p:txBody>
      </p:sp>
      <p:sp>
        <p:nvSpPr>
          <p:cNvPr id="230404" name="Rectangle 4"/>
          <p:cNvSpPr>
            <a:spLocks noChangeArrowheads="1"/>
          </p:cNvSpPr>
          <p:nvPr/>
        </p:nvSpPr>
        <p:spPr bwMode="auto">
          <a:xfrm rot="16200000">
            <a:off x="936625" y="4040188"/>
            <a:ext cx="2519363" cy="1728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ru-RU" altLang="ru-RU" sz="1600" b="1">
                <a:latin typeface="Times New Roman" panose="02020603050405020304" pitchFamily="18" charset="0"/>
              </a:rPr>
              <a:t>Терминал Н.323</a:t>
            </a:r>
            <a:endParaRPr lang="en-US" altLang="ru-RU" sz="1600" b="1">
              <a:latin typeface="Times New Roman" panose="02020603050405020304" pitchFamily="18" charset="0"/>
            </a:endParaRPr>
          </a:p>
        </p:txBody>
      </p:sp>
      <p:sp>
        <p:nvSpPr>
          <p:cNvPr id="230405" name="Rectangle 5"/>
          <p:cNvSpPr>
            <a:spLocks noChangeArrowheads="1"/>
          </p:cNvSpPr>
          <p:nvPr/>
        </p:nvSpPr>
        <p:spPr bwMode="auto">
          <a:xfrm rot="16200000">
            <a:off x="5688012" y="4040188"/>
            <a:ext cx="2519363" cy="17287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ru-RU" altLang="ru-RU" sz="1600" b="1">
                <a:latin typeface="Times New Roman" panose="02020603050405020304" pitchFamily="18" charset="0"/>
              </a:rPr>
              <a:t>Привратник</a:t>
            </a:r>
            <a:endParaRPr lang="en-US" altLang="ru-RU" sz="1600" b="1">
              <a:latin typeface="Times New Roman" panose="02020603050405020304" pitchFamily="18" charset="0"/>
            </a:endParaRPr>
          </a:p>
        </p:txBody>
      </p:sp>
      <p:grpSp>
        <p:nvGrpSpPr>
          <p:cNvPr id="230406" name="Group 6"/>
          <p:cNvGrpSpPr>
            <a:grpSpLocks/>
          </p:cNvGrpSpPr>
          <p:nvPr/>
        </p:nvGrpSpPr>
        <p:grpSpPr bwMode="auto">
          <a:xfrm>
            <a:off x="3059113" y="4005263"/>
            <a:ext cx="3024187" cy="336550"/>
            <a:chOff x="926" y="1062"/>
            <a:chExt cx="3914" cy="173"/>
          </a:xfrm>
        </p:grpSpPr>
        <p:sp>
          <p:nvSpPr>
            <p:cNvPr id="230407" name="Line 7"/>
            <p:cNvSpPr>
              <a:spLocks noChangeShapeType="1"/>
            </p:cNvSpPr>
            <p:nvPr/>
          </p:nvSpPr>
          <p:spPr bwMode="auto">
            <a:xfrm>
              <a:off x="926" y="1223"/>
              <a:ext cx="39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Ctr="1"/>
            <a:lstStyle/>
            <a:p>
              <a:endParaRPr lang="ru-RU"/>
            </a:p>
          </p:txBody>
        </p:sp>
        <p:sp>
          <p:nvSpPr>
            <p:cNvPr id="230408" name="Text Box 8"/>
            <p:cNvSpPr txBox="1">
              <a:spLocks noChangeArrowheads="1"/>
            </p:cNvSpPr>
            <p:nvPr/>
          </p:nvSpPr>
          <p:spPr bwMode="auto">
            <a:xfrm>
              <a:off x="2420" y="1062"/>
              <a:ext cx="8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ru-RU" sz="1600" b="1">
                  <a:latin typeface="Times New Roman" panose="02020603050405020304" pitchFamily="18" charset="0"/>
                </a:rPr>
                <a:t>LRQ</a:t>
              </a:r>
            </a:p>
          </p:txBody>
        </p:sp>
      </p:grpSp>
      <p:grpSp>
        <p:nvGrpSpPr>
          <p:cNvPr id="230409" name="Group 9"/>
          <p:cNvGrpSpPr>
            <a:grpSpLocks/>
          </p:cNvGrpSpPr>
          <p:nvPr/>
        </p:nvGrpSpPr>
        <p:grpSpPr bwMode="auto">
          <a:xfrm>
            <a:off x="3059113" y="4868863"/>
            <a:ext cx="3024187" cy="581025"/>
            <a:chOff x="926" y="1478"/>
            <a:chExt cx="3914" cy="285"/>
          </a:xfrm>
        </p:grpSpPr>
        <p:sp>
          <p:nvSpPr>
            <p:cNvPr id="230410" name="Line 10"/>
            <p:cNvSpPr>
              <a:spLocks noChangeShapeType="1"/>
            </p:cNvSpPr>
            <p:nvPr/>
          </p:nvSpPr>
          <p:spPr bwMode="auto">
            <a:xfrm flipH="1">
              <a:off x="926" y="1633"/>
              <a:ext cx="39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0411" name="Text Box 11"/>
            <p:cNvSpPr txBox="1">
              <a:spLocks noChangeArrowheads="1"/>
            </p:cNvSpPr>
            <p:nvPr/>
          </p:nvSpPr>
          <p:spPr bwMode="auto">
            <a:xfrm>
              <a:off x="2298" y="1478"/>
              <a:ext cx="1069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ru-RU" sz="1600" b="1">
                  <a:latin typeface="Times New Roman" panose="02020603050405020304" pitchFamily="18" charset="0"/>
                </a:rPr>
                <a:t>LCF LRJ</a:t>
              </a:r>
            </a:p>
          </p:txBody>
        </p:sp>
      </p:grpSp>
      <p:graphicFrame>
        <p:nvGraphicFramePr>
          <p:cNvPr id="230412" name="Object 12"/>
          <p:cNvGraphicFramePr>
            <a:graphicFrameLocks noChangeAspect="1"/>
          </p:cNvGraphicFramePr>
          <p:nvPr/>
        </p:nvGraphicFramePr>
        <p:xfrm>
          <a:off x="6732588" y="3716338"/>
          <a:ext cx="5461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912" name="VISIO" r:id="rId3" imgW="546840" imgH="847080" progId="Visio.Drawing.6">
                  <p:embed/>
                </p:oleObj>
              </mc:Choice>
              <mc:Fallback>
                <p:oleObj name="VISIO" r:id="rId3" imgW="546840" imgH="847080" progId="Visio.Drawing.6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3716338"/>
                        <a:ext cx="54610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3" name="Object 13"/>
          <p:cNvGraphicFramePr>
            <a:graphicFrameLocks noChangeAspect="1"/>
          </p:cNvGraphicFramePr>
          <p:nvPr/>
        </p:nvGraphicFramePr>
        <p:xfrm>
          <a:off x="1763713" y="3787775"/>
          <a:ext cx="715962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913" name="VISIO" r:id="rId5" imgW="715680" imgH="789840" progId="Visio.Drawing.6">
                  <p:embed/>
                </p:oleObj>
              </mc:Choice>
              <mc:Fallback>
                <p:oleObj name="VISIO" r:id="rId5" imgW="715680" imgH="789840" progId="Visio.Drawing.6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787775"/>
                        <a:ext cx="715962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z="3200" b="1" dirty="0">
                <a:ea typeface="PMingLiU" panose="02020500000000000000" pitchFamily="18" charset="-120"/>
              </a:rPr>
              <a:t>H.225.0 (Q.931)</a:t>
            </a:r>
            <a:r>
              <a:rPr kumimoji="1" lang="kk-KZ" altLang="zh-TW" sz="3200" b="1" dirty="0">
                <a:ea typeface="PMingLiU" panose="02020500000000000000" pitchFamily="18" charset="-120"/>
              </a:rPr>
              <a:t> сигнал арнасы</a:t>
            </a:r>
            <a:endParaRPr kumimoji="1" lang="uk-UA" altLang="ru-RU" sz="3200" b="1" dirty="0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kumimoji="1" lang="ru-RU" altLang="ru-RU" sz="2000" dirty="0" err="1"/>
              <a:t>Қосылыстарды</a:t>
            </a:r>
            <a:r>
              <a:rPr kumimoji="1" lang="ru-RU" altLang="ru-RU" sz="2000" dirty="0"/>
              <a:t> </a:t>
            </a:r>
            <a:r>
              <a:rPr kumimoji="1" lang="ru-RU" altLang="ru-RU" sz="2000" dirty="0" err="1"/>
              <a:t>басқару</a:t>
            </a:r>
            <a:r>
              <a:rPr kumimoji="1" lang="ru-RU" altLang="ru-RU" sz="2000" dirty="0"/>
              <a:t> </a:t>
            </a:r>
            <a:r>
              <a:rPr kumimoji="1" lang="ru-RU" altLang="ru-RU" sz="2000" dirty="0" err="1"/>
              <a:t>процедураларын</a:t>
            </a:r>
            <a:r>
              <a:rPr kumimoji="1" lang="ru-RU" altLang="ru-RU" sz="2000" dirty="0"/>
              <a:t> </a:t>
            </a:r>
            <a:r>
              <a:rPr kumimoji="1" lang="ru-RU" altLang="ru-RU" sz="2000" dirty="0" err="1"/>
              <a:t>сипаттайды</a:t>
            </a:r>
            <a:r>
              <a:rPr kumimoji="1" lang="ru-RU" altLang="ru-RU" sz="2000" dirty="0"/>
              <a:t> (TCP):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kumimoji="1" lang="en-US" altLang="ru-RU" sz="2000" b="1" dirty="0"/>
              <a:t>Setup</a:t>
            </a:r>
            <a:r>
              <a:rPr kumimoji="1" lang="en-US" altLang="ru-RU" sz="2000" dirty="0"/>
              <a:t> </a:t>
            </a:r>
            <a:r>
              <a:rPr kumimoji="1" lang="ru-RU" altLang="ru-RU" sz="2000" dirty="0"/>
              <a:t>– Запрос соединения (</a:t>
            </a:r>
            <a:r>
              <a:rPr kumimoji="1" lang="en-US" altLang="ru-RU" sz="2000" dirty="0"/>
              <a:t>TCP </a:t>
            </a:r>
            <a:r>
              <a:rPr kumimoji="1" lang="ru-RU" altLang="ru-RU" sz="2000" dirty="0"/>
              <a:t>порт 1720)</a:t>
            </a:r>
          </a:p>
          <a:p>
            <a:pPr>
              <a:lnSpc>
                <a:spcPct val="80000"/>
              </a:lnSpc>
            </a:pPr>
            <a:r>
              <a:rPr kumimoji="1" lang="en-US" altLang="ru-RU" sz="2000" b="1" dirty="0"/>
              <a:t>Call proceeding</a:t>
            </a:r>
            <a:r>
              <a:rPr kumimoji="1" lang="en-US" altLang="ru-RU" sz="2000" dirty="0"/>
              <a:t> – </a:t>
            </a:r>
            <a:r>
              <a:rPr kumimoji="1" lang="ru-RU" altLang="ru-RU" sz="2000" dirty="0" err="1"/>
              <a:t>байланыс</a:t>
            </a:r>
            <a:r>
              <a:rPr kumimoji="1" lang="ru-RU" altLang="ru-RU" sz="2000" dirty="0"/>
              <a:t> </a:t>
            </a:r>
            <a:r>
              <a:rPr kumimoji="1" lang="ru-RU" altLang="ru-RU" sz="2000" dirty="0" err="1"/>
              <a:t>орнатылғанын</a:t>
            </a:r>
            <a:r>
              <a:rPr kumimoji="1" lang="ru-RU" altLang="ru-RU" sz="2000" dirty="0"/>
              <a:t> </a:t>
            </a:r>
            <a:r>
              <a:rPr kumimoji="1" lang="ru-RU" altLang="ru-RU" sz="2000" dirty="0" err="1"/>
              <a:t>хабарлау</a:t>
            </a:r>
            <a:r>
              <a:rPr kumimoji="1" lang="ru-RU" altLang="ru-RU" sz="2000" dirty="0"/>
              <a:t> </a:t>
            </a:r>
            <a:r>
              <a:rPr kumimoji="1" lang="ru-RU" altLang="ru-RU" sz="2000" dirty="0" err="1"/>
              <a:t>үшін</a:t>
            </a:r>
            <a:r>
              <a:rPr kumimoji="1" lang="ru-RU" altLang="ru-RU" sz="2000" dirty="0"/>
              <a:t> </a:t>
            </a:r>
            <a:r>
              <a:rPr kumimoji="1" lang="ru-RU" altLang="ru-RU" sz="2000" dirty="0" err="1"/>
              <a:t>шақырушы</a:t>
            </a:r>
            <a:r>
              <a:rPr kumimoji="1" lang="ru-RU" altLang="ru-RU" sz="2000" dirty="0"/>
              <a:t> </a:t>
            </a:r>
            <a:r>
              <a:rPr kumimoji="1" lang="ru-RU" altLang="ru-RU" sz="2000" dirty="0" err="1"/>
              <a:t>жабдыққа</a:t>
            </a:r>
            <a:r>
              <a:rPr kumimoji="1" lang="ru-RU" altLang="ru-RU" sz="2000" dirty="0"/>
              <a:t> </a:t>
            </a:r>
            <a:r>
              <a:rPr kumimoji="1" lang="ru-RU" altLang="ru-RU" sz="2000" dirty="0" err="1"/>
              <a:t>беріледі</a:t>
            </a:r>
            <a:endParaRPr kumimoji="1" lang="ru-RU" altLang="ru-RU" sz="2000" dirty="0"/>
          </a:p>
          <a:p>
            <a:pPr>
              <a:lnSpc>
                <a:spcPct val="80000"/>
              </a:lnSpc>
            </a:pPr>
            <a:r>
              <a:rPr kumimoji="1" lang="en-US" altLang="ru-RU" sz="2000" b="1" dirty="0"/>
              <a:t>Alerting</a:t>
            </a:r>
            <a:r>
              <a:rPr kumimoji="1" lang="en-US" altLang="ru-RU" sz="2000" dirty="0"/>
              <a:t> - </a:t>
            </a:r>
            <a:r>
              <a:rPr kumimoji="1" lang="ru-RU" altLang="ru-RU" sz="2000" dirty="0" err="1"/>
              <a:t>шақырушы</a:t>
            </a:r>
            <a:r>
              <a:rPr kumimoji="1" lang="ru-RU" altLang="ru-RU" sz="2000" dirty="0"/>
              <a:t> </a:t>
            </a:r>
            <a:r>
              <a:rPr kumimoji="1" lang="ru-RU" altLang="ru-RU" sz="2000" dirty="0" err="1"/>
              <a:t>жабдыққа</a:t>
            </a:r>
            <a:r>
              <a:rPr kumimoji="1" lang="ru-RU" altLang="ru-RU" sz="2000" dirty="0"/>
              <a:t> </a:t>
            </a:r>
            <a:r>
              <a:rPr kumimoji="1" lang="ru-RU" altLang="ru-RU" sz="2000" dirty="0" err="1"/>
              <a:t>беріледі</a:t>
            </a:r>
            <a:r>
              <a:rPr kumimoji="1" lang="ru-RU" altLang="ru-RU" sz="2000" dirty="0"/>
              <a:t> </a:t>
            </a:r>
            <a:r>
              <a:rPr kumimoji="1" lang="ru-RU" altLang="ru-RU" sz="2000" dirty="0" err="1"/>
              <a:t>және</a:t>
            </a:r>
            <a:r>
              <a:rPr kumimoji="1" lang="ru-RU" altLang="ru-RU" sz="2000" dirty="0"/>
              <a:t> </a:t>
            </a:r>
            <a:r>
              <a:rPr kumimoji="1" lang="ru-RU" altLang="ru-RU" sz="2000" dirty="0" err="1"/>
              <a:t>шақырылатын</a:t>
            </a:r>
            <a:r>
              <a:rPr kumimoji="1" lang="ru-RU" altLang="ru-RU" sz="2000" dirty="0"/>
              <a:t> </a:t>
            </a:r>
            <a:r>
              <a:rPr kumimoji="1" lang="ru-RU" altLang="ru-RU" sz="2000" dirty="0" err="1"/>
              <a:t>жабдықтың</a:t>
            </a:r>
            <a:r>
              <a:rPr kumimoji="1" lang="ru-RU" altLang="ru-RU" sz="2000" dirty="0"/>
              <a:t> бос </a:t>
            </a:r>
            <a:r>
              <a:rPr kumimoji="1" lang="ru-RU" altLang="ru-RU" sz="2000" dirty="0" err="1"/>
              <a:t>емес</a:t>
            </a:r>
            <a:r>
              <a:rPr kumimoji="1" lang="ru-RU" altLang="ru-RU" sz="2000" dirty="0"/>
              <a:t> </a:t>
            </a:r>
            <a:r>
              <a:rPr kumimoji="1" lang="ru-RU" altLang="ru-RU" sz="2000" dirty="0" err="1"/>
              <a:t>екендігі</a:t>
            </a:r>
            <a:r>
              <a:rPr kumimoji="1" lang="ru-RU" altLang="ru-RU" sz="2000" dirty="0"/>
              <a:t> </a:t>
            </a:r>
            <a:r>
              <a:rPr kumimoji="1" lang="ru-RU" altLang="ru-RU" sz="2000" dirty="0" err="1"/>
              <a:t>туралы</a:t>
            </a:r>
            <a:r>
              <a:rPr kumimoji="1" lang="ru-RU" altLang="ru-RU" sz="2000" dirty="0"/>
              <a:t> </a:t>
            </a:r>
            <a:r>
              <a:rPr kumimoji="1" lang="ru-RU" altLang="ru-RU" sz="2000" dirty="0" err="1"/>
              <a:t>хабарлайды</a:t>
            </a:r>
            <a:r>
              <a:rPr kumimoji="1" lang="ru-RU" altLang="ru-RU" sz="2000" dirty="0"/>
              <a:t> </a:t>
            </a:r>
            <a:r>
              <a:rPr kumimoji="1" lang="ru-RU" altLang="ru-RU" sz="2000" dirty="0" err="1"/>
              <a:t>және</a:t>
            </a:r>
            <a:r>
              <a:rPr kumimoji="1" lang="ru-RU" altLang="ru-RU" sz="2000" dirty="0"/>
              <a:t> </a:t>
            </a:r>
            <a:r>
              <a:rPr kumimoji="1" lang="ru-RU" altLang="ru-RU" sz="2000" dirty="0" err="1"/>
              <a:t>пайдаланушыға</a:t>
            </a:r>
            <a:r>
              <a:rPr kumimoji="1" lang="ru-RU" altLang="ru-RU" sz="2000" dirty="0"/>
              <a:t> </a:t>
            </a:r>
            <a:r>
              <a:rPr kumimoji="1" lang="ru-RU" altLang="ru-RU" sz="2000" dirty="0" err="1"/>
              <a:t>шақыру</a:t>
            </a:r>
            <a:r>
              <a:rPr kumimoji="1" lang="ru-RU" altLang="ru-RU" sz="2000" dirty="0"/>
              <a:t> сигналы-</a:t>
            </a:r>
            <a:r>
              <a:rPr kumimoji="1" lang="ru-RU" altLang="ru-RU" sz="2000" dirty="0" err="1"/>
              <a:t>аналогы</a:t>
            </a:r>
            <a:r>
              <a:rPr kumimoji="1" lang="ru-RU" altLang="ru-RU" sz="2000" dirty="0"/>
              <a:t> </a:t>
            </a:r>
            <a:r>
              <a:rPr kumimoji="1" lang="ru-RU" altLang="ru-RU" sz="2000" dirty="0" err="1"/>
              <a:t>беріледі</a:t>
            </a:r>
            <a:endParaRPr kumimoji="1" lang="ru-RU" altLang="ru-RU" sz="2000" dirty="0"/>
          </a:p>
          <a:p>
            <a:pPr>
              <a:lnSpc>
                <a:spcPct val="80000"/>
              </a:lnSpc>
            </a:pPr>
            <a:r>
              <a:rPr kumimoji="1" lang="en-US" altLang="ru-RU" sz="2000" b="1" dirty="0"/>
              <a:t>Connect</a:t>
            </a:r>
            <a:r>
              <a:rPr kumimoji="1" lang="en-US" altLang="ru-RU" sz="2000" dirty="0"/>
              <a:t> - </a:t>
            </a:r>
            <a:r>
              <a:rPr kumimoji="1" lang="ru-RU" altLang="ru-RU" sz="2000" dirty="0" err="1"/>
              <a:t>шақырушы</a:t>
            </a:r>
            <a:r>
              <a:rPr kumimoji="1" lang="ru-RU" altLang="ru-RU" sz="2000" dirty="0"/>
              <a:t> </a:t>
            </a:r>
            <a:r>
              <a:rPr kumimoji="1" lang="ru-RU" altLang="ru-RU" sz="2000" dirty="0" err="1"/>
              <a:t>жабдыққа</a:t>
            </a:r>
            <a:r>
              <a:rPr kumimoji="1" lang="ru-RU" altLang="ru-RU" sz="2000" dirty="0"/>
              <a:t> </a:t>
            </a:r>
            <a:r>
              <a:rPr kumimoji="1" lang="ru-RU" altLang="ru-RU" sz="2000" dirty="0" err="1"/>
              <a:t>беріледі</a:t>
            </a:r>
            <a:r>
              <a:rPr kumimoji="1" lang="ru-RU" altLang="ru-RU" sz="2000" dirty="0"/>
              <a:t> </a:t>
            </a:r>
            <a:r>
              <a:rPr kumimoji="1" lang="ru-RU" altLang="ru-RU" sz="2000" dirty="0" err="1"/>
              <a:t>және</a:t>
            </a:r>
            <a:r>
              <a:rPr kumimoji="1" lang="ru-RU" altLang="ru-RU" sz="2000" dirty="0"/>
              <a:t> </a:t>
            </a:r>
            <a:r>
              <a:rPr kumimoji="1" lang="ru-RU" altLang="ru-RU" sz="2000" dirty="0" err="1"/>
              <a:t>пайдаланушы</a:t>
            </a:r>
            <a:r>
              <a:rPr kumimoji="1" lang="ru-RU" altLang="ru-RU" sz="2000" dirty="0"/>
              <a:t> </a:t>
            </a:r>
            <a:r>
              <a:rPr kumimoji="1" lang="ru-RU" altLang="ru-RU" sz="2000" dirty="0" err="1"/>
              <a:t>кіріс</a:t>
            </a:r>
            <a:r>
              <a:rPr kumimoji="1" lang="ru-RU" altLang="ru-RU" sz="2000" dirty="0"/>
              <a:t> </a:t>
            </a:r>
            <a:r>
              <a:rPr kumimoji="1" lang="ru-RU" altLang="ru-RU" sz="2000" dirty="0" err="1"/>
              <a:t>қоңырауды</a:t>
            </a:r>
            <a:r>
              <a:rPr kumimoji="1" lang="ru-RU" altLang="ru-RU" sz="2000" dirty="0"/>
              <a:t> </a:t>
            </a:r>
            <a:r>
              <a:rPr kumimoji="1" lang="ru-RU" altLang="ru-RU" sz="2000" dirty="0" err="1"/>
              <a:t>қабылдағанын</a:t>
            </a:r>
            <a:r>
              <a:rPr kumimoji="1" lang="ru-RU" altLang="ru-RU" sz="2000" dirty="0"/>
              <a:t> </a:t>
            </a:r>
            <a:r>
              <a:rPr kumimoji="1" lang="ru-RU" altLang="ru-RU" sz="2000" dirty="0" err="1"/>
              <a:t>хабарлайды</a:t>
            </a:r>
            <a:endParaRPr kumimoji="1" lang="ru-RU" altLang="ru-RU" sz="2000" dirty="0"/>
          </a:p>
          <a:p>
            <a:pPr>
              <a:lnSpc>
                <a:spcPct val="80000"/>
              </a:lnSpc>
            </a:pPr>
            <a:r>
              <a:rPr kumimoji="1" lang="en-US" altLang="ru-RU" sz="2000" b="1" dirty="0"/>
              <a:t>Release Complete</a:t>
            </a:r>
            <a:r>
              <a:rPr kumimoji="1" lang="en-US" altLang="ru-RU" sz="2000" dirty="0"/>
              <a:t> </a:t>
            </a:r>
            <a:r>
              <a:rPr kumimoji="1" lang="ru-RU" altLang="ru-RU" sz="2000" dirty="0"/>
              <a:t>- </a:t>
            </a:r>
            <a:r>
              <a:rPr kumimoji="1" lang="ru-RU" altLang="ru-RU" sz="2000" dirty="0" err="1"/>
              <a:t>қосылысты</a:t>
            </a:r>
            <a:r>
              <a:rPr kumimoji="1" lang="ru-RU" altLang="ru-RU" sz="2000" dirty="0"/>
              <a:t> </a:t>
            </a:r>
            <a:r>
              <a:rPr kumimoji="1" lang="ru-RU" altLang="ru-RU" sz="2000" dirty="0" err="1"/>
              <a:t>аяқтау</a:t>
            </a:r>
            <a:r>
              <a:rPr kumimoji="1" lang="ru-RU" altLang="ru-RU" sz="2000" dirty="0"/>
              <a:t> </a:t>
            </a:r>
            <a:r>
              <a:rPr kumimoji="1" lang="ru-RU" altLang="ru-RU" sz="2000" dirty="0" err="1"/>
              <a:t>мақсатында</a:t>
            </a:r>
            <a:r>
              <a:rPr kumimoji="1" lang="ru-RU" altLang="ru-RU" sz="2000" dirty="0"/>
              <a:t> </a:t>
            </a:r>
            <a:r>
              <a:rPr kumimoji="1" lang="ru-RU" altLang="ru-RU" sz="2000" dirty="0" err="1"/>
              <a:t>шақырушы</a:t>
            </a:r>
            <a:r>
              <a:rPr kumimoji="1" lang="ru-RU" altLang="ru-RU" sz="2000" dirty="0"/>
              <a:t> </a:t>
            </a:r>
            <a:r>
              <a:rPr kumimoji="1" lang="ru-RU" altLang="ru-RU" sz="2000" dirty="0" err="1"/>
              <a:t>немесе</a:t>
            </a:r>
            <a:r>
              <a:rPr kumimoji="1" lang="ru-RU" altLang="ru-RU" sz="2000" dirty="0"/>
              <a:t> </a:t>
            </a:r>
            <a:r>
              <a:rPr kumimoji="1" lang="ru-RU" altLang="ru-RU" sz="2000" dirty="0" err="1"/>
              <a:t>шақырылатын</a:t>
            </a:r>
            <a:r>
              <a:rPr kumimoji="1" lang="ru-RU" altLang="ru-RU" sz="2000" dirty="0"/>
              <a:t> </a:t>
            </a:r>
            <a:r>
              <a:rPr kumimoji="1" lang="ru-RU" altLang="ru-RU" sz="2000" dirty="0" err="1"/>
              <a:t>жабдықтан</a:t>
            </a:r>
            <a:r>
              <a:rPr kumimoji="1" lang="ru-RU" altLang="ru-RU" sz="2000" dirty="0"/>
              <a:t> </a:t>
            </a:r>
            <a:r>
              <a:rPr kumimoji="1" lang="ru-RU" altLang="ru-RU" sz="2000" dirty="0" err="1"/>
              <a:t>беріледі</a:t>
            </a:r>
            <a:r>
              <a:rPr kumimoji="1" lang="ru-RU" altLang="ru-RU" sz="2000" dirty="0"/>
              <a:t> (сигнал </a:t>
            </a:r>
            <a:r>
              <a:rPr kumimoji="1" lang="ru-RU" altLang="ru-RU" sz="2000" dirty="0" err="1"/>
              <a:t>арнасы</a:t>
            </a:r>
            <a:r>
              <a:rPr kumimoji="1" lang="ru-RU" altLang="ru-RU" sz="2000" dirty="0"/>
              <a:t> </a:t>
            </a:r>
            <a:r>
              <a:rPr kumimoji="1" lang="ru-RU" altLang="ru-RU" sz="2000" dirty="0" err="1"/>
              <a:t>ашылған</a:t>
            </a:r>
            <a:r>
              <a:rPr kumimoji="1" lang="ru-RU" altLang="ru-RU" sz="2000" dirty="0"/>
              <a:t> </a:t>
            </a:r>
            <a:r>
              <a:rPr kumimoji="1" lang="ru-RU" altLang="ru-RU" sz="2000" dirty="0" err="1"/>
              <a:t>кезде</a:t>
            </a:r>
            <a:r>
              <a:rPr kumimoji="1" lang="ru-RU" altLang="ru-RU" sz="2000" dirty="0"/>
              <a:t> </a:t>
            </a:r>
            <a:r>
              <a:rPr kumimoji="1" lang="ru-RU" altLang="ru-RU" sz="2000" dirty="0" err="1"/>
              <a:t>ғана</a:t>
            </a:r>
            <a:r>
              <a:rPr kumimoji="1" lang="ru-RU" altLang="ru-RU" sz="2000" dirty="0"/>
              <a:t>)</a:t>
            </a:r>
          </a:p>
          <a:p>
            <a:pPr>
              <a:lnSpc>
                <a:spcPct val="80000"/>
              </a:lnSpc>
            </a:pPr>
            <a:r>
              <a:rPr kumimoji="1" lang="en-US" altLang="ru-RU" sz="2000" b="1" dirty="0"/>
              <a:t>Q.932 Facility</a:t>
            </a:r>
            <a:r>
              <a:rPr kumimoji="1" lang="en-US" altLang="ru-RU" sz="2000" dirty="0"/>
              <a:t> – </a:t>
            </a:r>
            <a:r>
              <a:rPr kumimoji="1" lang="ru-RU" altLang="ru-RU" sz="2000" dirty="0"/>
              <a:t> </a:t>
            </a:r>
            <a:r>
              <a:rPr kumimoji="1" lang="en-US" altLang="ru-RU" sz="2000" dirty="0"/>
              <a:t>H.450.x</a:t>
            </a:r>
            <a:r>
              <a:rPr kumimoji="1" lang="kk-KZ" altLang="ru-RU" sz="2000" dirty="0"/>
              <a:t> қосымша қызмет</a:t>
            </a:r>
            <a:endParaRPr kumimoji="1" lang="ru-RU" altLang="ru-RU" sz="2000" dirty="0"/>
          </a:p>
          <a:p>
            <a:pPr>
              <a:lnSpc>
                <a:spcPct val="80000"/>
              </a:lnSpc>
              <a:buFontTx/>
              <a:buNone/>
            </a:pPr>
            <a:endParaRPr lang="uk-UA" altLang="ru-RU" sz="20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4</a:t>
            </a:r>
            <a:r>
              <a:rPr lang="en-US" dirty="0"/>
              <a:t>-</a:t>
            </a:r>
            <a:r>
              <a:rPr lang="ru-RU" dirty="0" err="1"/>
              <a:t>Дәріске</a:t>
            </a:r>
            <a:r>
              <a:rPr lang="ru-RU" dirty="0"/>
              <a:t> </a:t>
            </a:r>
            <a:r>
              <a:rPr lang="ru-RU" dirty="0" err="1"/>
              <a:t>бақылау</a:t>
            </a:r>
            <a:r>
              <a:rPr lang="ru-RU" dirty="0"/>
              <a:t> </a:t>
            </a:r>
            <a:r>
              <a:rPr lang="ru-RU" dirty="0" err="1"/>
              <a:t>сұрақтары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1309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k-KZ" altLang="ru-RU" sz="3200" b="1" dirty="0"/>
              <a:t>ДӘРІС-5 </a:t>
            </a:r>
            <a:r>
              <a:rPr lang="ru-RU" altLang="ru-RU" sz="3200" b="1" dirty="0"/>
              <a:t>Н.323 </a:t>
            </a:r>
            <a:r>
              <a:rPr lang="ru-RU" altLang="ru-RU" sz="3200" b="1" dirty="0" err="1"/>
              <a:t>желісінде</a:t>
            </a:r>
            <a:r>
              <a:rPr lang="ru-RU" altLang="ru-RU" sz="3200" b="1" dirty="0"/>
              <a:t> </a:t>
            </a:r>
            <a:r>
              <a:rPr lang="ru-RU" altLang="ru-RU" sz="3200" b="1" dirty="0" err="1"/>
              <a:t>қосылуды</a:t>
            </a:r>
            <a:r>
              <a:rPr lang="ru-RU" altLang="ru-RU" sz="3200" b="1" dirty="0"/>
              <a:t> </a:t>
            </a:r>
            <a:r>
              <a:rPr lang="ru-RU" altLang="ru-RU" sz="3200" b="1" dirty="0" err="1"/>
              <a:t>орнатудың</a:t>
            </a:r>
            <a:r>
              <a:rPr lang="ru-RU" altLang="ru-RU" sz="3200" b="1" dirty="0"/>
              <a:t> </a:t>
            </a:r>
            <a:r>
              <a:rPr lang="ru-RU" altLang="ru-RU" sz="3200" b="1" dirty="0" err="1"/>
              <a:t>жеңілдетілген</a:t>
            </a:r>
            <a:r>
              <a:rPr lang="ru-RU" altLang="ru-RU" sz="3200" b="1" dirty="0"/>
              <a:t> </a:t>
            </a:r>
            <a:r>
              <a:rPr lang="ru-RU" altLang="ru-RU" sz="3200" b="1" dirty="0" err="1"/>
              <a:t>сценарийі</a:t>
            </a:r>
            <a:br>
              <a:rPr lang="ru-RU" altLang="ru-RU" sz="4000" b="1" dirty="0">
                <a:solidFill>
                  <a:srgbClr val="FF3300"/>
                </a:solidFill>
              </a:rPr>
            </a:br>
            <a:endParaRPr lang="uk-UA" altLang="ru-RU" sz="4000" b="1" dirty="0">
              <a:solidFill>
                <a:srgbClr val="FF3300"/>
              </a:solidFill>
            </a:endParaRPr>
          </a:p>
        </p:txBody>
      </p:sp>
      <p:sp>
        <p:nvSpPr>
          <p:cNvPr id="232452" name="Line 4"/>
          <p:cNvSpPr>
            <a:spLocks noChangeShapeType="1"/>
          </p:cNvSpPr>
          <p:nvPr/>
        </p:nvSpPr>
        <p:spPr bwMode="auto">
          <a:xfrm>
            <a:off x="703263" y="6069013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/>
          <a:lstStyle/>
          <a:p>
            <a:endParaRPr lang="ru-RU"/>
          </a:p>
        </p:txBody>
      </p:sp>
      <p:sp>
        <p:nvSpPr>
          <p:cNvPr id="232453" name="Text Box 5"/>
          <p:cNvSpPr txBox="1">
            <a:spLocks noChangeArrowheads="1"/>
          </p:cNvSpPr>
          <p:nvPr/>
        </p:nvSpPr>
        <p:spPr bwMode="auto">
          <a:xfrm>
            <a:off x="1893888" y="5911850"/>
            <a:ext cx="2606675" cy="31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66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>
            <a:spAutoFit/>
          </a:bodyPr>
          <a:lstStyle/>
          <a:p>
            <a:pPr eaLnBrk="0" hangingPunct="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SzPct val="100000"/>
              <a:buFont typeface="Helvetica" panose="020B0604020202020204" pitchFamily="34" charset="0"/>
              <a:buNone/>
            </a:pPr>
            <a:r>
              <a:rPr lang="en-US" altLang="ru-RU" sz="1600" b="1" dirty="0">
                <a:latin typeface="Helvetica" panose="020B0604020202020204" pitchFamily="34" charset="0"/>
              </a:rPr>
              <a:t>RAS</a:t>
            </a:r>
            <a:r>
              <a:rPr lang="kk-KZ" altLang="ru-RU" sz="1600" b="1" dirty="0">
                <a:latin typeface="Helvetica" panose="020B0604020202020204" pitchFamily="34" charset="0"/>
              </a:rPr>
              <a:t> хабарламасы</a:t>
            </a:r>
            <a:endParaRPr lang="en-US" altLang="ru-RU" sz="1600" b="1" dirty="0">
              <a:latin typeface="Helvetica" panose="020B0604020202020204" pitchFamily="34" charset="0"/>
            </a:endParaRPr>
          </a:p>
        </p:txBody>
      </p:sp>
      <p:sp>
        <p:nvSpPr>
          <p:cNvPr id="232454" name="Line 6"/>
          <p:cNvSpPr>
            <a:spLocks noChangeShapeType="1"/>
          </p:cNvSpPr>
          <p:nvPr/>
        </p:nvSpPr>
        <p:spPr bwMode="auto">
          <a:xfrm>
            <a:off x="703263" y="6294438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/>
          <a:lstStyle/>
          <a:p>
            <a:endParaRPr lang="ru-RU"/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1893888" y="6130925"/>
            <a:ext cx="3081164" cy="329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66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550" tIns="41275" rIns="82550" bIns="41275">
            <a:spAutoFit/>
          </a:bodyPr>
          <a:lstStyle/>
          <a:p>
            <a:r>
              <a:rPr lang="en-US" altLang="ru-RU" sz="1600" b="1" dirty="0">
                <a:solidFill>
                  <a:srgbClr val="CC3300"/>
                </a:solidFill>
              </a:rPr>
              <a:t>H</a:t>
            </a:r>
            <a:r>
              <a:rPr lang="ru-RU" altLang="ru-RU" sz="1600" b="1" dirty="0">
                <a:solidFill>
                  <a:srgbClr val="CC3300"/>
                </a:solidFill>
              </a:rPr>
              <a:t>.225.0 (</a:t>
            </a:r>
            <a:r>
              <a:rPr lang="en-US" altLang="ru-RU" sz="1600" b="1" dirty="0">
                <a:solidFill>
                  <a:srgbClr val="CC3300"/>
                </a:solidFill>
              </a:rPr>
              <a:t>Q.931</a:t>
            </a:r>
            <a:r>
              <a:rPr lang="ru-RU" altLang="ru-RU" sz="1600" b="1" dirty="0">
                <a:solidFill>
                  <a:srgbClr val="CC3300"/>
                </a:solidFill>
              </a:rPr>
              <a:t>) </a:t>
            </a:r>
            <a:r>
              <a:rPr lang="ru-RU" altLang="ru-RU" sz="1600" b="1" dirty="0" err="1">
                <a:solidFill>
                  <a:srgbClr val="CC3300"/>
                </a:solidFill>
              </a:rPr>
              <a:t>хабарламасы</a:t>
            </a:r>
            <a:endParaRPr lang="ru-RU" altLang="ru-RU" sz="1600" b="1" dirty="0">
              <a:solidFill>
                <a:srgbClr val="CC3300"/>
              </a:solidFill>
            </a:endParaRPr>
          </a:p>
        </p:txBody>
      </p:sp>
      <p:grpSp>
        <p:nvGrpSpPr>
          <p:cNvPr id="232456" name="Group 8"/>
          <p:cNvGrpSpPr>
            <a:grpSpLocks/>
          </p:cNvGrpSpPr>
          <p:nvPr/>
        </p:nvGrpSpPr>
        <p:grpSpPr bwMode="auto">
          <a:xfrm>
            <a:off x="539750" y="2633663"/>
            <a:ext cx="7993063" cy="2955925"/>
            <a:chOff x="1104" y="1776"/>
            <a:chExt cx="3312" cy="2352"/>
          </a:xfrm>
        </p:grpSpPr>
        <p:sp>
          <p:nvSpPr>
            <p:cNvPr id="232457" name="Line 9"/>
            <p:cNvSpPr>
              <a:spLocks noChangeShapeType="1"/>
            </p:cNvSpPr>
            <p:nvPr/>
          </p:nvSpPr>
          <p:spPr bwMode="auto">
            <a:xfrm>
              <a:off x="1104" y="1776"/>
              <a:ext cx="0" cy="23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550" tIns="41275" rIns="82550" bIns="41275"/>
            <a:lstStyle/>
            <a:p>
              <a:endParaRPr lang="ru-RU"/>
            </a:p>
          </p:txBody>
        </p:sp>
        <p:sp>
          <p:nvSpPr>
            <p:cNvPr id="232458" name="Line 10"/>
            <p:cNvSpPr>
              <a:spLocks noChangeShapeType="1"/>
            </p:cNvSpPr>
            <p:nvPr/>
          </p:nvSpPr>
          <p:spPr bwMode="auto">
            <a:xfrm>
              <a:off x="2736" y="1776"/>
              <a:ext cx="0" cy="23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550" tIns="41275" rIns="82550" bIns="41275"/>
            <a:lstStyle/>
            <a:p>
              <a:endParaRPr lang="ru-RU"/>
            </a:p>
          </p:txBody>
        </p:sp>
        <p:sp>
          <p:nvSpPr>
            <p:cNvPr id="232459" name="Line 11"/>
            <p:cNvSpPr>
              <a:spLocks noChangeShapeType="1"/>
            </p:cNvSpPr>
            <p:nvPr/>
          </p:nvSpPr>
          <p:spPr bwMode="auto">
            <a:xfrm>
              <a:off x="4416" y="1776"/>
              <a:ext cx="0" cy="23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550" tIns="41275" rIns="82550" bIns="41275"/>
            <a:lstStyle/>
            <a:p>
              <a:endParaRPr lang="ru-RU"/>
            </a:p>
          </p:txBody>
        </p:sp>
      </p:grpSp>
      <p:sp>
        <p:nvSpPr>
          <p:cNvPr id="232460" name="Line 12"/>
          <p:cNvSpPr>
            <a:spLocks noChangeShapeType="1"/>
          </p:cNvSpPr>
          <p:nvPr/>
        </p:nvSpPr>
        <p:spPr bwMode="auto">
          <a:xfrm>
            <a:off x="539750" y="2782888"/>
            <a:ext cx="39608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/>
          <a:lstStyle/>
          <a:p>
            <a:endParaRPr lang="ru-RU"/>
          </a:p>
        </p:txBody>
      </p:sp>
      <p:sp>
        <p:nvSpPr>
          <p:cNvPr id="232461" name="Text Box 13"/>
          <p:cNvSpPr txBox="1">
            <a:spLocks noChangeArrowheads="1"/>
          </p:cNvSpPr>
          <p:nvPr/>
        </p:nvSpPr>
        <p:spPr bwMode="auto">
          <a:xfrm>
            <a:off x="2051050" y="2636838"/>
            <a:ext cx="757238" cy="284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66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550" tIns="41275" rIns="82550" bIns="41275">
            <a:spAutoFit/>
          </a:bodyPr>
          <a:lstStyle/>
          <a:p>
            <a:pPr eaLnBrk="0" hangingPunct="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SzPct val="100000"/>
              <a:buFont typeface="Helvetica" panose="020B0604020202020204" pitchFamily="34" charset="0"/>
              <a:buNone/>
            </a:pPr>
            <a:r>
              <a:rPr lang="en-US" altLang="ru-RU" sz="1400" b="1">
                <a:latin typeface="Helvetica" panose="020B0604020202020204" pitchFamily="34" charset="0"/>
              </a:rPr>
              <a:t>1. ARQ</a:t>
            </a:r>
          </a:p>
        </p:txBody>
      </p:sp>
      <p:sp>
        <p:nvSpPr>
          <p:cNvPr id="232462" name="Line 14"/>
          <p:cNvSpPr>
            <a:spLocks noChangeShapeType="1"/>
          </p:cNvSpPr>
          <p:nvPr/>
        </p:nvSpPr>
        <p:spPr bwMode="auto">
          <a:xfrm flipH="1" flipV="1">
            <a:off x="538163" y="2998788"/>
            <a:ext cx="396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/>
          <a:lstStyle/>
          <a:p>
            <a:endParaRPr lang="ru-RU"/>
          </a:p>
        </p:txBody>
      </p:sp>
      <p:sp>
        <p:nvSpPr>
          <p:cNvPr id="232463" name="Text Box 15"/>
          <p:cNvSpPr txBox="1">
            <a:spLocks noChangeArrowheads="1"/>
          </p:cNvSpPr>
          <p:nvPr/>
        </p:nvSpPr>
        <p:spPr bwMode="auto">
          <a:xfrm>
            <a:off x="2051050" y="2887663"/>
            <a:ext cx="727075" cy="284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66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550" tIns="41275" rIns="82550" bIns="41275">
            <a:spAutoFit/>
          </a:bodyPr>
          <a:lstStyle/>
          <a:p>
            <a:pPr eaLnBrk="0" hangingPunct="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SzPct val="100000"/>
              <a:buFont typeface="Helvetica" panose="020B0604020202020204" pitchFamily="34" charset="0"/>
              <a:buNone/>
            </a:pPr>
            <a:r>
              <a:rPr lang="en-US" altLang="ru-RU" sz="1400" b="1" dirty="0">
                <a:latin typeface="Helvetica" panose="020B0604020202020204" pitchFamily="34" charset="0"/>
              </a:rPr>
              <a:t>2. ACF</a:t>
            </a:r>
          </a:p>
        </p:txBody>
      </p:sp>
      <p:sp>
        <p:nvSpPr>
          <p:cNvPr id="232464" name="Line 16"/>
          <p:cNvSpPr>
            <a:spLocks noChangeShapeType="1"/>
          </p:cNvSpPr>
          <p:nvPr/>
        </p:nvSpPr>
        <p:spPr bwMode="auto">
          <a:xfrm>
            <a:off x="4500563" y="3789363"/>
            <a:ext cx="4032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/>
          <a:lstStyle/>
          <a:p>
            <a:endParaRPr lang="ru-RU"/>
          </a:p>
        </p:txBody>
      </p:sp>
      <p:sp>
        <p:nvSpPr>
          <p:cNvPr id="232465" name="Text Box 17"/>
          <p:cNvSpPr txBox="1">
            <a:spLocks noChangeArrowheads="1"/>
          </p:cNvSpPr>
          <p:nvPr/>
        </p:nvSpPr>
        <p:spPr bwMode="auto">
          <a:xfrm>
            <a:off x="6227763" y="3643313"/>
            <a:ext cx="757237" cy="284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66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550" tIns="41275" rIns="82550" bIns="41275">
            <a:spAutoFit/>
          </a:bodyPr>
          <a:lstStyle/>
          <a:p>
            <a:pPr eaLnBrk="0" hangingPunct="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SzPct val="100000"/>
              <a:buFont typeface="Helvetica" panose="020B0604020202020204" pitchFamily="34" charset="0"/>
              <a:buNone/>
            </a:pPr>
            <a:r>
              <a:rPr lang="en-US" altLang="ru-RU" sz="1400" b="1">
                <a:latin typeface="Helvetica" panose="020B0604020202020204" pitchFamily="34" charset="0"/>
              </a:rPr>
              <a:t>5. ARQ</a:t>
            </a:r>
          </a:p>
        </p:txBody>
      </p:sp>
      <p:sp>
        <p:nvSpPr>
          <p:cNvPr id="232466" name="Line 18"/>
          <p:cNvSpPr>
            <a:spLocks noChangeShapeType="1"/>
          </p:cNvSpPr>
          <p:nvPr/>
        </p:nvSpPr>
        <p:spPr bwMode="auto">
          <a:xfrm flipH="1">
            <a:off x="4500563" y="4005263"/>
            <a:ext cx="4032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/>
          <a:lstStyle/>
          <a:p>
            <a:endParaRPr lang="ru-RU"/>
          </a:p>
        </p:txBody>
      </p:sp>
      <p:sp>
        <p:nvSpPr>
          <p:cNvPr id="232467" name="Text Box 19"/>
          <p:cNvSpPr txBox="1">
            <a:spLocks noChangeArrowheads="1"/>
          </p:cNvSpPr>
          <p:nvPr/>
        </p:nvSpPr>
        <p:spPr bwMode="auto">
          <a:xfrm>
            <a:off x="6227763" y="3851275"/>
            <a:ext cx="727075" cy="284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66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550" tIns="41275" rIns="82550" bIns="41275">
            <a:spAutoFit/>
          </a:bodyPr>
          <a:lstStyle/>
          <a:p>
            <a:pPr eaLnBrk="0" hangingPunct="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SzPct val="100000"/>
              <a:buFont typeface="Helvetica" panose="020B0604020202020204" pitchFamily="34" charset="0"/>
              <a:buNone/>
            </a:pPr>
            <a:r>
              <a:rPr lang="en-US" altLang="ru-RU" sz="1400" b="1">
                <a:latin typeface="Helvetica" panose="020B0604020202020204" pitchFamily="34" charset="0"/>
              </a:rPr>
              <a:t>6. ACF</a:t>
            </a:r>
          </a:p>
        </p:txBody>
      </p:sp>
      <p:sp>
        <p:nvSpPr>
          <p:cNvPr id="232468" name="Line 20"/>
          <p:cNvSpPr>
            <a:spLocks noChangeShapeType="1"/>
          </p:cNvSpPr>
          <p:nvPr/>
        </p:nvSpPr>
        <p:spPr bwMode="auto">
          <a:xfrm>
            <a:off x="539750" y="3284538"/>
            <a:ext cx="79930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/>
          <a:lstStyle/>
          <a:p>
            <a:endParaRPr lang="ru-RU"/>
          </a:p>
        </p:txBody>
      </p:sp>
      <p:sp>
        <p:nvSpPr>
          <p:cNvPr id="232469" name="Text Box 21"/>
          <p:cNvSpPr txBox="1">
            <a:spLocks noChangeArrowheads="1"/>
          </p:cNvSpPr>
          <p:nvPr/>
        </p:nvSpPr>
        <p:spPr bwMode="auto">
          <a:xfrm>
            <a:off x="3873500" y="3167063"/>
            <a:ext cx="957263" cy="284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66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550" tIns="41275" rIns="82550" bIns="41275">
            <a:spAutoFit/>
          </a:bodyPr>
          <a:lstStyle/>
          <a:p>
            <a:pPr eaLnBrk="0" hangingPunct="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SzPct val="100000"/>
              <a:buFont typeface="Helvetica" panose="020B0604020202020204" pitchFamily="34" charset="0"/>
              <a:buNone/>
            </a:pPr>
            <a:r>
              <a:rPr lang="en-US" altLang="ru-RU" sz="1400" b="1">
                <a:solidFill>
                  <a:srgbClr val="CC3300"/>
                </a:solidFill>
                <a:latin typeface="Helvetica" panose="020B0604020202020204" pitchFamily="34" charset="0"/>
              </a:rPr>
              <a:t>3. SETUP</a:t>
            </a:r>
          </a:p>
        </p:txBody>
      </p:sp>
      <p:sp>
        <p:nvSpPr>
          <p:cNvPr id="232470" name="Line 22"/>
          <p:cNvSpPr>
            <a:spLocks noChangeShapeType="1"/>
          </p:cNvSpPr>
          <p:nvPr/>
        </p:nvSpPr>
        <p:spPr bwMode="auto">
          <a:xfrm flipH="1" flipV="1">
            <a:off x="539750" y="3573463"/>
            <a:ext cx="79930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/>
          <a:lstStyle/>
          <a:p>
            <a:endParaRPr lang="ru-RU"/>
          </a:p>
        </p:txBody>
      </p:sp>
      <p:sp>
        <p:nvSpPr>
          <p:cNvPr id="232471" name="Text Box 23"/>
          <p:cNvSpPr txBox="1">
            <a:spLocks noChangeArrowheads="1"/>
          </p:cNvSpPr>
          <p:nvPr/>
        </p:nvSpPr>
        <p:spPr bwMode="auto">
          <a:xfrm>
            <a:off x="3635375" y="3429000"/>
            <a:ext cx="1701800" cy="284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66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550" tIns="41275" rIns="82550" bIns="41275">
            <a:spAutoFit/>
          </a:bodyPr>
          <a:lstStyle/>
          <a:p>
            <a:pPr eaLnBrk="0" hangingPunct="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SzPct val="100000"/>
              <a:buFont typeface="Helvetica" panose="020B0604020202020204" pitchFamily="34" charset="0"/>
              <a:buNone/>
            </a:pPr>
            <a:r>
              <a:rPr lang="en-US" altLang="ru-RU" sz="1400" b="1">
                <a:solidFill>
                  <a:srgbClr val="CC3300"/>
                </a:solidFill>
                <a:latin typeface="Helvetica" panose="020B0604020202020204" pitchFamily="34" charset="0"/>
              </a:rPr>
              <a:t>4. Call Proceeding</a:t>
            </a:r>
          </a:p>
        </p:txBody>
      </p:sp>
      <p:sp>
        <p:nvSpPr>
          <p:cNvPr id="232472" name="Line 24"/>
          <p:cNvSpPr>
            <a:spLocks noChangeShapeType="1"/>
          </p:cNvSpPr>
          <p:nvPr/>
        </p:nvSpPr>
        <p:spPr bwMode="auto">
          <a:xfrm flipH="1" flipV="1">
            <a:off x="539750" y="4222750"/>
            <a:ext cx="79930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/>
          <a:lstStyle/>
          <a:p>
            <a:endParaRPr lang="ru-RU"/>
          </a:p>
        </p:txBody>
      </p:sp>
      <p:sp>
        <p:nvSpPr>
          <p:cNvPr id="232473" name="Text Box 25"/>
          <p:cNvSpPr txBox="1">
            <a:spLocks noChangeArrowheads="1"/>
          </p:cNvSpPr>
          <p:nvPr/>
        </p:nvSpPr>
        <p:spPr bwMode="auto">
          <a:xfrm>
            <a:off x="3910013" y="4081463"/>
            <a:ext cx="982662" cy="284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66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550" tIns="41275" rIns="82550" bIns="41275">
            <a:spAutoFit/>
          </a:bodyPr>
          <a:lstStyle/>
          <a:p>
            <a:pPr eaLnBrk="0" hangingPunct="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SzPct val="100000"/>
              <a:buFont typeface="Helvetica" panose="020B0604020202020204" pitchFamily="34" charset="0"/>
              <a:buNone/>
            </a:pPr>
            <a:r>
              <a:rPr lang="en-US" altLang="ru-RU" sz="1400" b="1">
                <a:solidFill>
                  <a:srgbClr val="CC3300"/>
                </a:solidFill>
                <a:latin typeface="Helvetica" panose="020B0604020202020204" pitchFamily="34" charset="0"/>
              </a:rPr>
              <a:t>7.Alerting</a:t>
            </a:r>
          </a:p>
        </p:txBody>
      </p:sp>
      <p:sp>
        <p:nvSpPr>
          <p:cNvPr id="232474" name="Line 26"/>
          <p:cNvSpPr>
            <a:spLocks noChangeShapeType="1"/>
          </p:cNvSpPr>
          <p:nvPr/>
        </p:nvSpPr>
        <p:spPr bwMode="auto">
          <a:xfrm flipH="1">
            <a:off x="539750" y="4438650"/>
            <a:ext cx="7993063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/>
          <a:lstStyle/>
          <a:p>
            <a:endParaRPr lang="ru-RU"/>
          </a:p>
        </p:txBody>
      </p:sp>
      <p:sp>
        <p:nvSpPr>
          <p:cNvPr id="232475" name="Text Box 27"/>
          <p:cNvSpPr txBox="1">
            <a:spLocks noChangeArrowheads="1"/>
          </p:cNvSpPr>
          <p:nvPr/>
        </p:nvSpPr>
        <p:spPr bwMode="auto">
          <a:xfrm>
            <a:off x="3910013" y="4310063"/>
            <a:ext cx="1020762" cy="284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66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550" tIns="41275" rIns="82550" bIns="41275">
            <a:spAutoFit/>
          </a:bodyPr>
          <a:lstStyle/>
          <a:p>
            <a:pPr eaLnBrk="0" hangingPunct="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SzPct val="100000"/>
              <a:buFont typeface="Helvetica" panose="020B0604020202020204" pitchFamily="34" charset="0"/>
              <a:buNone/>
            </a:pPr>
            <a:r>
              <a:rPr lang="en-US" altLang="ru-RU" sz="1400" b="1">
                <a:solidFill>
                  <a:srgbClr val="CC3300"/>
                </a:solidFill>
                <a:latin typeface="Helvetica" panose="020B0604020202020204" pitchFamily="34" charset="0"/>
              </a:rPr>
              <a:t>8.Connect</a:t>
            </a:r>
          </a:p>
        </p:txBody>
      </p:sp>
      <p:sp>
        <p:nvSpPr>
          <p:cNvPr id="232476" name="Line 28"/>
          <p:cNvSpPr>
            <a:spLocks noChangeShapeType="1"/>
          </p:cNvSpPr>
          <p:nvPr/>
        </p:nvSpPr>
        <p:spPr bwMode="auto">
          <a:xfrm flipH="1" flipV="1">
            <a:off x="539750" y="4799013"/>
            <a:ext cx="7993063" cy="0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/>
          <a:lstStyle/>
          <a:p>
            <a:endParaRPr lang="ru-RU"/>
          </a:p>
        </p:txBody>
      </p:sp>
      <p:sp>
        <p:nvSpPr>
          <p:cNvPr id="232477" name="Text Box 29"/>
          <p:cNvSpPr txBox="1">
            <a:spLocks noChangeArrowheads="1"/>
          </p:cNvSpPr>
          <p:nvPr/>
        </p:nvSpPr>
        <p:spPr bwMode="auto">
          <a:xfrm>
            <a:off x="3595688" y="4613275"/>
            <a:ext cx="1533525" cy="284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550" tIns="41275" rIns="82550" bIns="41275">
            <a:spAutoFit/>
          </a:bodyPr>
          <a:lstStyle/>
          <a:p>
            <a:pPr eaLnBrk="0" hangingPunct="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SzPct val="100000"/>
              <a:buFont typeface="Helvetica" panose="020B0604020202020204" pitchFamily="34" charset="0"/>
              <a:buNone/>
            </a:pPr>
            <a:r>
              <a:rPr lang="en-US" altLang="ru-RU" sz="1400" b="1">
                <a:solidFill>
                  <a:srgbClr val="FF9933"/>
                </a:solidFill>
                <a:latin typeface="Helvetica" panose="020B0604020202020204" pitchFamily="34" charset="0"/>
              </a:rPr>
              <a:t>H.245 Messages</a:t>
            </a:r>
          </a:p>
        </p:txBody>
      </p:sp>
      <p:sp>
        <p:nvSpPr>
          <p:cNvPr id="232478" name="Line 30"/>
          <p:cNvSpPr>
            <a:spLocks noChangeShapeType="1"/>
          </p:cNvSpPr>
          <p:nvPr/>
        </p:nvSpPr>
        <p:spPr bwMode="auto">
          <a:xfrm flipH="1" flipV="1">
            <a:off x="539750" y="5014913"/>
            <a:ext cx="7993063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/>
          <a:lstStyle/>
          <a:p>
            <a:endParaRPr lang="ru-RU"/>
          </a:p>
        </p:txBody>
      </p:sp>
      <p:sp>
        <p:nvSpPr>
          <p:cNvPr id="232479" name="Text Box 31"/>
          <p:cNvSpPr txBox="1">
            <a:spLocks noChangeArrowheads="1"/>
          </p:cNvSpPr>
          <p:nvPr/>
        </p:nvSpPr>
        <p:spPr bwMode="auto">
          <a:xfrm>
            <a:off x="3595688" y="4862513"/>
            <a:ext cx="1504950" cy="284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66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550" tIns="41275" rIns="82550" bIns="41275">
            <a:spAutoFit/>
          </a:bodyPr>
          <a:lstStyle/>
          <a:p>
            <a:pPr eaLnBrk="0" hangingPunct="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SzPct val="100000"/>
              <a:buFont typeface="Helvetica" panose="020B0604020202020204" pitchFamily="34" charset="0"/>
              <a:buNone/>
            </a:pPr>
            <a:r>
              <a:rPr lang="en-US" altLang="ru-RU" sz="1400" b="1">
                <a:solidFill>
                  <a:srgbClr val="008000"/>
                </a:solidFill>
                <a:latin typeface="Helvetica" panose="020B0604020202020204" pitchFamily="34" charset="0"/>
              </a:rPr>
              <a:t>RTP Media Path</a:t>
            </a:r>
          </a:p>
        </p:txBody>
      </p:sp>
      <p:graphicFrame>
        <p:nvGraphicFramePr>
          <p:cNvPr id="232480" name="Object 32"/>
          <p:cNvGraphicFramePr>
            <a:graphicFrameLocks noChangeAspect="1"/>
          </p:cNvGraphicFramePr>
          <p:nvPr/>
        </p:nvGraphicFramePr>
        <p:xfrm>
          <a:off x="179388" y="1701800"/>
          <a:ext cx="715962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238" name="Visio" r:id="rId3" imgW="715680" imgH="789840" progId="Visio.Drawing.11">
                  <p:embed/>
                </p:oleObj>
              </mc:Choice>
              <mc:Fallback>
                <p:oleObj name="Visio" r:id="rId3" imgW="715680" imgH="789840" progId="Visio.Drawing.11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701800"/>
                        <a:ext cx="715962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81" name="Object 33"/>
          <p:cNvGraphicFramePr>
            <a:graphicFrameLocks noChangeAspect="1"/>
          </p:cNvGraphicFramePr>
          <p:nvPr/>
        </p:nvGraphicFramePr>
        <p:xfrm>
          <a:off x="8172450" y="1701800"/>
          <a:ext cx="71596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239" name="VISIO" r:id="rId5" imgW="715680" imgH="789840" progId="Visio.Drawing.6">
                  <p:embed/>
                </p:oleObj>
              </mc:Choice>
              <mc:Fallback>
                <p:oleObj name="VISIO" r:id="rId5" imgW="715680" imgH="789840" progId="Visio.Drawing.6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1701800"/>
                        <a:ext cx="715963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82" name="Object 34"/>
          <p:cNvGraphicFramePr>
            <a:graphicFrameLocks noChangeAspect="1"/>
          </p:cNvGraphicFramePr>
          <p:nvPr/>
        </p:nvGraphicFramePr>
        <p:xfrm>
          <a:off x="4211638" y="1630363"/>
          <a:ext cx="5461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240" name="VISIO" r:id="rId6" imgW="546840" imgH="847080" progId="Visio.Drawing.6">
                  <p:embed/>
                </p:oleObj>
              </mc:Choice>
              <mc:Fallback>
                <p:oleObj name="VISIO" r:id="rId6" imgW="546840" imgH="847080" progId="Visio.Drawing.6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1630363"/>
                        <a:ext cx="54610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483" name="Rectangle 35"/>
          <p:cNvSpPr>
            <a:spLocks noChangeArrowheads="1"/>
          </p:cNvSpPr>
          <p:nvPr/>
        </p:nvSpPr>
        <p:spPr bwMode="auto">
          <a:xfrm>
            <a:off x="0" y="1270000"/>
            <a:ext cx="14652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sz="1600" b="1" dirty="0"/>
              <a:t>Терминал А</a:t>
            </a:r>
            <a:r>
              <a:rPr lang="ru-RU" altLang="ru-RU" sz="22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32484" name="Rectangle 36"/>
          <p:cNvSpPr>
            <a:spLocks noChangeArrowheads="1"/>
          </p:cNvSpPr>
          <p:nvPr/>
        </p:nvSpPr>
        <p:spPr bwMode="auto">
          <a:xfrm>
            <a:off x="7678738" y="1270000"/>
            <a:ext cx="14652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sz="1600" b="1"/>
              <a:t>Терминал В</a:t>
            </a:r>
            <a:r>
              <a:rPr lang="ru-RU" altLang="ru-RU" sz="2200" b="1"/>
              <a:t> </a:t>
            </a:r>
          </a:p>
        </p:txBody>
      </p:sp>
      <p:sp>
        <p:nvSpPr>
          <p:cNvPr id="232485" name="Rectangle 37"/>
          <p:cNvSpPr>
            <a:spLocks noChangeArrowheads="1"/>
          </p:cNvSpPr>
          <p:nvPr/>
        </p:nvSpPr>
        <p:spPr bwMode="auto">
          <a:xfrm>
            <a:off x="3851275" y="1198563"/>
            <a:ext cx="14652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sz="1600" b="1"/>
              <a:t>Привратник</a:t>
            </a:r>
            <a:r>
              <a:rPr lang="ru-RU" altLang="ru-RU" sz="2200" b="1"/>
              <a:t> </a:t>
            </a:r>
          </a:p>
        </p:txBody>
      </p:sp>
      <p:sp>
        <p:nvSpPr>
          <p:cNvPr id="232486" name="Line 38"/>
          <p:cNvSpPr>
            <a:spLocks noChangeShapeType="1"/>
          </p:cNvSpPr>
          <p:nvPr/>
        </p:nvSpPr>
        <p:spPr bwMode="auto">
          <a:xfrm>
            <a:off x="539750" y="5229225"/>
            <a:ext cx="79930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/>
          <a:lstStyle/>
          <a:p>
            <a:endParaRPr lang="ru-RU"/>
          </a:p>
        </p:txBody>
      </p:sp>
      <p:sp>
        <p:nvSpPr>
          <p:cNvPr id="232487" name="Text Box 39"/>
          <p:cNvSpPr txBox="1">
            <a:spLocks noChangeArrowheads="1"/>
          </p:cNvSpPr>
          <p:nvPr/>
        </p:nvSpPr>
        <p:spPr bwMode="auto">
          <a:xfrm>
            <a:off x="3492500" y="5084763"/>
            <a:ext cx="1889125" cy="284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66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550" tIns="41275" rIns="82550" bIns="41275">
            <a:spAutoFit/>
          </a:bodyPr>
          <a:lstStyle/>
          <a:p>
            <a:pPr eaLnBrk="0" hangingPunct="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SzPct val="100000"/>
              <a:buFont typeface="Helvetica" panose="020B0604020202020204" pitchFamily="34" charset="0"/>
              <a:buNone/>
            </a:pPr>
            <a:r>
              <a:rPr lang="ru-RU" altLang="ru-RU" sz="1400" b="1">
                <a:solidFill>
                  <a:srgbClr val="CC3300"/>
                </a:solidFill>
                <a:latin typeface="Helvetica" panose="020B0604020202020204" pitchFamily="34" charset="0"/>
              </a:rPr>
              <a:t>9. </a:t>
            </a:r>
            <a:r>
              <a:rPr lang="en-US" altLang="ru-RU" sz="1400" b="1">
                <a:solidFill>
                  <a:srgbClr val="CC3300"/>
                </a:solidFill>
                <a:latin typeface="Helvetica" panose="020B0604020202020204" pitchFamily="34" charset="0"/>
              </a:rPr>
              <a:t>Release Complete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32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2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2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32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3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3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3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3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3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3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500"/>
                                        <p:tgtEl>
                                          <p:spTgt spid="23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3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500"/>
                                        <p:tgtEl>
                                          <p:spTgt spid="23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23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2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2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23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61" grpId="0" animBg="1"/>
      <p:bldP spid="232463" grpId="0" animBg="1"/>
      <p:bldP spid="232465" grpId="0" animBg="1"/>
      <p:bldP spid="232467" grpId="0" animBg="1"/>
      <p:bldP spid="232469" grpId="0" animBg="1"/>
      <p:bldP spid="232471" grpId="0" animBg="1"/>
      <p:bldP spid="232473" grpId="0" animBg="1"/>
      <p:bldP spid="232475" grpId="0" animBg="1"/>
      <p:bldP spid="232477" grpId="0" animBg="1"/>
      <p:bldP spid="232479" grpId="0" animBg="1"/>
      <p:bldP spid="23248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b="1" dirty="0">
                <a:ea typeface="PMingLiU" panose="02020500000000000000" pitchFamily="18" charset="-120"/>
              </a:rPr>
              <a:t>H.2</a:t>
            </a:r>
            <a:r>
              <a:rPr kumimoji="1" lang="ru-RU" altLang="zh-TW" b="1" dirty="0"/>
              <a:t>45 </a:t>
            </a:r>
            <a:r>
              <a:rPr kumimoji="1" lang="ru-RU" altLang="zh-TW" b="1" dirty="0" err="1"/>
              <a:t>Басқарушы</a:t>
            </a:r>
            <a:r>
              <a:rPr kumimoji="1" lang="ru-RU" altLang="zh-TW" b="1" dirty="0"/>
              <a:t> </a:t>
            </a:r>
            <a:r>
              <a:rPr kumimoji="1" lang="ru-RU" altLang="zh-TW" b="1" dirty="0" err="1"/>
              <a:t>арна</a:t>
            </a:r>
            <a:endParaRPr kumimoji="1" lang="uk-UA" altLang="ru-RU" b="1" dirty="0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kumimoji="1" lang="ru-RU" altLang="ru-RU" sz="2000" dirty="0" err="1"/>
              <a:t>Ақпараттық</a:t>
            </a:r>
            <a:r>
              <a:rPr kumimoji="1" lang="ru-RU" altLang="ru-RU" sz="2000" dirty="0"/>
              <a:t> </a:t>
            </a:r>
            <a:r>
              <a:rPr kumimoji="1" lang="ru-RU" altLang="ru-RU" sz="2000" dirty="0" err="1"/>
              <a:t>арналарды</a:t>
            </a:r>
            <a:r>
              <a:rPr kumimoji="1" lang="ru-RU" altLang="ru-RU" sz="2000" dirty="0"/>
              <a:t> </a:t>
            </a:r>
            <a:r>
              <a:rPr kumimoji="1" lang="ru-RU" altLang="ru-RU" sz="2000" dirty="0" err="1"/>
              <a:t>басқару</a:t>
            </a:r>
            <a:r>
              <a:rPr kumimoji="1" lang="ru-RU" altLang="ru-RU" sz="2000" dirty="0"/>
              <a:t> </a:t>
            </a:r>
            <a:r>
              <a:rPr kumimoji="1" lang="ru-RU" altLang="ru-RU" sz="2000" dirty="0" err="1"/>
              <a:t>үшін</a:t>
            </a:r>
            <a:r>
              <a:rPr kumimoji="1" lang="ru-RU" altLang="ru-RU" sz="2000" dirty="0"/>
              <a:t> </a:t>
            </a:r>
            <a:r>
              <a:rPr kumimoji="1" lang="ru-RU" altLang="ru-RU" sz="2000" dirty="0" err="1"/>
              <a:t>орындалатын</a:t>
            </a:r>
            <a:r>
              <a:rPr kumimoji="1" lang="ru-RU" altLang="ru-RU" sz="2000" dirty="0"/>
              <a:t> </a:t>
            </a:r>
            <a:r>
              <a:rPr kumimoji="1" lang="ru-RU" altLang="ru-RU" sz="2000" dirty="0" err="1"/>
              <a:t>бірқатар</a:t>
            </a:r>
            <a:r>
              <a:rPr kumimoji="1" lang="ru-RU" altLang="ru-RU" sz="2000" dirty="0"/>
              <a:t> </a:t>
            </a:r>
            <a:r>
              <a:rPr kumimoji="1" lang="ru-RU" altLang="ru-RU" sz="2000" dirty="0" err="1"/>
              <a:t>тәуелсіз</a:t>
            </a:r>
            <a:r>
              <a:rPr kumimoji="1" lang="ru-RU" altLang="ru-RU" sz="2000" dirty="0"/>
              <a:t> </a:t>
            </a:r>
            <a:r>
              <a:rPr kumimoji="1" lang="ru-RU" altLang="ru-RU" sz="2000" dirty="0" err="1"/>
              <a:t>рәсімдерді</a:t>
            </a:r>
            <a:r>
              <a:rPr kumimoji="1" lang="ru-RU" altLang="ru-RU" sz="2000" dirty="0"/>
              <a:t> </a:t>
            </a:r>
            <a:r>
              <a:rPr kumimoji="1" lang="ru-RU" altLang="ru-RU" sz="2000" dirty="0" err="1"/>
              <a:t>сипаттайды</a:t>
            </a:r>
            <a:r>
              <a:rPr kumimoji="1" lang="ru-RU" altLang="ru-RU" sz="2000" dirty="0"/>
              <a:t> (</a:t>
            </a:r>
            <a:r>
              <a:rPr kumimoji="1" lang="en-US" altLang="ru-RU" sz="2000" dirty="0"/>
              <a:t>TCP):</a:t>
            </a:r>
            <a:endParaRPr kumimoji="1" lang="kk-KZ" altLang="ru-RU" sz="2000" dirty="0"/>
          </a:p>
          <a:p>
            <a:pPr>
              <a:lnSpc>
                <a:spcPct val="80000"/>
              </a:lnSpc>
            </a:pPr>
            <a:r>
              <a:rPr kumimoji="1" lang="ru-RU" altLang="ru-RU" sz="1900" dirty="0" err="1"/>
              <a:t>Жетекші</a:t>
            </a:r>
            <a:r>
              <a:rPr kumimoji="1" lang="ru-RU" altLang="ru-RU" sz="1900" dirty="0"/>
              <a:t> мен </a:t>
            </a:r>
            <a:r>
              <a:rPr kumimoji="1" lang="ru-RU" altLang="ru-RU" sz="1900" dirty="0" err="1"/>
              <a:t>жетіушіні</a:t>
            </a:r>
            <a:r>
              <a:rPr kumimoji="1" lang="ru-RU" altLang="ru-RU" sz="1900" dirty="0"/>
              <a:t> </a:t>
            </a:r>
            <a:r>
              <a:rPr kumimoji="1" lang="ru-RU" altLang="ru-RU" sz="1900" dirty="0" err="1"/>
              <a:t>анықтау</a:t>
            </a:r>
            <a:r>
              <a:rPr kumimoji="1" lang="ru-RU" altLang="ru-RU" sz="1900" dirty="0"/>
              <a:t> (</a:t>
            </a:r>
            <a:r>
              <a:rPr kumimoji="1" lang="en-US" altLang="ru-RU" sz="1900" dirty="0"/>
              <a:t>Master / Slave determination)</a:t>
            </a:r>
            <a:endParaRPr kumimoji="1" lang="kk-KZ" altLang="ru-RU" sz="1900" dirty="0"/>
          </a:p>
          <a:p>
            <a:pPr>
              <a:lnSpc>
                <a:spcPct val="80000"/>
              </a:lnSpc>
            </a:pPr>
            <a:r>
              <a:rPr kumimoji="1" lang="ru-RU" altLang="ru-RU" sz="1900" dirty="0"/>
              <a:t>Функция </a:t>
            </a:r>
            <a:r>
              <a:rPr kumimoji="1" lang="ru-RU" altLang="ru-RU" sz="1900" dirty="0" err="1"/>
              <a:t>деректерімен</a:t>
            </a:r>
            <a:r>
              <a:rPr kumimoji="1" lang="ru-RU" altLang="ru-RU" sz="1900" dirty="0"/>
              <a:t> </a:t>
            </a:r>
            <a:r>
              <a:rPr kumimoji="1" lang="ru-RU" altLang="ru-RU" sz="1900" dirty="0" err="1"/>
              <a:t>алмасу</a:t>
            </a:r>
            <a:r>
              <a:rPr kumimoji="1" lang="ru-RU" altLang="ru-RU" sz="1900" dirty="0"/>
              <a:t>(</a:t>
            </a:r>
            <a:r>
              <a:rPr kumimoji="1" lang="en-US" altLang="ru-RU" sz="1900" dirty="0"/>
              <a:t>Capability Exchange)</a:t>
            </a:r>
            <a:endParaRPr kumimoji="1" lang="kk-KZ" altLang="ru-RU" sz="1900" dirty="0"/>
          </a:p>
          <a:p>
            <a:pPr>
              <a:lnSpc>
                <a:spcPct val="80000"/>
              </a:lnSpc>
            </a:pPr>
            <a:r>
              <a:rPr kumimoji="1" lang="ru-RU" altLang="ru-RU" sz="1900" dirty="0" err="1"/>
              <a:t>Бір</a:t>
            </a:r>
            <a:r>
              <a:rPr kumimoji="1" lang="ru-RU" altLang="ru-RU" sz="1900" dirty="0"/>
              <a:t> </a:t>
            </a:r>
            <a:r>
              <a:rPr kumimoji="1" lang="ru-RU" altLang="ru-RU" sz="1900" dirty="0" err="1"/>
              <a:t>бағытты</a:t>
            </a:r>
            <a:r>
              <a:rPr kumimoji="1" lang="ru-RU" altLang="ru-RU" sz="1900" dirty="0"/>
              <a:t> </a:t>
            </a:r>
            <a:r>
              <a:rPr kumimoji="1" lang="ru-RU" altLang="ru-RU" sz="1900" dirty="0" err="1"/>
              <a:t>логикалық</a:t>
            </a:r>
            <a:r>
              <a:rPr kumimoji="1" lang="ru-RU" altLang="ru-RU" sz="1900" dirty="0"/>
              <a:t> </a:t>
            </a:r>
            <a:r>
              <a:rPr kumimoji="1" lang="ru-RU" altLang="ru-RU" sz="1900" dirty="0" err="1"/>
              <a:t>арналарды</a:t>
            </a:r>
            <a:r>
              <a:rPr kumimoji="1" lang="ru-RU" altLang="ru-RU" sz="1900" dirty="0"/>
              <a:t> </a:t>
            </a:r>
            <a:r>
              <a:rPr kumimoji="1" lang="ru-RU" altLang="ru-RU" sz="1900" dirty="0" err="1"/>
              <a:t>ашу</a:t>
            </a:r>
            <a:r>
              <a:rPr kumimoji="1" lang="ru-RU" altLang="ru-RU" sz="1900" dirty="0"/>
              <a:t> </a:t>
            </a:r>
            <a:r>
              <a:rPr kumimoji="1" lang="ru-RU" altLang="ru-RU" sz="1900" dirty="0" err="1"/>
              <a:t>және</a:t>
            </a:r>
            <a:r>
              <a:rPr kumimoji="1" lang="ru-RU" altLang="ru-RU" sz="1900" dirty="0"/>
              <a:t> жабу (</a:t>
            </a:r>
            <a:r>
              <a:rPr kumimoji="1" lang="en-US" altLang="ru-RU" sz="1900" dirty="0"/>
              <a:t>Logical Channel Signaling)</a:t>
            </a:r>
            <a:endParaRPr kumimoji="1" lang="kk-KZ" altLang="ru-RU" sz="1900" dirty="0"/>
          </a:p>
          <a:p>
            <a:pPr>
              <a:lnSpc>
                <a:spcPct val="80000"/>
              </a:lnSpc>
            </a:pPr>
            <a:r>
              <a:rPr kumimoji="1" lang="ru-RU" altLang="ru-RU" sz="1900" dirty="0" err="1"/>
              <a:t>Екі</a:t>
            </a:r>
            <a:r>
              <a:rPr kumimoji="1" lang="ru-RU" altLang="ru-RU" sz="1900" dirty="0"/>
              <a:t> </a:t>
            </a:r>
            <a:r>
              <a:rPr kumimoji="1" lang="ru-RU" altLang="ru-RU" sz="1900" dirty="0" err="1"/>
              <a:t>бағытты</a:t>
            </a:r>
            <a:r>
              <a:rPr kumimoji="1" lang="ru-RU" altLang="ru-RU" sz="1900" dirty="0"/>
              <a:t> </a:t>
            </a:r>
            <a:r>
              <a:rPr kumimoji="1" lang="ru-RU" altLang="ru-RU" sz="1900" dirty="0" err="1"/>
              <a:t>логикалық</a:t>
            </a:r>
            <a:r>
              <a:rPr kumimoji="1" lang="ru-RU" altLang="ru-RU" sz="1900" dirty="0"/>
              <a:t> </a:t>
            </a:r>
            <a:r>
              <a:rPr kumimoji="1" lang="ru-RU" altLang="ru-RU" sz="1900" dirty="0" err="1"/>
              <a:t>арналарды</a:t>
            </a:r>
            <a:r>
              <a:rPr kumimoji="1" lang="ru-RU" altLang="ru-RU" sz="1900" dirty="0"/>
              <a:t> </a:t>
            </a:r>
            <a:r>
              <a:rPr kumimoji="1" lang="ru-RU" altLang="ru-RU" sz="1900" dirty="0" err="1"/>
              <a:t>ашу</a:t>
            </a:r>
            <a:r>
              <a:rPr kumimoji="1" lang="ru-RU" altLang="ru-RU" sz="1900" dirty="0"/>
              <a:t> </a:t>
            </a:r>
            <a:r>
              <a:rPr kumimoji="1" lang="ru-RU" altLang="ru-RU" sz="1900" dirty="0" err="1"/>
              <a:t>және</a:t>
            </a:r>
            <a:r>
              <a:rPr kumimoji="1" lang="ru-RU" altLang="ru-RU" sz="1900" dirty="0"/>
              <a:t> жабу (</a:t>
            </a:r>
            <a:r>
              <a:rPr kumimoji="1" lang="en-US" altLang="ru-RU" sz="1900" dirty="0"/>
              <a:t>Bidirectional Logical Channel Signaling)</a:t>
            </a:r>
            <a:endParaRPr kumimoji="1" lang="kk-KZ" altLang="ru-RU" sz="1900" dirty="0"/>
          </a:p>
          <a:p>
            <a:pPr>
              <a:lnSpc>
                <a:spcPct val="80000"/>
              </a:lnSpc>
            </a:pPr>
            <a:r>
              <a:rPr kumimoji="1" lang="ru-RU" altLang="ru-RU" sz="1900" dirty="0" err="1"/>
              <a:t>Логикалық</a:t>
            </a:r>
            <a:r>
              <a:rPr kumimoji="1" lang="ru-RU" altLang="ru-RU" sz="1900" dirty="0"/>
              <a:t> </a:t>
            </a:r>
            <a:r>
              <a:rPr kumimoji="1" lang="ru-RU" altLang="ru-RU" sz="1900" dirty="0" err="1"/>
              <a:t>арналарды</a:t>
            </a:r>
            <a:r>
              <a:rPr kumimoji="1" lang="ru-RU" altLang="ru-RU" sz="1900" dirty="0"/>
              <a:t> жабу (</a:t>
            </a:r>
            <a:r>
              <a:rPr kumimoji="1" lang="en-US" altLang="ru-RU" sz="1900" dirty="0"/>
              <a:t>Close Logical Channel Signaling)</a:t>
            </a:r>
            <a:endParaRPr kumimoji="1" lang="kk-KZ" altLang="ru-RU" sz="1900" dirty="0"/>
          </a:p>
          <a:p>
            <a:pPr>
              <a:lnSpc>
                <a:spcPct val="80000"/>
              </a:lnSpc>
            </a:pPr>
            <a:r>
              <a:rPr kumimoji="1" lang="ru-RU" altLang="ru-RU" sz="1900" dirty="0" err="1"/>
              <a:t>Кідірісті</a:t>
            </a:r>
            <a:r>
              <a:rPr kumimoji="1" lang="ru-RU" altLang="ru-RU" sz="1900" dirty="0"/>
              <a:t> </a:t>
            </a:r>
            <a:r>
              <a:rPr kumimoji="1" lang="ru-RU" altLang="ru-RU" sz="1900" dirty="0" err="1"/>
              <a:t>анықтау</a:t>
            </a:r>
            <a:r>
              <a:rPr kumimoji="1" lang="ru-RU" altLang="ru-RU" sz="1900" dirty="0"/>
              <a:t> (</a:t>
            </a:r>
            <a:r>
              <a:rPr kumimoji="1" lang="en-US" altLang="ru-RU" sz="1900" dirty="0"/>
              <a:t>Round Trip Delay Determination)</a:t>
            </a:r>
            <a:endParaRPr kumimoji="1" lang="kk-KZ" altLang="ru-RU" sz="1900" dirty="0"/>
          </a:p>
          <a:p>
            <a:pPr>
              <a:lnSpc>
                <a:spcPct val="80000"/>
              </a:lnSpc>
            </a:pPr>
            <a:r>
              <a:rPr kumimoji="1" lang="ru-RU" altLang="ru-RU" sz="1900" dirty="0" err="1"/>
              <a:t>Ақпаратты</a:t>
            </a:r>
            <a:r>
              <a:rPr kumimoji="1" lang="ru-RU" altLang="ru-RU" sz="1900" dirty="0"/>
              <a:t> </a:t>
            </a:r>
            <a:r>
              <a:rPr kumimoji="1" lang="ru-RU" altLang="ru-RU" sz="1900" dirty="0" err="1"/>
              <a:t>өңдеу</a:t>
            </a:r>
            <a:r>
              <a:rPr kumimoji="1" lang="ru-RU" altLang="ru-RU" sz="1900" dirty="0"/>
              <a:t> </a:t>
            </a:r>
            <a:r>
              <a:rPr kumimoji="1" lang="ru-RU" altLang="ru-RU" sz="1900" dirty="0" err="1"/>
              <a:t>режимін</a:t>
            </a:r>
            <a:r>
              <a:rPr kumimoji="1" lang="ru-RU" altLang="ru-RU" sz="1900" dirty="0"/>
              <a:t> </a:t>
            </a:r>
            <a:r>
              <a:rPr kumimoji="1" lang="ru-RU" altLang="ru-RU" sz="1900" dirty="0" err="1"/>
              <a:t>таңдау</a:t>
            </a:r>
            <a:r>
              <a:rPr kumimoji="1" lang="ru-RU" altLang="ru-RU" sz="1900" dirty="0"/>
              <a:t> (</a:t>
            </a:r>
            <a:r>
              <a:rPr kumimoji="1" lang="en-US" altLang="ru-RU" sz="1900" dirty="0"/>
              <a:t>Mode Request)</a:t>
            </a:r>
            <a:endParaRPr kumimoji="1" lang="kk-KZ" altLang="ru-RU" sz="1900" dirty="0"/>
          </a:p>
          <a:p>
            <a:pPr>
              <a:lnSpc>
                <a:spcPct val="80000"/>
              </a:lnSpc>
            </a:pPr>
            <a:r>
              <a:rPr kumimoji="1" lang="kk-KZ" altLang="ru-RU" sz="1900" dirty="0"/>
              <a:t>Тұйық </a:t>
            </a:r>
            <a:r>
              <a:rPr kumimoji="1" lang="ru-RU" altLang="ru-RU" sz="1900" dirty="0" err="1"/>
              <a:t>сигнализациясы</a:t>
            </a:r>
            <a:r>
              <a:rPr kumimoji="1" lang="ru-RU" altLang="ru-RU" sz="1900" dirty="0"/>
              <a:t> (</a:t>
            </a:r>
            <a:r>
              <a:rPr kumimoji="1" lang="en-US" altLang="ru-RU" sz="1900" dirty="0"/>
              <a:t>Maintenance Loop Signaling)</a:t>
            </a:r>
            <a:endParaRPr lang="uk-UA" altLang="ru-RU" sz="18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Сигнализация </a:t>
            </a:r>
            <a:r>
              <a:rPr lang="ru-RU" altLang="ru-RU" dirty="0" err="1"/>
              <a:t>модельдері</a:t>
            </a:r>
            <a:endParaRPr lang="uk-UA" altLang="ru-RU" dirty="0"/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ru-RU" sz="2700" dirty="0">
                <a:solidFill>
                  <a:schemeClr val="tx2"/>
                </a:solidFill>
              </a:rPr>
              <a:t>Gatekeeper </a:t>
            </a:r>
            <a:r>
              <a:rPr lang="ru-RU" altLang="ru-RU" sz="2700" dirty="0" err="1">
                <a:solidFill>
                  <a:schemeClr val="tx2"/>
                </a:solidFill>
              </a:rPr>
              <a:t>арқылы</a:t>
            </a:r>
            <a:r>
              <a:rPr lang="ru-RU" altLang="ru-RU" sz="2700" dirty="0">
                <a:solidFill>
                  <a:schemeClr val="tx2"/>
                </a:solidFill>
              </a:rPr>
              <a:t> </a:t>
            </a:r>
            <a:r>
              <a:rPr lang="ru-RU" altLang="ru-RU" sz="2700" dirty="0" err="1">
                <a:solidFill>
                  <a:schemeClr val="tx2"/>
                </a:solidFill>
              </a:rPr>
              <a:t>қандай</a:t>
            </a:r>
            <a:r>
              <a:rPr lang="ru-RU" altLang="ru-RU" sz="2700" dirty="0">
                <a:solidFill>
                  <a:schemeClr val="tx2"/>
                </a:solidFill>
              </a:rPr>
              <a:t> </a:t>
            </a:r>
            <a:r>
              <a:rPr lang="ru-RU" altLang="ru-RU" sz="2700" dirty="0" err="1">
                <a:solidFill>
                  <a:schemeClr val="tx2"/>
                </a:solidFill>
              </a:rPr>
              <a:t>хаттамалық</a:t>
            </a:r>
            <a:r>
              <a:rPr lang="ru-RU" altLang="ru-RU" sz="2700" dirty="0">
                <a:solidFill>
                  <a:schemeClr val="tx2"/>
                </a:solidFill>
              </a:rPr>
              <a:t> </a:t>
            </a:r>
            <a:r>
              <a:rPr lang="ru-RU" altLang="ru-RU" sz="2700" dirty="0" err="1">
                <a:solidFill>
                  <a:schemeClr val="tx2"/>
                </a:solidFill>
              </a:rPr>
              <a:t>хабарламалар</a:t>
            </a:r>
            <a:r>
              <a:rPr lang="ru-RU" altLang="ru-RU" sz="2700" dirty="0">
                <a:solidFill>
                  <a:schemeClr val="tx2"/>
                </a:solidFill>
              </a:rPr>
              <a:t> </a:t>
            </a:r>
            <a:r>
              <a:rPr lang="ru-RU" altLang="ru-RU" sz="2700" dirty="0" err="1">
                <a:solidFill>
                  <a:schemeClr val="tx2"/>
                </a:solidFill>
              </a:rPr>
              <a:t>жіберілетінін</a:t>
            </a:r>
            <a:r>
              <a:rPr lang="ru-RU" altLang="ru-RU" sz="2700" dirty="0">
                <a:solidFill>
                  <a:schemeClr val="tx2"/>
                </a:solidFill>
              </a:rPr>
              <a:t> </a:t>
            </a:r>
            <a:r>
              <a:rPr lang="ru-RU" altLang="ru-RU" sz="2700" dirty="0" err="1">
                <a:solidFill>
                  <a:schemeClr val="tx2"/>
                </a:solidFill>
              </a:rPr>
              <a:t>және</a:t>
            </a:r>
            <a:r>
              <a:rPr lang="ru-RU" altLang="ru-RU" sz="2700" dirty="0">
                <a:solidFill>
                  <a:schemeClr val="tx2"/>
                </a:solidFill>
              </a:rPr>
              <a:t> </a:t>
            </a:r>
            <a:r>
              <a:rPr lang="ru-RU" altLang="ru-RU" sz="2700" dirty="0" err="1">
                <a:solidFill>
                  <a:schemeClr val="tx2"/>
                </a:solidFill>
              </a:rPr>
              <a:t>қайсысы</a:t>
            </a:r>
            <a:r>
              <a:rPr lang="ru-RU" altLang="ru-RU" sz="2700" dirty="0">
                <a:solidFill>
                  <a:schemeClr val="tx2"/>
                </a:solidFill>
              </a:rPr>
              <a:t> </a:t>
            </a:r>
            <a:r>
              <a:rPr lang="ru-RU" altLang="ru-RU" sz="2700" dirty="0" err="1">
                <a:solidFill>
                  <a:schemeClr val="tx2"/>
                </a:solidFill>
              </a:rPr>
              <a:t>екі</a:t>
            </a:r>
            <a:r>
              <a:rPr lang="ru-RU" altLang="ru-RU" sz="2700" dirty="0">
                <a:solidFill>
                  <a:schemeClr val="tx2"/>
                </a:solidFill>
              </a:rPr>
              <a:t> </a:t>
            </a:r>
            <a:r>
              <a:rPr lang="ru-RU" altLang="ru-RU" sz="2700" dirty="0" err="1">
                <a:solidFill>
                  <a:schemeClr val="tx2"/>
                </a:solidFill>
              </a:rPr>
              <a:t>соңғы</a:t>
            </a:r>
            <a:r>
              <a:rPr lang="ru-RU" altLang="ru-RU" sz="2700" dirty="0">
                <a:solidFill>
                  <a:schemeClr val="tx2"/>
                </a:solidFill>
              </a:rPr>
              <a:t> </a:t>
            </a:r>
            <a:r>
              <a:rPr lang="ru-RU" altLang="ru-RU" sz="2700" dirty="0" err="1">
                <a:solidFill>
                  <a:schemeClr val="tx2"/>
                </a:solidFill>
              </a:rPr>
              <a:t>нүкте</a:t>
            </a:r>
            <a:r>
              <a:rPr lang="ru-RU" altLang="ru-RU" sz="2700" dirty="0">
                <a:solidFill>
                  <a:schemeClr val="tx2"/>
                </a:solidFill>
              </a:rPr>
              <a:t> </a:t>
            </a:r>
            <a:r>
              <a:rPr lang="ru-RU" altLang="ru-RU" sz="2700" dirty="0" err="1">
                <a:solidFill>
                  <a:schemeClr val="tx2"/>
                </a:solidFill>
              </a:rPr>
              <a:t>арасында</a:t>
            </a:r>
            <a:r>
              <a:rPr lang="ru-RU" altLang="ru-RU" sz="2700" dirty="0">
                <a:solidFill>
                  <a:schemeClr val="tx2"/>
                </a:solidFill>
              </a:rPr>
              <a:t> </a:t>
            </a:r>
            <a:r>
              <a:rPr lang="ru-RU" altLang="ru-RU" sz="2700" dirty="0" err="1">
                <a:solidFill>
                  <a:schemeClr val="tx2"/>
                </a:solidFill>
              </a:rPr>
              <a:t>тікелей</a:t>
            </a:r>
            <a:r>
              <a:rPr lang="ru-RU" altLang="ru-RU" sz="2700" dirty="0">
                <a:solidFill>
                  <a:schemeClr val="tx2"/>
                </a:solidFill>
              </a:rPr>
              <a:t> </a:t>
            </a:r>
            <a:r>
              <a:rPr lang="ru-RU" altLang="ru-RU" sz="2700" dirty="0" err="1">
                <a:solidFill>
                  <a:schemeClr val="tx2"/>
                </a:solidFill>
              </a:rPr>
              <a:t>берілетінін</a:t>
            </a:r>
            <a:r>
              <a:rPr lang="ru-RU" altLang="ru-RU" sz="2700" dirty="0">
                <a:solidFill>
                  <a:schemeClr val="tx2"/>
                </a:solidFill>
              </a:rPr>
              <a:t> </a:t>
            </a:r>
            <a:r>
              <a:rPr lang="ru-RU" altLang="ru-RU" sz="2700" dirty="0" err="1">
                <a:solidFill>
                  <a:schemeClr val="tx2"/>
                </a:solidFill>
              </a:rPr>
              <a:t>анықтайды</a:t>
            </a:r>
            <a:endParaRPr lang="ru-RU" altLang="ru-RU" sz="27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ru-RU" sz="2700" dirty="0">
                <a:solidFill>
                  <a:schemeClr val="tx2"/>
                </a:solidFill>
              </a:rPr>
              <a:t>Gatekeeper </a:t>
            </a:r>
            <a:r>
              <a:rPr lang="ru-RU" altLang="ru-RU" sz="2700" dirty="0" err="1">
                <a:solidFill>
                  <a:schemeClr val="tx2"/>
                </a:solidFill>
              </a:rPr>
              <a:t>арқылы</a:t>
            </a:r>
            <a:r>
              <a:rPr lang="ru-RU" altLang="ru-RU" sz="2700" dirty="0">
                <a:solidFill>
                  <a:schemeClr val="tx2"/>
                </a:solidFill>
              </a:rPr>
              <a:t> </a:t>
            </a:r>
            <a:r>
              <a:rPr lang="ru-RU" altLang="ru-RU" sz="2700" dirty="0" err="1">
                <a:solidFill>
                  <a:schemeClr val="tx2"/>
                </a:solidFill>
              </a:rPr>
              <a:t>неғұрлым</a:t>
            </a:r>
            <a:r>
              <a:rPr lang="ru-RU" altLang="ru-RU" sz="2700" dirty="0">
                <a:solidFill>
                  <a:schemeClr val="tx2"/>
                </a:solidFill>
              </a:rPr>
              <a:t> </a:t>
            </a:r>
            <a:r>
              <a:rPr lang="ru-RU" altLang="ru-RU" sz="2700" dirty="0" err="1">
                <a:solidFill>
                  <a:schemeClr val="tx2"/>
                </a:solidFill>
              </a:rPr>
              <a:t>көп</a:t>
            </a:r>
            <a:r>
              <a:rPr lang="ru-RU" altLang="ru-RU" sz="2700" dirty="0">
                <a:solidFill>
                  <a:schemeClr val="tx2"/>
                </a:solidFill>
              </a:rPr>
              <a:t> </a:t>
            </a:r>
            <a:r>
              <a:rPr lang="ru-RU" altLang="ru-RU" sz="2700" dirty="0" err="1">
                <a:solidFill>
                  <a:schemeClr val="tx2"/>
                </a:solidFill>
              </a:rPr>
              <a:t>хабарламалар</a:t>
            </a:r>
            <a:r>
              <a:rPr lang="ru-RU" altLang="ru-RU" sz="2700" dirty="0">
                <a:solidFill>
                  <a:schemeClr val="tx2"/>
                </a:solidFill>
              </a:rPr>
              <a:t> </a:t>
            </a:r>
            <a:r>
              <a:rPr lang="ru-RU" altLang="ru-RU" sz="2700" dirty="0" err="1">
                <a:solidFill>
                  <a:schemeClr val="tx2"/>
                </a:solidFill>
              </a:rPr>
              <a:t>берілсе</a:t>
            </a:r>
            <a:r>
              <a:rPr lang="ru-RU" altLang="ru-RU" sz="2700" dirty="0">
                <a:solidFill>
                  <a:schemeClr val="tx2"/>
                </a:solidFill>
              </a:rPr>
              <a:t>, </a:t>
            </a:r>
            <a:r>
              <a:rPr lang="ru-RU" altLang="ru-RU" sz="2700" dirty="0" err="1">
                <a:solidFill>
                  <a:schemeClr val="tx2"/>
                </a:solidFill>
              </a:rPr>
              <a:t>соғұрлым</a:t>
            </a:r>
            <a:r>
              <a:rPr lang="ru-RU" altLang="ru-RU" sz="2700" dirty="0">
                <a:solidFill>
                  <a:schemeClr val="tx2"/>
                </a:solidFill>
              </a:rPr>
              <a:t> </a:t>
            </a:r>
            <a:r>
              <a:rPr lang="ru-RU" altLang="ru-RU" sz="2700" dirty="0" err="1">
                <a:solidFill>
                  <a:schemeClr val="tx2"/>
                </a:solidFill>
              </a:rPr>
              <a:t>оның</a:t>
            </a:r>
            <a:r>
              <a:rPr lang="ru-RU" altLang="ru-RU" sz="2700" dirty="0">
                <a:solidFill>
                  <a:schemeClr val="tx2"/>
                </a:solidFill>
              </a:rPr>
              <a:t> </a:t>
            </a:r>
            <a:r>
              <a:rPr lang="ru-RU" altLang="ru-RU" sz="2700" dirty="0" err="1">
                <a:solidFill>
                  <a:schemeClr val="tx2"/>
                </a:solidFill>
              </a:rPr>
              <a:t>жүктемесі</a:t>
            </a:r>
            <a:r>
              <a:rPr lang="ru-RU" altLang="ru-RU" sz="2700" dirty="0">
                <a:solidFill>
                  <a:schemeClr val="tx2"/>
                </a:solidFill>
              </a:rPr>
              <a:t> мен </a:t>
            </a:r>
            <a:r>
              <a:rPr lang="ru-RU" altLang="ru-RU" sz="2700" dirty="0" err="1">
                <a:solidFill>
                  <a:schemeClr val="tx2"/>
                </a:solidFill>
              </a:rPr>
              <a:t>жауапкершілігі</a:t>
            </a:r>
            <a:r>
              <a:rPr lang="ru-RU" altLang="ru-RU" sz="2700" dirty="0">
                <a:solidFill>
                  <a:schemeClr val="tx2"/>
                </a:solidFill>
              </a:rPr>
              <a:t> (</a:t>
            </a:r>
            <a:r>
              <a:rPr lang="ru-RU" altLang="ru-RU" sz="2700" dirty="0" err="1">
                <a:solidFill>
                  <a:schemeClr val="tx2"/>
                </a:solidFill>
              </a:rPr>
              <a:t>қосылыстарды</a:t>
            </a:r>
            <a:r>
              <a:rPr lang="ru-RU" altLang="ru-RU" sz="2700" dirty="0">
                <a:solidFill>
                  <a:schemeClr val="tx2"/>
                </a:solidFill>
              </a:rPr>
              <a:t> </a:t>
            </a:r>
            <a:r>
              <a:rPr lang="ru-RU" altLang="ru-RU" sz="2700" dirty="0" err="1">
                <a:solidFill>
                  <a:schemeClr val="tx2"/>
                </a:solidFill>
              </a:rPr>
              <a:t>басқару</a:t>
            </a:r>
            <a:r>
              <a:rPr lang="ru-RU" altLang="ru-RU" sz="2700" dirty="0">
                <a:solidFill>
                  <a:schemeClr val="tx2"/>
                </a:solidFill>
              </a:rPr>
              <a:t>)</a:t>
            </a:r>
          </a:p>
          <a:p>
            <a:pPr>
              <a:lnSpc>
                <a:spcPct val="80000"/>
              </a:lnSpc>
            </a:pPr>
            <a:r>
              <a:rPr lang="ru-RU" altLang="ru-RU" sz="2700" dirty="0">
                <a:solidFill>
                  <a:schemeClr val="tx2"/>
                </a:solidFill>
              </a:rPr>
              <a:t>Тек </a:t>
            </a:r>
            <a:r>
              <a:rPr lang="en-US" altLang="ru-RU" sz="2700" dirty="0">
                <a:solidFill>
                  <a:schemeClr val="tx2"/>
                </a:solidFill>
              </a:rPr>
              <a:t>gatekeeper </a:t>
            </a:r>
            <a:r>
              <a:rPr lang="ru-RU" altLang="ru-RU" sz="2700" dirty="0" err="1">
                <a:solidFill>
                  <a:schemeClr val="tx2"/>
                </a:solidFill>
              </a:rPr>
              <a:t>шешеді</a:t>
            </a:r>
            <a:r>
              <a:rPr lang="ru-RU" altLang="ru-RU" sz="2700" dirty="0">
                <a:solidFill>
                  <a:schemeClr val="tx2"/>
                </a:solidFill>
              </a:rPr>
              <a:t> - </a:t>
            </a:r>
            <a:r>
              <a:rPr lang="ru-RU" altLang="ru-RU" sz="2700" dirty="0" err="1">
                <a:solidFill>
                  <a:schemeClr val="tx2"/>
                </a:solidFill>
              </a:rPr>
              <a:t>қандай</a:t>
            </a:r>
            <a:r>
              <a:rPr lang="ru-RU" altLang="ru-RU" sz="2700" dirty="0">
                <a:solidFill>
                  <a:schemeClr val="tx2"/>
                </a:solidFill>
              </a:rPr>
              <a:t> сигнал </a:t>
            </a:r>
            <a:r>
              <a:rPr lang="ru-RU" altLang="ru-RU" sz="2700" dirty="0" err="1">
                <a:solidFill>
                  <a:schemeClr val="tx2"/>
                </a:solidFill>
              </a:rPr>
              <a:t>моделін</a:t>
            </a:r>
            <a:r>
              <a:rPr lang="ru-RU" altLang="ru-RU" sz="2700" dirty="0">
                <a:solidFill>
                  <a:schemeClr val="tx2"/>
                </a:solidFill>
              </a:rPr>
              <a:t> </a:t>
            </a:r>
            <a:r>
              <a:rPr lang="ru-RU" altLang="ru-RU" sz="2700" dirty="0" err="1">
                <a:solidFill>
                  <a:schemeClr val="tx2"/>
                </a:solidFill>
              </a:rPr>
              <a:t>таңдау</a:t>
            </a:r>
            <a:r>
              <a:rPr lang="ru-RU" altLang="ru-RU" sz="2700" dirty="0">
                <a:solidFill>
                  <a:schemeClr val="tx2"/>
                </a:solidFill>
              </a:rPr>
              <a:t> </a:t>
            </a:r>
            <a:r>
              <a:rPr lang="ru-RU" altLang="ru-RU" sz="2700" dirty="0" err="1">
                <a:solidFill>
                  <a:schemeClr val="tx2"/>
                </a:solidFill>
              </a:rPr>
              <a:t>керек</a:t>
            </a:r>
            <a:endParaRPr lang="ru-RU" altLang="ru-RU" sz="27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sz="2700" dirty="0" err="1">
                <a:solidFill>
                  <a:schemeClr val="tx2"/>
                </a:solidFill>
              </a:rPr>
              <a:t>Деректер</a:t>
            </a:r>
            <a:r>
              <a:rPr lang="ru-RU" altLang="ru-RU" sz="2700" dirty="0">
                <a:solidFill>
                  <a:schemeClr val="tx2"/>
                </a:solidFill>
              </a:rPr>
              <a:t> </a:t>
            </a:r>
            <a:r>
              <a:rPr lang="ru-RU" altLang="ru-RU" sz="2700" dirty="0" err="1">
                <a:solidFill>
                  <a:schemeClr val="tx2"/>
                </a:solidFill>
              </a:rPr>
              <a:t>ағындары</a:t>
            </a:r>
            <a:r>
              <a:rPr lang="ru-RU" altLang="ru-RU" sz="2700" dirty="0">
                <a:solidFill>
                  <a:schemeClr val="tx2"/>
                </a:solidFill>
              </a:rPr>
              <a:t> </a:t>
            </a:r>
            <a:r>
              <a:rPr lang="ru-RU" altLang="ru-RU" sz="2700" dirty="0" err="1">
                <a:solidFill>
                  <a:schemeClr val="tx2"/>
                </a:solidFill>
              </a:rPr>
              <a:t>ешқашан</a:t>
            </a:r>
            <a:r>
              <a:rPr lang="ru-RU" altLang="ru-RU" sz="2700" dirty="0">
                <a:solidFill>
                  <a:schemeClr val="tx2"/>
                </a:solidFill>
              </a:rPr>
              <a:t> </a:t>
            </a:r>
            <a:r>
              <a:rPr lang="en-US" altLang="ru-RU" sz="2700" dirty="0">
                <a:solidFill>
                  <a:schemeClr val="tx2"/>
                </a:solidFill>
              </a:rPr>
              <a:t>gatekeeper </a:t>
            </a:r>
            <a:r>
              <a:rPr lang="ru-RU" altLang="ru-RU" sz="2700" dirty="0" err="1">
                <a:solidFill>
                  <a:schemeClr val="tx2"/>
                </a:solidFill>
              </a:rPr>
              <a:t>арқылы</a:t>
            </a:r>
            <a:r>
              <a:rPr lang="ru-RU" altLang="ru-RU" sz="2700" dirty="0">
                <a:solidFill>
                  <a:schemeClr val="tx2"/>
                </a:solidFill>
              </a:rPr>
              <a:t> </a:t>
            </a:r>
            <a:r>
              <a:rPr lang="ru-RU" altLang="ru-RU" sz="2700" dirty="0" err="1">
                <a:solidFill>
                  <a:schemeClr val="tx2"/>
                </a:solidFill>
              </a:rPr>
              <a:t>берілмейді</a:t>
            </a:r>
            <a:endParaRPr lang="uk-UA" altLang="ru-RU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Direct Endpoint Call Signalling</a:t>
            </a:r>
            <a:br>
              <a:rPr lang="en-US" altLang="ru-RU" sz="4000" b="1">
                <a:solidFill>
                  <a:srgbClr val="CF0E3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uk-UA" altLang="ru-RU" sz="4000" b="1">
              <a:solidFill>
                <a:srgbClr val="CF0E3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87748" name="Picture 4" descr="H323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4038" y="1600200"/>
            <a:ext cx="5494337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Gatekeeper Routed Call Signalling (Q.931)</a:t>
            </a:r>
            <a:br>
              <a:rPr lang="en-US" altLang="ru-RU" sz="32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uk-UA" altLang="ru-RU" sz="3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88772" name="Picture 4" descr="H323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066800"/>
            <a:ext cx="691038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VoIP-</a:t>
            </a:r>
            <a:r>
              <a:rPr lang="kk-KZ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 </a:t>
            </a:r>
            <a:r>
              <a:rPr lang="ru-RU" alt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</a:t>
            </a:r>
            <a:endParaRPr lang="uk-UA" alt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444" name="Oval 4"/>
          <p:cNvSpPr>
            <a:spLocks noChangeArrowheads="1"/>
          </p:cNvSpPr>
          <p:nvPr/>
        </p:nvSpPr>
        <p:spPr bwMode="auto">
          <a:xfrm>
            <a:off x="250825" y="1341438"/>
            <a:ext cx="4175125" cy="2257425"/>
          </a:xfrm>
          <a:prstGeom prst="ellipse">
            <a:avLst/>
          </a:prstGeom>
          <a:solidFill>
            <a:srgbClr val="99CCFF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uk-UA" altLang="ru-RU">
              <a:solidFill>
                <a:schemeClr val="accent1"/>
              </a:solidFill>
              <a:ea typeface="PMingLiU" panose="02020500000000000000" pitchFamily="18" charset="-120"/>
            </a:endParaRPr>
          </a:p>
        </p:txBody>
      </p:sp>
      <p:sp>
        <p:nvSpPr>
          <p:cNvPr id="189445" name="Oval 5"/>
          <p:cNvSpPr>
            <a:spLocks noChangeArrowheads="1"/>
          </p:cNvSpPr>
          <p:nvPr/>
        </p:nvSpPr>
        <p:spPr bwMode="auto">
          <a:xfrm>
            <a:off x="4627563" y="1408113"/>
            <a:ext cx="4192587" cy="2190750"/>
          </a:xfrm>
          <a:prstGeom prst="ellipse">
            <a:avLst/>
          </a:prstGeom>
          <a:solidFill>
            <a:srgbClr val="CCFFFF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uk-UA" altLang="ru-RU">
              <a:solidFill>
                <a:srgbClr val="FF9966"/>
              </a:solidFill>
              <a:ea typeface="PMingLiU" panose="02020500000000000000" pitchFamily="18" charset="-120"/>
            </a:endParaRPr>
          </a:p>
        </p:txBody>
      </p:sp>
      <p:sp>
        <p:nvSpPr>
          <p:cNvPr id="189446" name="Oval 6"/>
          <p:cNvSpPr>
            <a:spLocks noChangeArrowheads="1"/>
          </p:cNvSpPr>
          <p:nvPr/>
        </p:nvSpPr>
        <p:spPr bwMode="auto">
          <a:xfrm>
            <a:off x="323850" y="3798888"/>
            <a:ext cx="4102100" cy="2190750"/>
          </a:xfrm>
          <a:prstGeom prst="ellipse">
            <a:avLst/>
          </a:prstGeom>
          <a:solidFill>
            <a:srgbClr val="CCFFCC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uk-UA" altLang="ru-RU">
              <a:solidFill>
                <a:srgbClr val="FF9966"/>
              </a:solidFill>
              <a:ea typeface="PMingLiU" panose="02020500000000000000" pitchFamily="18" charset="-120"/>
            </a:endParaRPr>
          </a:p>
        </p:txBody>
      </p:sp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1817688" y="1538288"/>
            <a:ext cx="9564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kk-KZ" altLang="zh-TW" sz="2400" b="1" dirty="0">
                <a:ea typeface="PMingLiU" panose="02020500000000000000" pitchFamily="18" charset="-120"/>
              </a:rPr>
              <a:t>Іздеу</a:t>
            </a:r>
            <a:endParaRPr kumimoji="1" lang="en-US" altLang="zh-TW" sz="2400" b="1" dirty="0">
              <a:ea typeface="PMingLiU" panose="02020500000000000000" pitchFamily="18" charset="-120"/>
            </a:endParaRPr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5773738" y="1566863"/>
            <a:ext cx="15860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ru-RU" altLang="zh-TW" sz="2400" b="1" dirty="0" err="1"/>
              <a:t>Цифрлау</a:t>
            </a:r>
            <a:endParaRPr kumimoji="1" lang="en-US" altLang="zh-TW" sz="2400" b="1" dirty="0">
              <a:ea typeface="PMingLiU" panose="02020500000000000000" pitchFamily="18" charset="-120"/>
            </a:endParaRPr>
          </a:p>
        </p:txBody>
      </p:sp>
      <p:sp>
        <p:nvSpPr>
          <p:cNvPr id="189449" name="Text Box 9"/>
          <p:cNvSpPr txBox="1">
            <a:spLocks noChangeArrowheads="1"/>
          </p:cNvSpPr>
          <p:nvPr/>
        </p:nvSpPr>
        <p:spPr bwMode="auto">
          <a:xfrm>
            <a:off x="1692275" y="3878263"/>
            <a:ext cx="9781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kk-KZ" altLang="zh-TW" sz="2400" b="1" dirty="0"/>
              <a:t>Қысу</a:t>
            </a:r>
            <a:endParaRPr kumimoji="1" lang="en-US" altLang="zh-TW" sz="2400" b="1" dirty="0">
              <a:ea typeface="PMingLiU" panose="02020500000000000000" pitchFamily="18" charset="-120"/>
            </a:endParaRPr>
          </a:p>
        </p:txBody>
      </p:sp>
      <p:sp>
        <p:nvSpPr>
          <p:cNvPr id="189450" name="Text Box 10"/>
          <p:cNvSpPr txBox="1">
            <a:spLocks noChangeArrowheads="1"/>
          </p:cNvSpPr>
          <p:nvPr/>
        </p:nvSpPr>
        <p:spPr bwMode="auto">
          <a:xfrm>
            <a:off x="650907" y="2673350"/>
            <a:ext cx="1831912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ru-RU" altLang="zh-TW" sz="1600" b="1" dirty="0"/>
              <a:t>Телефон </a:t>
            </a:r>
            <a:r>
              <a:rPr kumimoji="1" lang="ru-RU" altLang="zh-TW" sz="1600" b="1" dirty="0" err="1"/>
              <a:t>номері</a:t>
            </a:r>
            <a:endParaRPr kumimoji="1" lang="en-US" altLang="zh-TW" sz="1400" b="1" dirty="0">
              <a:ea typeface="PMingLiU" panose="02020500000000000000" pitchFamily="18" charset="-120"/>
            </a:endParaRPr>
          </a:p>
          <a:p>
            <a:pPr algn="ctr"/>
            <a:r>
              <a:rPr kumimoji="1" lang="en-US" altLang="zh-TW" sz="1500" dirty="0">
                <a:ea typeface="PMingLiU" panose="02020500000000000000" pitchFamily="18" charset="-120"/>
              </a:rPr>
              <a:t>+7 727 -377-33-30</a:t>
            </a:r>
            <a:endParaRPr kumimoji="1" lang="en-US" altLang="zh-TW" sz="1400" b="1" dirty="0">
              <a:ea typeface="PMingLiU" panose="02020500000000000000" pitchFamily="18" charset="-120"/>
            </a:endParaRPr>
          </a:p>
        </p:txBody>
      </p:sp>
      <p:sp>
        <p:nvSpPr>
          <p:cNvPr id="189451" name="Text Box 11"/>
          <p:cNvSpPr txBox="1">
            <a:spLocks noChangeArrowheads="1"/>
          </p:cNvSpPr>
          <p:nvPr/>
        </p:nvSpPr>
        <p:spPr bwMode="auto">
          <a:xfrm>
            <a:off x="2592388" y="2673350"/>
            <a:ext cx="1298575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TW" sz="1600" b="1">
                <a:ea typeface="PMingLiU" panose="02020500000000000000" pitchFamily="18" charset="-120"/>
              </a:rPr>
              <a:t>IP </a:t>
            </a:r>
            <a:r>
              <a:rPr kumimoji="1" lang="ru-RU" altLang="zh-TW" sz="1600" b="1"/>
              <a:t>адрес</a:t>
            </a:r>
            <a:endParaRPr kumimoji="1" lang="en-US" altLang="zh-TW" sz="1400" b="1">
              <a:ea typeface="PMingLiU" panose="02020500000000000000" pitchFamily="18" charset="-120"/>
            </a:endParaRPr>
          </a:p>
          <a:p>
            <a:pPr algn="ctr"/>
            <a:r>
              <a:rPr kumimoji="1" lang="en-US" altLang="zh-TW" sz="1500">
                <a:ea typeface="PMingLiU" panose="02020500000000000000" pitchFamily="18" charset="-120"/>
              </a:rPr>
              <a:t>172.16.1.134</a:t>
            </a:r>
            <a:endParaRPr kumimoji="1" lang="en-US" altLang="zh-TW" sz="1500" b="1">
              <a:ea typeface="PMingLiU" panose="02020500000000000000" pitchFamily="18" charset="-120"/>
            </a:endParaRPr>
          </a:p>
        </p:txBody>
      </p:sp>
      <p:sp>
        <p:nvSpPr>
          <p:cNvPr id="189452" name="Line 12"/>
          <p:cNvSpPr>
            <a:spLocks noChangeShapeType="1"/>
          </p:cNvSpPr>
          <p:nvPr/>
        </p:nvSpPr>
        <p:spPr bwMode="auto">
          <a:xfrm>
            <a:off x="2046288" y="2343150"/>
            <a:ext cx="604837" cy="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 type="stealth" w="lg" len="lg"/>
          </a:ln>
          <a:effectLst>
            <a:outerShdw dist="35921" dir="2700000" algn="ctr" rotWithShape="0">
              <a:srgbClr val="00999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89453" name="Group 13"/>
          <p:cNvGrpSpPr>
            <a:grpSpLocks/>
          </p:cNvGrpSpPr>
          <p:nvPr/>
        </p:nvGrpSpPr>
        <p:grpSpPr bwMode="auto">
          <a:xfrm>
            <a:off x="5321300" y="2138363"/>
            <a:ext cx="1384300" cy="1128712"/>
            <a:chOff x="3238" y="1200"/>
            <a:chExt cx="1302" cy="924"/>
          </a:xfrm>
        </p:grpSpPr>
        <p:sp>
          <p:nvSpPr>
            <p:cNvPr id="189454" name="Rectangle 14"/>
            <p:cNvSpPr>
              <a:spLocks noChangeArrowheads="1"/>
            </p:cNvSpPr>
            <p:nvPr/>
          </p:nvSpPr>
          <p:spPr bwMode="auto">
            <a:xfrm>
              <a:off x="3238" y="1200"/>
              <a:ext cx="1302" cy="924"/>
            </a:xfrm>
            <a:prstGeom prst="rect">
              <a:avLst/>
            </a:prstGeom>
            <a:gradFill rotWithShape="0">
              <a:gsLst>
                <a:gs pos="0">
                  <a:srgbClr val="FFC829"/>
                </a:gs>
                <a:gs pos="50000">
                  <a:srgbClr val="FFC829">
                    <a:gamma/>
                    <a:tint val="60000"/>
                    <a:invGamma/>
                  </a:srgbClr>
                </a:gs>
                <a:gs pos="100000">
                  <a:srgbClr val="FFC829"/>
                </a:gs>
              </a:gsLst>
              <a:lin ang="27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9455" name="Line 15"/>
            <p:cNvSpPr>
              <a:spLocks noChangeShapeType="1"/>
            </p:cNvSpPr>
            <p:nvPr/>
          </p:nvSpPr>
          <p:spPr bwMode="auto">
            <a:xfrm>
              <a:off x="3421" y="1388"/>
              <a:ext cx="0" cy="255"/>
            </a:xfrm>
            <a:prstGeom prst="line">
              <a:avLst/>
            </a:prstGeom>
            <a:noFill/>
            <a:ln w="25400">
              <a:solidFill>
                <a:srgbClr val="00BBED"/>
              </a:solidFill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9456" name="Line 16"/>
            <p:cNvSpPr>
              <a:spLocks noChangeShapeType="1"/>
            </p:cNvSpPr>
            <p:nvPr/>
          </p:nvSpPr>
          <p:spPr bwMode="auto">
            <a:xfrm>
              <a:off x="3477" y="1288"/>
              <a:ext cx="0" cy="384"/>
            </a:xfrm>
            <a:prstGeom prst="line">
              <a:avLst/>
            </a:prstGeom>
            <a:noFill/>
            <a:ln w="25400">
              <a:solidFill>
                <a:srgbClr val="00BBED"/>
              </a:solidFill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9457" name="Line 17"/>
            <p:cNvSpPr>
              <a:spLocks noChangeShapeType="1"/>
            </p:cNvSpPr>
            <p:nvPr/>
          </p:nvSpPr>
          <p:spPr bwMode="auto">
            <a:xfrm flipH="1">
              <a:off x="3543" y="1396"/>
              <a:ext cx="1" cy="252"/>
            </a:xfrm>
            <a:prstGeom prst="line">
              <a:avLst/>
            </a:prstGeom>
            <a:noFill/>
            <a:ln w="25400">
              <a:solidFill>
                <a:srgbClr val="00BBED"/>
              </a:solidFill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9458" name="Line 18"/>
            <p:cNvSpPr>
              <a:spLocks noChangeShapeType="1"/>
            </p:cNvSpPr>
            <p:nvPr/>
          </p:nvSpPr>
          <p:spPr bwMode="auto">
            <a:xfrm>
              <a:off x="3856" y="1401"/>
              <a:ext cx="0" cy="262"/>
            </a:xfrm>
            <a:prstGeom prst="line">
              <a:avLst/>
            </a:prstGeom>
            <a:noFill/>
            <a:ln w="25400">
              <a:solidFill>
                <a:srgbClr val="00BBED"/>
              </a:solidFill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9459" name="Line 19"/>
            <p:cNvSpPr>
              <a:spLocks noChangeShapeType="1"/>
            </p:cNvSpPr>
            <p:nvPr/>
          </p:nvSpPr>
          <p:spPr bwMode="auto">
            <a:xfrm>
              <a:off x="3917" y="1295"/>
              <a:ext cx="0" cy="345"/>
            </a:xfrm>
            <a:prstGeom prst="line">
              <a:avLst/>
            </a:prstGeom>
            <a:noFill/>
            <a:ln w="25400">
              <a:solidFill>
                <a:srgbClr val="00BBED"/>
              </a:solidFill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9460" name="Line 20"/>
            <p:cNvSpPr>
              <a:spLocks noChangeShapeType="1"/>
            </p:cNvSpPr>
            <p:nvPr/>
          </p:nvSpPr>
          <p:spPr bwMode="auto">
            <a:xfrm flipH="1">
              <a:off x="3975" y="1389"/>
              <a:ext cx="1" cy="245"/>
            </a:xfrm>
            <a:prstGeom prst="line">
              <a:avLst/>
            </a:prstGeom>
            <a:noFill/>
            <a:ln w="25400">
              <a:solidFill>
                <a:srgbClr val="00BBED"/>
              </a:solidFill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9461" name="Line 21"/>
            <p:cNvSpPr>
              <a:spLocks noChangeShapeType="1"/>
            </p:cNvSpPr>
            <p:nvPr/>
          </p:nvSpPr>
          <p:spPr bwMode="auto">
            <a:xfrm>
              <a:off x="3643" y="1662"/>
              <a:ext cx="0" cy="269"/>
            </a:xfrm>
            <a:prstGeom prst="line">
              <a:avLst/>
            </a:prstGeom>
            <a:noFill/>
            <a:ln w="25400">
              <a:solidFill>
                <a:srgbClr val="00BBED"/>
              </a:solidFill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9462" name="Line 22"/>
            <p:cNvSpPr>
              <a:spLocks noChangeShapeType="1"/>
            </p:cNvSpPr>
            <p:nvPr/>
          </p:nvSpPr>
          <p:spPr bwMode="auto">
            <a:xfrm>
              <a:off x="3699" y="1645"/>
              <a:ext cx="0" cy="358"/>
            </a:xfrm>
            <a:prstGeom prst="line">
              <a:avLst/>
            </a:prstGeom>
            <a:noFill/>
            <a:ln w="25400">
              <a:solidFill>
                <a:srgbClr val="00BBED"/>
              </a:solidFill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9463" name="Line 23"/>
            <p:cNvSpPr>
              <a:spLocks noChangeShapeType="1"/>
            </p:cNvSpPr>
            <p:nvPr/>
          </p:nvSpPr>
          <p:spPr bwMode="auto">
            <a:xfrm>
              <a:off x="3749" y="1652"/>
              <a:ext cx="0" cy="289"/>
            </a:xfrm>
            <a:prstGeom prst="line">
              <a:avLst/>
            </a:prstGeom>
            <a:noFill/>
            <a:ln w="25400">
              <a:solidFill>
                <a:srgbClr val="00BBED"/>
              </a:solidFill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9464" name="Line 24"/>
            <p:cNvSpPr>
              <a:spLocks noChangeShapeType="1"/>
            </p:cNvSpPr>
            <p:nvPr/>
          </p:nvSpPr>
          <p:spPr bwMode="auto">
            <a:xfrm>
              <a:off x="4141" y="1658"/>
              <a:ext cx="0" cy="350"/>
            </a:xfrm>
            <a:prstGeom prst="line">
              <a:avLst/>
            </a:prstGeom>
            <a:noFill/>
            <a:ln w="25400">
              <a:solidFill>
                <a:srgbClr val="00BBED"/>
              </a:solidFill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9465" name="Line 25"/>
            <p:cNvSpPr>
              <a:spLocks noChangeShapeType="1"/>
            </p:cNvSpPr>
            <p:nvPr/>
          </p:nvSpPr>
          <p:spPr bwMode="auto">
            <a:xfrm>
              <a:off x="4203" y="1650"/>
              <a:ext cx="0" cy="241"/>
            </a:xfrm>
            <a:prstGeom prst="line">
              <a:avLst/>
            </a:prstGeom>
            <a:noFill/>
            <a:ln w="25400">
              <a:solidFill>
                <a:srgbClr val="00BBED"/>
              </a:solidFill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9466" name="Line 26"/>
            <p:cNvSpPr>
              <a:spLocks noChangeShapeType="1"/>
            </p:cNvSpPr>
            <p:nvPr/>
          </p:nvSpPr>
          <p:spPr bwMode="auto">
            <a:xfrm>
              <a:off x="4081" y="1642"/>
              <a:ext cx="0" cy="245"/>
            </a:xfrm>
            <a:prstGeom prst="line">
              <a:avLst/>
            </a:prstGeom>
            <a:noFill/>
            <a:ln w="25400">
              <a:solidFill>
                <a:srgbClr val="00BBED"/>
              </a:solidFill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89467" name="Group 27"/>
            <p:cNvGrpSpPr>
              <a:grpSpLocks/>
            </p:cNvGrpSpPr>
            <p:nvPr/>
          </p:nvGrpSpPr>
          <p:grpSpPr bwMode="auto">
            <a:xfrm>
              <a:off x="3358" y="1277"/>
              <a:ext cx="243" cy="383"/>
              <a:chOff x="3630" y="1637"/>
              <a:chExt cx="216" cy="341"/>
            </a:xfrm>
          </p:grpSpPr>
          <p:sp>
            <p:nvSpPr>
              <p:cNvPr id="189468" name="Arc 28"/>
              <p:cNvSpPr>
                <a:spLocks/>
              </p:cNvSpPr>
              <p:nvPr/>
            </p:nvSpPr>
            <p:spPr bwMode="auto">
              <a:xfrm>
                <a:off x="3732" y="1637"/>
                <a:ext cx="114" cy="341"/>
              </a:xfrm>
              <a:custGeom>
                <a:avLst/>
                <a:gdLst>
                  <a:gd name="G0" fmla="+- 190 0 0"/>
                  <a:gd name="G1" fmla="+- 21600 0 0"/>
                  <a:gd name="G2" fmla="+- 21600 0 0"/>
                  <a:gd name="T0" fmla="*/ 0 w 21790"/>
                  <a:gd name="T1" fmla="*/ 1 h 21600"/>
                  <a:gd name="T2" fmla="*/ 21790 w 21790"/>
                  <a:gd name="T3" fmla="*/ 21600 h 21600"/>
                  <a:gd name="T4" fmla="*/ 190 w 2179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90" h="21600" fill="none" extrusionOk="0">
                    <a:moveTo>
                      <a:pt x="-1" y="0"/>
                    </a:moveTo>
                    <a:cubicBezTo>
                      <a:pt x="63" y="0"/>
                      <a:pt x="126" y="0"/>
                      <a:pt x="190" y="0"/>
                    </a:cubicBezTo>
                    <a:cubicBezTo>
                      <a:pt x="12119" y="0"/>
                      <a:pt x="21790" y="9670"/>
                      <a:pt x="21790" y="21600"/>
                    </a:cubicBezTo>
                  </a:path>
                  <a:path w="21790" h="21600" stroke="0" extrusionOk="0">
                    <a:moveTo>
                      <a:pt x="-1" y="0"/>
                    </a:moveTo>
                    <a:cubicBezTo>
                      <a:pt x="63" y="0"/>
                      <a:pt x="126" y="0"/>
                      <a:pt x="190" y="0"/>
                    </a:cubicBezTo>
                    <a:cubicBezTo>
                      <a:pt x="12119" y="0"/>
                      <a:pt x="21790" y="9670"/>
                      <a:pt x="21790" y="21600"/>
                    </a:cubicBezTo>
                    <a:lnTo>
                      <a:pt x="190" y="21600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9469" name="Arc 29"/>
              <p:cNvSpPr>
                <a:spLocks/>
              </p:cNvSpPr>
              <p:nvPr/>
            </p:nvSpPr>
            <p:spPr bwMode="auto">
              <a:xfrm>
                <a:off x="3630" y="1638"/>
                <a:ext cx="116" cy="339"/>
              </a:xfrm>
              <a:custGeom>
                <a:avLst/>
                <a:gdLst>
                  <a:gd name="G0" fmla="+- 21600 0 0"/>
                  <a:gd name="G1" fmla="+- 21599 0 0"/>
                  <a:gd name="G2" fmla="+- 21600 0 0"/>
                  <a:gd name="T0" fmla="*/ 0 w 21600"/>
                  <a:gd name="T1" fmla="*/ 21535 h 21599"/>
                  <a:gd name="T2" fmla="*/ 21414 w 21600"/>
                  <a:gd name="T3" fmla="*/ 0 h 21599"/>
                  <a:gd name="T4" fmla="*/ 21600 w 21600"/>
                  <a:gd name="T5" fmla="*/ 21599 h 21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99" fill="none" extrusionOk="0">
                    <a:moveTo>
                      <a:pt x="0" y="21535"/>
                    </a:moveTo>
                    <a:cubicBezTo>
                      <a:pt x="35" y="9703"/>
                      <a:pt x="9582" y="101"/>
                      <a:pt x="21413" y="-1"/>
                    </a:cubicBezTo>
                  </a:path>
                  <a:path w="21600" h="21599" stroke="0" extrusionOk="0">
                    <a:moveTo>
                      <a:pt x="0" y="21535"/>
                    </a:moveTo>
                    <a:cubicBezTo>
                      <a:pt x="35" y="9703"/>
                      <a:pt x="9582" y="101"/>
                      <a:pt x="21413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89470" name="Group 30"/>
            <p:cNvGrpSpPr>
              <a:grpSpLocks/>
            </p:cNvGrpSpPr>
            <p:nvPr/>
          </p:nvGrpSpPr>
          <p:grpSpPr bwMode="auto">
            <a:xfrm>
              <a:off x="3578" y="1656"/>
              <a:ext cx="240" cy="383"/>
              <a:chOff x="3825" y="1974"/>
              <a:chExt cx="214" cy="341"/>
            </a:xfrm>
          </p:grpSpPr>
          <p:sp>
            <p:nvSpPr>
              <p:cNvPr id="189471" name="Arc 31"/>
              <p:cNvSpPr>
                <a:spLocks/>
              </p:cNvSpPr>
              <p:nvPr/>
            </p:nvSpPr>
            <p:spPr bwMode="auto">
              <a:xfrm>
                <a:off x="3825" y="1974"/>
                <a:ext cx="114" cy="341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9472" name="Arc 32"/>
              <p:cNvSpPr>
                <a:spLocks/>
              </p:cNvSpPr>
              <p:nvPr/>
            </p:nvSpPr>
            <p:spPr bwMode="auto">
              <a:xfrm>
                <a:off x="3923" y="1974"/>
                <a:ext cx="116" cy="340"/>
              </a:xfrm>
              <a:custGeom>
                <a:avLst/>
                <a:gdLst>
                  <a:gd name="G0" fmla="+- 0 0 0"/>
                  <a:gd name="G1" fmla="+- 64 0 0"/>
                  <a:gd name="G2" fmla="+- 21600 0 0"/>
                  <a:gd name="T0" fmla="*/ 21600 w 21600"/>
                  <a:gd name="T1" fmla="*/ 0 h 21664"/>
                  <a:gd name="T2" fmla="*/ 0 w 21600"/>
                  <a:gd name="T3" fmla="*/ 21664 h 21664"/>
                  <a:gd name="T4" fmla="*/ 0 w 21600"/>
                  <a:gd name="T5" fmla="*/ 64 h 21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64" fill="none" extrusionOk="0">
                    <a:moveTo>
                      <a:pt x="21599" y="0"/>
                    </a:moveTo>
                    <a:cubicBezTo>
                      <a:pt x="21599" y="21"/>
                      <a:pt x="21600" y="42"/>
                      <a:pt x="21600" y="64"/>
                    </a:cubicBezTo>
                    <a:cubicBezTo>
                      <a:pt x="21600" y="11993"/>
                      <a:pt x="11929" y="21664"/>
                      <a:pt x="0" y="21664"/>
                    </a:cubicBezTo>
                  </a:path>
                  <a:path w="21600" h="21664" stroke="0" extrusionOk="0">
                    <a:moveTo>
                      <a:pt x="21599" y="0"/>
                    </a:moveTo>
                    <a:cubicBezTo>
                      <a:pt x="21599" y="21"/>
                      <a:pt x="21600" y="42"/>
                      <a:pt x="21600" y="64"/>
                    </a:cubicBezTo>
                    <a:cubicBezTo>
                      <a:pt x="21600" y="11993"/>
                      <a:pt x="11929" y="21664"/>
                      <a:pt x="0" y="21664"/>
                    </a:cubicBezTo>
                    <a:lnTo>
                      <a:pt x="0" y="64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89473" name="Group 33"/>
            <p:cNvGrpSpPr>
              <a:grpSpLocks/>
            </p:cNvGrpSpPr>
            <p:nvPr/>
          </p:nvGrpSpPr>
          <p:grpSpPr bwMode="auto">
            <a:xfrm>
              <a:off x="3796" y="1277"/>
              <a:ext cx="242" cy="383"/>
              <a:chOff x="4019" y="1637"/>
              <a:chExt cx="215" cy="341"/>
            </a:xfrm>
          </p:grpSpPr>
          <p:sp>
            <p:nvSpPr>
              <p:cNvPr id="189474" name="Arc 34"/>
              <p:cNvSpPr>
                <a:spLocks/>
              </p:cNvSpPr>
              <p:nvPr/>
            </p:nvSpPr>
            <p:spPr bwMode="auto">
              <a:xfrm>
                <a:off x="4120" y="1637"/>
                <a:ext cx="114" cy="34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9475" name="Arc 35"/>
              <p:cNvSpPr>
                <a:spLocks/>
              </p:cNvSpPr>
              <p:nvPr/>
            </p:nvSpPr>
            <p:spPr bwMode="auto">
              <a:xfrm>
                <a:off x="4019" y="1638"/>
                <a:ext cx="115" cy="339"/>
              </a:xfrm>
              <a:custGeom>
                <a:avLst/>
                <a:gdLst>
                  <a:gd name="G0" fmla="+- 21600 0 0"/>
                  <a:gd name="G1" fmla="+- 21599 0 0"/>
                  <a:gd name="G2" fmla="+- 21600 0 0"/>
                  <a:gd name="T0" fmla="*/ 0 w 21600"/>
                  <a:gd name="T1" fmla="*/ 21535 h 21599"/>
                  <a:gd name="T2" fmla="*/ 21412 w 21600"/>
                  <a:gd name="T3" fmla="*/ 0 h 21599"/>
                  <a:gd name="T4" fmla="*/ 21600 w 21600"/>
                  <a:gd name="T5" fmla="*/ 21599 h 21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99" fill="none" extrusionOk="0">
                    <a:moveTo>
                      <a:pt x="0" y="21535"/>
                    </a:moveTo>
                    <a:cubicBezTo>
                      <a:pt x="35" y="9703"/>
                      <a:pt x="9581" y="102"/>
                      <a:pt x="21411" y="-1"/>
                    </a:cubicBezTo>
                  </a:path>
                  <a:path w="21600" h="21599" stroke="0" extrusionOk="0">
                    <a:moveTo>
                      <a:pt x="0" y="21535"/>
                    </a:moveTo>
                    <a:cubicBezTo>
                      <a:pt x="35" y="9703"/>
                      <a:pt x="9581" y="102"/>
                      <a:pt x="21411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89476" name="Group 36"/>
            <p:cNvGrpSpPr>
              <a:grpSpLocks/>
            </p:cNvGrpSpPr>
            <p:nvPr/>
          </p:nvGrpSpPr>
          <p:grpSpPr bwMode="auto">
            <a:xfrm>
              <a:off x="4019" y="1656"/>
              <a:ext cx="243" cy="383"/>
              <a:chOff x="4217" y="1974"/>
              <a:chExt cx="216" cy="341"/>
            </a:xfrm>
          </p:grpSpPr>
          <p:sp>
            <p:nvSpPr>
              <p:cNvPr id="189477" name="Arc 37"/>
              <p:cNvSpPr>
                <a:spLocks/>
              </p:cNvSpPr>
              <p:nvPr/>
            </p:nvSpPr>
            <p:spPr bwMode="auto">
              <a:xfrm>
                <a:off x="4217" y="1974"/>
                <a:ext cx="114" cy="341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9478" name="Arc 38"/>
              <p:cNvSpPr>
                <a:spLocks/>
              </p:cNvSpPr>
              <p:nvPr/>
            </p:nvSpPr>
            <p:spPr bwMode="auto">
              <a:xfrm>
                <a:off x="4317" y="1974"/>
                <a:ext cx="116" cy="340"/>
              </a:xfrm>
              <a:custGeom>
                <a:avLst/>
                <a:gdLst>
                  <a:gd name="G0" fmla="+- 187 0 0"/>
                  <a:gd name="G1" fmla="+- 64 0 0"/>
                  <a:gd name="G2" fmla="+- 21600 0 0"/>
                  <a:gd name="T0" fmla="*/ 21787 w 21787"/>
                  <a:gd name="T1" fmla="*/ 0 h 21664"/>
                  <a:gd name="T2" fmla="*/ 0 w 21787"/>
                  <a:gd name="T3" fmla="*/ 21663 h 21664"/>
                  <a:gd name="T4" fmla="*/ 187 w 21787"/>
                  <a:gd name="T5" fmla="*/ 64 h 21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87" h="21664" fill="none" extrusionOk="0">
                    <a:moveTo>
                      <a:pt x="21786" y="0"/>
                    </a:moveTo>
                    <a:cubicBezTo>
                      <a:pt x="21786" y="21"/>
                      <a:pt x="21787" y="42"/>
                      <a:pt x="21787" y="64"/>
                    </a:cubicBezTo>
                    <a:cubicBezTo>
                      <a:pt x="21787" y="11993"/>
                      <a:pt x="12116" y="21664"/>
                      <a:pt x="187" y="21664"/>
                    </a:cubicBezTo>
                    <a:cubicBezTo>
                      <a:pt x="124" y="21664"/>
                      <a:pt x="62" y="21663"/>
                      <a:pt x="-1" y="21663"/>
                    </a:cubicBezTo>
                  </a:path>
                  <a:path w="21787" h="21664" stroke="0" extrusionOk="0">
                    <a:moveTo>
                      <a:pt x="21786" y="0"/>
                    </a:moveTo>
                    <a:cubicBezTo>
                      <a:pt x="21786" y="21"/>
                      <a:pt x="21787" y="42"/>
                      <a:pt x="21787" y="64"/>
                    </a:cubicBezTo>
                    <a:cubicBezTo>
                      <a:pt x="21787" y="11993"/>
                      <a:pt x="12116" y="21664"/>
                      <a:pt x="187" y="21664"/>
                    </a:cubicBezTo>
                    <a:cubicBezTo>
                      <a:pt x="124" y="21664"/>
                      <a:pt x="62" y="21663"/>
                      <a:pt x="-1" y="21663"/>
                    </a:cubicBezTo>
                    <a:lnTo>
                      <a:pt x="187" y="64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89479" name="Group 39"/>
            <p:cNvGrpSpPr>
              <a:grpSpLocks/>
            </p:cNvGrpSpPr>
            <p:nvPr/>
          </p:nvGrpSpPr>
          <p:grpSpPr bwMode="auto">
            <a:xfrm>
              <a:off x="3343" y="1234"/>
              <a:ext cx="1156" cy="861"/>
              <a:chOff x="3616" y="1599"/>
              <a:chExt cx="1028" cy="766"/>
            </a:xfrm>
          </p:grpSpPr>
          <p:sp>
            <p:nvSpPr>
              <p:cNvPr id="189480" name="Line 40"/>
              <p:cNvSpPr>
                <a:spLocks noChangeShapeType="1"/>
              </p:cNvSpPr>
              <p:nvPr/>
            </p:nvSpPr>
            <p:spPr bwMode="auto">
              <a:xfrm>
                <a:off x="3616" y="1599"/>
                <a:ext cx="0" cy="766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9481" name="Line 41"/>
              <p:cNvSpPr>
                <a:spLocks noChangeShapeType="1"/>
              </p:cNvSpPr>
              <p:nvPr/>
            </p:nvSpPr>
            <p:spPr bwMode="auto">
              <a:xfrm>
                <a:off x="3618" y="1973"/>
                <a:ext cx="1026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89482" name="Rectangle 42"/>
          <p:cNvSpPr>
            <a:spLocks noChangeArrowheads="1"/>
          </p:cNvSpPr>
          <p:nvPr/>
        </p:nvSpPr>
        <p:spPr bwMode="auto">
          <a:xfrm>
            <a:off x="7342188" y="2470150"/>
            <a:ext cx="133350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535" tIns="51768" rIns="103535" bIns="51768">
            <a:spAutoFit/>
          </a:bodyPr>
          <a:lstStyle>
            <a:lvl1pPr defTabSz="1028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4350" defTabSz="1028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defTabSz="1028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050" defTabSz="1028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defTabSz="1028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zh-TW" altLang="zh-TW" sz="1600">
                <a:ea typeface="華康新儷粗黑" pitchFamily="34" charset="-120"/>
              </a:rPr>
              <a:t>0010110101</a:t>
            </a:r>
          </a:p>
        </p:txBody>
      </p:sp>
      <p:sp>
        <p:nvSpPr>
          <p:cNvPr id="189483" name="Line 43"/>
          <p:cNvSpPr>
            <a:spLocks noChangeShapeType="1"/>
          </p:cNvSpPr>
          <p:nvPr/>
        </p:nvSpPr>
        <p:spPr bwMode="auto">
          <a:xfrm>
            <a:off x="6804025" y="2603500"/>
            <a:ext cx="4714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>
            <a:outerShdw dist="35921" dir="2700000" algn="ctr" rotWithShape="0">
              <a:srgbClr val="FF696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9484" name="AutoShape 44"/>
          <p:cNvSpPr>
            <a:spLocks noChangeArrowheads="1"/>
          </p:cNvSpPr>
          <p:nvPr/>
        </p:nvSpPr>
        <p:spPr bwMode="auto">
          <a:xfrm>
            <a:off x="539750" y="4310063"/>
            <a:ext cx="1101725" cy="1195387"/>
          </a:xfrm>
          <a:prstGeom prst="can">
            <a:avLst>
              <a:gd name="adj" fmla="val 27125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kk-KZ" altLang="zh-TW" sz="1600" b="1" dirty="0"/>
              <a:t>Дауыс</a:t>
            </a:r>
            <a:r>
              <a:rPr kumimoji="1" lang="en-US" altLang="zh-TW" sz="1600" b="1" dirty="0">
                <a:ea typeface="華康新儷粗黑" pitchFamily="34" charset="-120"/>
              </a:rPr>
              <a:t> </a:t>
            </a:r>
          </a:p>
          <a:p>
            <a:pPr algn="ctr"/>
            <a:r>
              <a:rPr kumimoji="1" lang="en-US" altLang="zh-TW" sz="1600" b="1" dirty="0">
                <a:ea typeface="華康新儷粗黑" pitchFamily="34" charset="-120"/>
              </a:rPr>
              <a:t>64</a:t>
            </a:r>
            <a:r>
              <a:rPr kumimoji="1" lang="ru-RU" altLang="zh-TW" sz="1600" b="1" dirty="0"/>
              <a:t> Кбит/с</a:t>
            </a:r>
            <a:endParaRPr kumimoji="1" lang="en-US" altLang="zh-TW" sz="1600" b="1" dirty="0">
              <a:ea typeface="PMingLiU" panose="02020500000000000000" pitchFamily="18" charset="-120"/>
            </a:endParaRPr>
          </a:p>
        </p:txBody>
      </p:sp>
      <p:sp>
        <p:nvSpPr>
          <p:cNvPr id="189485" name="Rectangle 45"/>
          <p:cNvSpPr>
            <a:spLocks noChangeArrowheads="1"/>
          </p:cNvSpPr>
          <p:nvPr/>
        </p:nvSpPr>
        <p:spPr bwMode="auto">
          <a:xfrm>
            <a:off x="2174875" y="4525963"/>
            <a:ext cx="2036763" cy="26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kumimoji="1" lang="en-US" altLang="zh-TW" sz="1500" b="1">
                <a:ea typeface="華康新儷粗黑" pitchFamily="34" charset="-120"/>
              </a:rPr>
              <a:t>G.711   64</a:t>
            </a:r>
            <a:r>
              <a:rPr kumimoji="1" lang="ru-RU" altLang="zh-TW" sz="1500" b="1"/>
              <a:t> </a:t>
            </a:r>
            <a:r>
              <a:rPr kumimoji="1" lang="ru-RU" altLang="zh-TW" sz="1600" b="1"/>
              <a:t>Кбит/с</a:t>
            </a:r>
            <a:endParaRPr kumimoji="1" lang="en-US" altLang="zh-TW" sz="1600" b="1">
              <a:ea typeface="PMingLiU" panose="02020500000000000000" pitchFamily="18" charset="-120"/>
            </a:endParaRPr>
          </a:p>
        </p:txBody>
      </p:sp>
      <p:sp>
        <p:nvSpPr>
          <p:cNvPr id="189486" name="Rectangle 46"/>
          <p:cNvSpPr>
            <a:spLocks noChangeArrowheads="1"/>
          </p:cNvSpPr>
          <p:nvPr/>
        </p:nvSpPr>
        <p:spPr bwMode="auto">
          <a:xfrm>
            <a:off x="2190750" y="4886325"/>
            <a:ext cx="2006600" cy="306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kumimoji="1" lang="en-US" altLang="zh-TW" sz="1500" b="1">
                <a:ea typeface="華康新儷粗黑" pitchFamily="34" charset="-120"/>
              </a:rPr>
              <a:t>G.723 6.4/5.3 </a:t>
            </a:r>
            <a:r>
              <a:rPr kumimoji="1" lang="ru-RU" altLang="zh-TW" sz="1600" b="1"/>
              <a:t>Кбит/с</a:t>
            </a:r>
            <a:endParaRPr kumimoji="1" lang="en-US" altLang="zh-TW" sz="1600" b="1">
              <a:ea typeface="PMingLiU" panose="02020500000000000000" pitchFamily="18" charset="-120"/>
            </a:endParaRPr>
          </a:p>
        </p:txBody>
      </p:sp>
      <p:sp>
        <p:nvSpPr>
          <p:cNvPr id="189487" name="Rectangle 47"/>
          <p:cNvSpPr>
            <a:spLocks noChangeArrowheads="1"/>
          </p:cNvSpPr>
          <p:nvPr/>
        </p:nvSpPr>
        <p:spPr bwMode="auto">
          <a:xfrm>
            <a:off x="2174875" y="5246688"/>
            <a:ext cx="16764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kumimoji="1" lang="en-US" altLang="zh-TW" sz="1500" b="1">
                <a:ea typeface="華康新儷粗黑" pitchFamily="34" charset="-120"/>
              </a:rPr>
              <a:t>G.729  8</a:t>
            </a:r>
            <a:r>
              <a:rPr kumimoji="1" lang="ru-RU" altLang="zh-TW" sz="1500" b="1"/>
              <a:t> </a:t>
            </a:r>
            <a:r>
              <a:rPr kumimoji="1" lang="ru-RU" altLang="zh-TW" sz="1600" b="1"/>
              <a:t>Кбит/с</a:t>
            </a:r>
            <a:endParaRPr kumimoji="1" lang="en-US" altLang="zh-TW" sz="1600" b="1">
              <a:ea typeface="PMingLiU" panose="02020500000000000000" pitchFamily="18" charset="-120"/>
            </a:endParaRPr>
          </a:p>
        </p:txBody>
      </p:sp>
      <p:sp>
        <p:nvSpPr>
          <p:cNvPr id="189488" name="AutoShape 48"/>
          <p:cNvSpPr>
            <a:spLocks noChangeArrowheads="1"/>
          </p:cNvSpPr>
          <p:nvPr/>
        </p:nvSpPr>
        <p:spPr bwMode="auto">
          <a:xfrm>
            <a:off x="1692275" y="4927600"/>
            <a:ext cx="414338" cy="331788"/>
          </a:xfrm>
          <a:prstGeom prst="chevron">
            <a:avLst>
              <a:gd name="adj" fmla="val 40066"/>
            </a:avLst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89489" name="Object 49"/>
          <p:cNvGraphicFramePr>
            <a:graphicFrameLocks noChangeAspect="1"/>
          </p:cNvGraphicFramePr>
          <p:nvPr/>
        </p:nvGraphicFramePr>
        <p:xfrm>
          <a:off x="2767013" y="2078038"/>
          <a:ext cx="1117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8" name="CorelDRAW" r:id="rId3" imgW="2076840" imgH="993960" progId="CorelDRAW.Graphic.9">
                  <p:embed/>
                </p:oleObj>
              </mc:Choice>
              <mc:Fallback>
                <p:oleObj name="CorelDRAW" r:id="rId3" imgW="2076840" imgH="993960" progId="CorelDRAW.Graphic.9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7013" y="2078038"/>
                        <a:ext cx="1117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90" name="Oval 50"/>
          <p:cNvSpPr>
            <a:spLocks noChangeArrowheads="1"/>
          </p:cNvSpPr>
          <p:nvPr/>
        </p:nvSpPr>
        <p:spPr bwMode="auto">
          <a:xfrm>
            <a:off x="4627563" y="3798888"/>
            <a:ext cx="4337050" cy="2124075"/>
          </a:xfrm>
          <a:prstGeom prst="ellipse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uk-UA" altLang="ru-RU">
              <a:solidFill>
                <a:schemeClr val="accent1"/>
              </a:solidFill>
              <a:ea typeface="PMingLiU" panose="02020500000000000000" pitchFamily="18" charset="-120"/>
            </a:endParaRPr>
          </a:p>
        </p:txBody>
      </p:sp>
      <p:sp>
        <p:nvSpPr>
          <p:cNvPr id="189491" name="Text Box 51"/>
          <p:cNvSpPr txBox="1">
            <a:spLocks noChangeArrowheads="1"/>
          </p:cNvSpPr>
          <p:nvPr/>
        </p:nvSpPr>
        <p:spPr bwMode="auto">
          <a:xfrm>
            <a:off x="5775325" y="3924300"/>
            <a:ext cx="8987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kk-KZ" altLang="zh-TW" sz="2400" b="1" dirty="0"/>
              <a:t>Қосу</a:t>
            </a:r>
            <a:endParaRPr kumimoji="1" lang="en-US" altLang="zh-TW" sz="2400" b="1" dirty="0">
              <a:ea typeface="PMingLiU" panose="02020500000000000000" pitchFamily="18" charset="-120"/>
            </a:endParaRPr>
          </a:p>
        </p:txBody>
      </p:sp>
      <p:grpSp>
        <p:nvGrpSpPr>
          <p:cNvPr id="189492" name="Group 52"/>
          <p:cNvGrpSpPr>
            <a:grpSpLocks/>
          </p:cNvGrpSpPr>
          <p:nvPr/>
        </p:nvGrpSpPr>
        <p:grpSpPr bwMode="auto">
          <a:xfrm>
            <a:off x="6638925" y="4927600"/>
            <a:ext cx="404813" cy="265113"/>
            <a:chOff x="4224" y="3456"/>
            <a:chExt cx="288" cy="192"/>
          </a:xfrm>
        </p:grpSpPr>
        <p:sp>
          <p:nvSpPr>
            <p:cNvPr id="189493" name="Line 53"/>
            <p:cNvSpPr>
              <a:spLocks noChangeShapeType="1"/>
            </p:cNvSpPr>
            <p:nvPr/>
          </p:nvSpPr>
          <p:spPr bwMode="auto">
            <a:xfrm>
              <a:off x="4224" y="3456"/>
              <a:ext cx="273" cy="0"/>
            </a:xfrm>
            <a:prstGeom prst="line">
              <a:avLst/>
            </a:prstGeom>
            <a:noFill/>
            <a:ln w="50800">
              <a:solidFill>
                <a:srgbClr val="04FFB2"/>
              </a:solidFill>
              <a:round/>
              <a:headEnd type="none" w="sm" len="sm"/>
              <a:tailEnd type="stealth" w="lg" len="med"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9494" name="Line 54"/>
            <p:cNvSpPr>
              <a:spLocks noChangeShapeType="1"/>
            </p:cNvSpPr>
            <p:nvPr/>
          </p:nvSpPr>
          <p:spPr bwMode="auto">
            <a:xfrm>
              <a:off x="4224" y="3648"/>
              <a:ext cx="288" cy="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 type="stealth" w="lg" len="med"/>
              <a:tailEnd type="none" w="lg" len="med"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89495" name="Rectangle 55"/>
          <p:cNvSpPr>
            <a:spLocks noChangeArrowheads="1"/>
          </p:cNvSpPr>
          <p:nvPr/>
        </p:nvSpPr>
        <p:spPr bwMode="auto">
          <a:xfrm>
            <a:off x="5359400" y="4462463"/>
            <a:ext cx="1322388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535" tIns="51768" rIns="103535" bIns="51768">
            <a:spAutoFit/>
          </a:bodyPr>
          <a:lstStyle>
            <a:lvl1pPr defTabSz="1028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4350" defTabSz="1028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defTabSz="1028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050" defTabSz="1028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defTabSz="1028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ru-RU" altLang="zh-TW" sz="1600" b="1"/>
              <a:t>Шлюз</a:t>
            </a:r>
            <a:r>
              <a:rPr kumimoji="1" lang="en-US" altLang="zh-TW" sz="1600" b="1">
                <a:ea typeface="華康新儷粗黑" pitchFamily="34" charset="-120"/>
              </a:rPr>
              <a:t> VoIP</a:t>
            </a:r>
          </a:p>
        </p:txBody>
      </p:sp>
      <p:sp>
        <p:nvSpPr>
          <p:cNvPr id="189496" name="Rectangle 56"/>
          <p:cNvSpPr>
            <a:spLocks noChangeArrowheads="1"/>
          </p:cNvSpPr>
          <p:nvPr/>
        </p:nvSpPr>
        <p:spPr bwMode="auto">
          <a:xfrm>
            <a:off x="7110413" y="4338638"/>
            <a:ext cx="13493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3535" tIns="51768" rIns="103535" bIns="51768">
            <a:spAutoFit/>
          </a:bodyPr>
          <a:lstStyle>
            <a:lvl1pPr defTabSz="1028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4350" defTabSz="1028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defTabSz="1028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050" defTabSz="1028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defTabSz="1028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defTabSz="1028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ru-RU" altLang="zh-TW" sz="1600" b="1"/>
              <a:t>Шлюз</a:t>
            </a:r>
            <a:r>
              <a:rPr kumimoji="1" lang="en-US" altLang="zh-TW" sz="2400" b="1">
                <a:latin typeface="Arial Cyr" panose="020B0604020202020204" pitchFamily="34" charset="0"/>
                <a:ea typeface="PMingLiU" panose="02020500000000000000" pitchFamily="18" charset="-120"/>
              </a:rPr>
              <a:t> </a:t>
            </a:r>
            <a:r>
              <a:rPr kumimoji="1" lang="en-US" altLang="zh-TW" sz="1600" b="1">
                <a:ea typeface="華康新儷粗黑" pitchFamily="34" charset="-120"/>
              </a:rPr>
              <a:t>VoIP</a:t>
            </a:r>
          </a:p>
        </p:txBody>
      </p:sp>
      <p:graphicFrame>
        <p:nvGraphicFramePr>
          <p:cNvPr id="189497" name="Object 57"/>
          <p:cNvGraphicFramePr>
            <a:graphicFrameLocks noChangeAspect="1"/>
          </p:cNvGraphicFramePr>
          <p:nvPr/>
        </p:nvGraphicFramePr>
        <p:xfrm>
          <a:off x="5359400" y="4821238"/>
          <a:ext cx="12128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9" name="CorelDRAW" r:id="rId5" imgW="2076840" imgH="993960" progId="CorelDRAW.Graphic.9">
                  <p:embed/>
                </p:oleObj>
              </mc:Choice>
              <mc:Fallback>
                <p:oleObj name="CorelDRAW" r:id="rId5" imgW="2076840" imgH="993960" progId="CorelDRAW.Graphic.9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4821238"/>
                        <a:ext cx="12128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98" name="Object 58"/>
          <p:cNvGraphicFramePr>
            <a:graphicFrameLocks noChangeAspect="1"/>
          </p:cNvGraphicFramePr>
          <p:nvPr/>
        </p:nvGraphicFramePr>
        <p:xfrm>
          <a:off x="7110413" y="4860925"/>
          <a:ext cx="12128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0" name="CorelDRAW" r:id="rId6" imgW="2076840" imgH="993960" progId="CorelDRAW.Graphic.9">
                  <p:embed/>
                </p:oleObj>
              </mc:Choice>
              <mc:Fallback>
                <p:oleObj name="CorelDRAW" r:id="rId6" imgW="2076840" imgH="993960" progId="CorelDRAW.Graphic.9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0413" y="4860925"/>
                        <a:ext cx="12128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99" name="Object 59"/>
          <p:cNvGraphicFramePr>
            <a:graphicFrameLocks noChangeAspect="1"/>
          </p:cNvGraphicFramePr>
          <p:nvPr/>
        </p:nvGraphicFramePr>
        <p:xfrm>
          <a:off x="1068388" y="2078038"/>
          <a:ext cx="80962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1" name="CorelDRAW" r:id="rId7" imgW="1976040" imgH="1355040" progId="CorelDRAW.Graphic.9">
                  <p:embed/>
                </p:oleObj>
              </mc:Choice>
              <mc:Fallback>
                <p:oleObj name="CorelDRAW" r:id="rId7" imgW="1976040" imgH="1355040" progId="CorelDRAW.Graphic.9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8" y="2078038"/>
                        <a:ext cx="80962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Gatekeeper Routed Call </a:t>
            </a:r>
            <a:r>
              <a:rPr lang="en-US" altLang="ru-RU" sz="32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Signalling</a:t>
            </a:r>
            <a:r>
              <a:rPr lang="en-US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(Q.931/H.245)</a:t>
            </a:r>
            <a:endParaRPr lang="uk-UA" altLang="ru-RU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89796" name="Picture 4" descr="H323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557338"/>
            <a:ext cx="6223000" cy="499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3200" b="1" dirty="0"/>
              <a:t>IP </a:t>
            </a:r>
            <a:r>
              <a:rPr lang="ru-RU" altLang="ru-RU" sz="3200" b="1" dirty="0" err="1"/>
              <a:t>желісі</a:t>
            </a:r>
            <a:r>
              <a:rPr lang="ru-RU" altLang="ru-RU" sz="3200" b="1" dirty="0"/>
              <a:t> </a:t>
            </a:r>
            <a:r>
              <a:rPr lang="ru-RU" altLang="ru-RU" sz="3200" b="1" dirty="0" err="1"/>
              <a:t>арқылы</a:t>
            </a:r>
            <a:r>
              <a:rPr lang="ru-RU" altLang="ru-RU" sz="3200" b="1" dirty="0"/>
              <a:t> </a:t>
            </a:r>
            <a:r>
              <a:rPr lang="ru-RU" altLang="ru-RU" sz="3200" b="1" dirty="0" err="1"/>
              <a:t>сөйлеу</a:t>
            </a:r>
            <a:r>
              <a:rPr lang="ru-RU" altLang="ru-RU" sz="3200" b="1" dirty="0"/>
              <a:t> </a:t>
            </a:r>
            <a:r>
              <a:rPr lang="ru-RU" altLang="ru-RU" sz="3200" b="1" dirty="0" err="1"/>
              <a:t>кезінде</a:t>
            </a:r>
            <a:r>
              <a:rPr lang="ru-RU" altLang="ru-RU" sz="3200" b="1" dirty="0"/>
              <a:t> </a:t>
            </a:r>
            <a:r>
              <a:rPr lang="ru-RU" altLang="ru-RU" sz="3200" b="1" dirty="0" err="1"/>
              <a:t>қолданылатын</a:t>
            </a:r>
            <a:r>
              <a:rPr lang="ru-RU" altLang="ru-RU" sz="3200" b="1" dirty="0"/>
              <a:t> </a:t>
            </a:r>
            <a:r>
              <a:rPr lang="ru-RU" altLang="ru-RU" sz="3200" b="1" dirty="0" err="1"/>
              <a:t>хаттамалар</a:t>
            </a:r>
            <a:endParaRPr lang="ru-RU" altLang="ru-RU" sz="3200" b="1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altLang="ru-RU" sz="1800" b="1" dirty="0">
                <a:solidFill>
                  <a:schemeClr val="hlink"/>
                </a:solidFill>
              </a:rPr>
              <a:t>RTP (Real Time Protocol)</a:t>
            </a:r>
            <a:r>
              <a:rPr lang="en-US" altLang="ru-RU" sz="1800" dirty="0"/>
              <a:t> – IP </a:t>
            </a:r>
            <a:r>
              <a:rPr lang="ru-RU" altLang="ru-RU" sz="1800" dirty="0" err="1"/>
              <a:t>желілерінде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нақты</a:t>
            </a:r>
            <a:r>
              <a:rPr lang="ru-RU" altLang="ru-RU" sz="1800" dirty="0"/>
              <a:t> </a:t>
            </a:r>
            <a:r>
              <a:rPr lang="ru-RU" altLang="ru-RU" sz="1800" dirty="0" err="1"/>
              <a:t>уақыт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ауқымында</a:t>
            </a:r>
            <a:r>
              <a:rPr lang="ru-RU" altLang="ru-RU" sz="1800" dirty="0"/>
              <a:t> аудио </a:t>
            </a:r>
            <a:r>
              <a:rPr lang="ru-RU" altLang="ru-RU" sz="1800" dirty="0" err="1"/>
              <a:t>ағындарды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адресаттарға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жеткізуді</a:t>
            </a:r>
            <a:r>
              <a:rPr lang="ru-RU" altLang="ru-RU" sz="1800" dirty="0"/>
              <a:t> </a:t>
            </a:r>
            <a:r>
              <a:rPr lang="ru-RU" altLang="ru-RU" sz="1800" dirty="0" err="1"/>
              <a:t>қамтамасыз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етеді</a:t>
            </a:r>
            <a:r>
              <a:rPr lang="ru-RU" altLang="ru-RU" sz="1800" dirty="0"/>
              <a:t>. </a:t>
            </a:r>
            <a:r>
              <a:rPr lang="en-US" altLang="ru-RU" sz="1800" dirty="0"/>
              <a:t>RTP </a:t>
            </a:r>
            <a:r>
              <a:rPr lang="ru-RU" altLang="ru-RU" sz="1800" dirty="0" err="1"/>
              <a:t>пакеттің</a:t>
            </a:r>
            <a:r>
              <a:rPr lang="ru-RU" altLang="ru-RU" sz="1800" dirty="0"/>
              <a:t> </a:t>
            </a:r>
            <a:r>
              <a:rPr lang="ru-RU" altLang="ru-RU" sz="1800" dirty="0" err="1"/>
              <a:t>түрі</a:t>
            </a:r>
            <a:r>
              <a:rPr lang="ru-RU" altLang="ru-RU" sz="1800" dirty="0"/>
              <a:t> мен </a:t>
            </a:r>
            <a:r>
              <a:rPr lang="ru-RU" altLang="ru-RU" sz="1800" dirty="0" err="1"/>
              <a:t>нөмірін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анықтайды</a:t>
            </a:r>
            <a:r>
              <a:rPr lang="ru-RU" altLang="ru-RU" sz="1800" dirty="0"/>
              <a:t>, </a:t>
            </a:r>
            <a:r>
              <a:rPr lang="ru-RU" altLang="ru-RU" sz="1800" dirty="0" err="1"/>
              <a:t>оған</a:t>
            </a:r>
            <a:r>
              <a:rPr lang="ru-RU" altLang="ru-RU" sz="1800" dirty="0"/>
              <a:t> </a:t>
            </a:r>
            <a:r>
              <a:rPr lang="ru-RU" altLang="ru-RU" sz="1800" dirty="0" err="1"/>
              <a:t>синхрондау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белгісін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орнатады</a:t>
            </a:r>
            <a:r>
              <a:rPr lang="ru-RU" altLang="ru-RU" sz="1800" dirty="0"/>
              <a:t>. Осы </a:t>
            </a:r>
            <a:r>
              <a:rPr lang="ru-RU" altLang="ru-RU" sz="1800" dirty="0" err="1"/>
              <a:t>ақпарат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негізінде</a:t>
            </a:r>
            <a:r>
              <a:rPr lang="ru-RU" altLang="ru-RU" sz="1800" dirty="0"/>
              <a:t> </a:t>
            </a:r>
            <a:r>
              <a:rPr lang="ru-RU" altLang="ru-RU" sz="1800" dirty="0" err="1"/>
              <a:t>қабылдау</a:t>
            </a:r>
            <a:r>
              <a:rPr lang="ru-RU" altLang="ru-RU" sz="1800" dirty="0"/>
              <a:t> терминалы </a:t>
            </a:r>
            <a:r>
              <a:rPr lang="ru-RU" altLang="ru-RU" sz="1800" dirty="0" err="1"/>
              <a:t>дыбысты</a:t>
            </a:r>
            <a:r>
              <a:rPr lang="ru-RU" altLang="ru-RU" sz="1800" dirty="0"/>
              <a:t> </a:t>
            </a:r>
            <a:r>
              <a:rPr lang="ru-RU" altLang="ru-RU" sz="1800" dirty="0" err="1"/>
              <a:t>үндестіреді</a:t>
            </a:r>
            <a:r>
              <a:rPr lang="ru-RU" altLang="ru-RU" sz="1800" dirty="0"/>
              <a:t>, оны </a:t>
            </a:r>
            <a:r>
              <a:rPr lang="ru-RU" altLang="ru-RU" sz="1800" dirty="0" err="1"/>
              <a:t>дәйекті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және</a:t>
            </a:r>
            <a:r>
              <a:rPr lang="ru-RU" altLang="ru-RU" sz="1800" dirty="0"/>
              <a:t> </a:t>
            </a:r>
            <a:r>
              <a:rPr lang="ru-RU" altLang="ru-RU" sz="1800" dirty="0" err="1"/>
              <a:t>үздіксіз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ойнатуды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жүзеге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асырады</a:t>
            </a:r>
            <a:r>
              <a:rPr lang="ru-RU" altLang="ru-RU" sz="1800" dirty="0"/>
              <a:t>.</a:t>
            </a:r>
          </a:p>
          <a:p>
            <a:pPr>
              <a:lnSpc>
                <a:spcPct val="125000"/>
              </a:lnSpc>
            </a:pPr>
            <a:r>
              <a:rPr lang="en-US" altLang="ru-RU" sz="1800" b="1" dirty="0">
                <a:solidFill>
                  <a:schemeClr val="hlink"/>
                </a:solidFill>
              </a:rPr>
              <a:t>RTCP (Real Time Transport Control Protocol)</a:t>
            </a:r>
            <a:r>
              <a:rPr lang="en-US" altLang="ru-RU" sz="1800" dirty="0"/>
              <a:t> </a:t>
            </a:r>
            <a:r>
              <a:rPr lang="ru-RU" altLang="ru-RU" sz="1800" dirty="0"/>
              <a:t>- </a:t>
            </a:r>
            <a:r>
              <a:rPr lang="ru-RU" altLang="ru-RU" sz="1800" dirty="0" err="1"/>
              <a:t>басқарушы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пакеттерді</a:t>
            </a:r>
            <a:r>
              <a:rPr lang="ru-RU" altLang="ru-RU" sz="1800" dirty="0"/>
              <a:t> </a:t>
            </a:r>
            <a:r>
              <a:rPr lang="ru-RU" altLang="ru-RU" sz="1800" dirty="0" err="1"/>
              <a:t>сессияның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барлық</a:t>
            </a:r>
            <a:r>
              <a:rPr lang="ru-RU" altLang="ru-RU" sz="1800" dirty="0"/>
              <a:t> </a:t>
            </a:r>
            <a:r>
              <a:rPr lang="ru-RU" altLang="ru-RU" sz="1800" dirty="0" err="1"/>
              <a:t>қатысушыларына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мерзімді</a:t>
            </a:r>
            <a:r>
              <a:rPr lang="ru-RU" altLang="ru-RU" sz="1800" dirty="0"/>
              <a:t> </a:t>
            </a:r>
            <a:r>
              <a:rPr lang="ru-RU" altLang="ru-RU" sz="1800" dirty="0" err="1"/>
              <a:t>түрде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беруге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негізделеді</a:t>
            </a:r>
            <a:r>
              <a:rPr lang="ru-RU" altLang="ru-RU" sz="1800" dirty="0"/>
              <a:t>. </a:t>
            </a:r>
            <a:r>
              <a:rPr lang="ru-RU" altLang="ru-RU" sz="1800" dirty="0" err="1"/>
              <a:t>Бұл</a:t>
            </a:r>
            <a:r>
              <a:rPr lang="ru-RU" altLang="ru-RU" sz="1800" dirty="0"/>
              <a:t> </a:t>
            </a:r>
            <a:r>
              <a:rPr lang="ru-RU" altLang="ru-RU" sz="1800" dirty="0" err="1"/>
              <a:t>хаттама</a:t>
            </a:r>
            <a:r>
              <a:rPr lang="ru-RU" altLang="ru-RU" sz="1800" dirty="0"/>
              <a:t> </a:t>
            </a:r>
            <a:r>
              <a:rPr lang="ru-RU" altLang="ru-RU" sz="1800" dirty="0" err="1"/>
              <a:t>тәуелсіз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мәнге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ие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емес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және</a:t>
            </a:r>
            <a:r>
              <a:rPr lang="ru-RU" altLang="ru-RU" sz="1800" dirty="0"/>
              <a:t> тек </a:t>
            </a:r>
            <a:r>
              <a:rPr lang="en-US" altLang="ru-RU" sz="1800" dirty="0"/>
              <a:t>RTP-</a:t>
            </a:r>
            <a:r>
              <a:rPr lang="ru-RU" altLang="ru-RU" sz="1800" dirty="0"/>
              <a:t>мен </a:t>
            </a:r>
            <a:r>
              <a:rPr lang="ru-RU" altLang="ru-RU" sz="1800" dirty="0" err="1"/>
              <a:t>бірге</a:t>
            </a:r>
            <a:r>
              <a:rPr lang="ru-RU" altLang="ru-RU" sz="1800" dirty="0"/>
              <a:t> </a:t>
            </a:r>
            <a:r>
              <a:rPr lang="ru-RU" altLang="ru-RU" sz="1800" dirty="0" err="1"/>
              <a:t>қолданылады</a:t>
            </a:r>
            <a:r>
              <a:rPr lang="ru-RU" altLang="ru-RU" sz="1800" dirty="0"/>
              <a:t>.</a:t>
            </a:r>
          </a:p>
          <a:p>
            <a:pPr>
              <a:lnSpc>
                <a:spcPct val="125000"/>
              </a:lnSpc>
            </a:pPr>
            <a:r>
              <a:rPr lang="en-US" altLang="ru-RU" sz="1800" b="1" dirty="0">
                <a:solidFill>
                  <a:schemeClr val="tx2"/>
                </a:solidFill>
              </a:rPr>
              <a:t>RAS (</a:t>
            </a:r>
            <a:r>
              <a:rPr lang="ru-RU" altLang="ru-RU" sz="1800" b="1" dirty="0" err="1">
                <a:solidFill>
                  <a:schemeClr val="tx2"/>
                </a:solidFill>
              </a:rPr>
              <a:t>Registration</a:t>
            </a:r>
            <a:r>
              <a:rPr lang="ru-RU" altLang="ru-RU" sz="1800" b="1" dirty="0">
                <a:solidFill>
                  <a:schemeClr val="tx2"/>
                </a:solidFill>
              </a:rPr>
              <a:t>, </a:t>
            </a:r>
            <a:r>
              <a:rPr lang="ru-RU" altLang="ru-RU" sz="1800" b="1" dirty="0" err="1">
                <a:solidFill>
                  <a:schemeClr val="tx2"/>
                </a:solidFill>
              </a:rPr>
              <a:t>Admission</a:t>
            </a:r>
            <a:r>
              <a:rPr lang="ru-RU" altLang="ru-RU" sz="1800" b="1" dirty="0">
                <a:solidFill>
                  <a:schemeClr val="tx2"/>
                </a:solidFill>
              </a:rPr>
              <a:t>, </a:t>
            </a:r>
            <a:r>
              <a:rPr lang="ru-RU" altLang="ru-RU" sz="1800" b="1" dirty="0" err="1">
                <a:solidFill>
                  <a:schemeClr val="tx2"/>
                </a:solidFill>
              </a:rPr>
              <a:t>Status</a:t>
            </a:r>
            <a:r>
              <a:rPr lang="en-US" altLang="ru-RU" sz="1800" b="1" dirty="0">
                <a:solidFill>
                  <a:schemeClr val="tx2"/>
                </a:solidFill>
              </a:rPr>
              <a:t>)</a:t>
            </a:r>
            <a:r>
              <a:rPr lang="en-US" altLang="ru-RU" sz="1800" dirty="0"/>
              <a:t> – </a:t>
            </a:r>
            <a:r>
              <a:rPr lang="ru-RU" altLang="ru-RU" sz="1800" dirty="0" err="1"/>
              <a:t>қосылыстың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жай-күйін</a:t>
            </a:r>
            <a:r>
              <a:rPr lang="ru-RU" altLang="ru-RU" sz="1800" dirty="0"/>
              <a:t> </a:t>
            </a:r>
            <a:r>
              <a:rPr lang="ru-RU" altLang="ru-RU" sz="1800" dirty="0" err="1"/>
              <a:t>тіркеу</a:t>
            </a:r>
            <a:r>
              <a:rPr lang="ru-RU" altLang="ru-RU" sz="1800" dirty="0"/>
              <a:t>, </a:t>
            </a:r>
            <a:r>
              <a:rPr lang="ru-RU" altLang="ru-RU" sz="1800" dirty="0" err="1"/>
              <a:t>растау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және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бақылау</a:t>
            </a:r>
            <a:r>
              <a:rPr lang="ru-RU" altLang="ru-RU" sz="1800" dirty="0"/>
              <a:t> ХАТТАМАСЫ. </a:t>
            </a:r>
            <a:r>
              <a:rPr lang="ru-RU" altLang="ru-RU" sz="1800" dirty="0" err="1"/>
              <a:t>Аймақ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Контроллерсіз</a:t>
            </a:r>
            <a:r>
              <a:rPr lang="ru-RU" altLang="ru-RU" sz="1800" dirty="0"/>
              <a:t>  </a:t>
            </a:r>
            <a:r>
              <a:rPr lang="ru-RU" altLang="ru-RU" sz="1800" dirty="0" err="1"/>
              <a:t>пайдаланылмайды</a:t>
            </a:r>
            <a:r>
              <a:rPr lang="ru-RU" altLang="ru-RU" sz="1800" dirty="0"/>
              <a:t>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/>
              <a:t>Протокол </a:t>
            </a:r>
            <a:r>
              <a:rPr lang="en-US" altLang="ru-RU"/>
              <a:t>RTP</a:t>
            </a:r>
            <a:endParaRPr lang="uk-UA" altLang="ru-RU"/>
          </a:p>
        </p:txBody>
      </p:sp>
      <p:pic>
        <p:nvPicPr>
          <p:cNvPr id="270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5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0340" name="Rectangle 4"/>
          <p:cNvSpPr>
            <a:spLocks noChangeArrowheads="1"/>
          </p:cNvSpPr>
          <p:nvPr/>
        </p:nvSpPr>
        <p:spPr bwMode="auto">
          <a:xfrm>
            <a:off x="323850" y="6453188"/>
            <a:ext cx="8308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Терминология: кадр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Ethernet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пакет IP, дейтаграмма UDP, сегмент TCP , пакет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RTP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5</a:t>
            </a:r>
            <a:r>
              <a:rPr lang="en-US" dirty="0"/>
              <a:t>-</a:t>
            </a:r>
            <a:r>
              <a:rPr lang="ru-RU" dirty="0" err="1"/>
              <a:t>Дәріске</a:t>
            </a:r>
            <a:r>
              <a:rPr lang="ru-RU" dirty="0"/>
              <a:t> </a:t>
            </a:r>
            <a:r>
              <a:rPr lang="ru-RU" dirty="0" err="1"/>
              <a:t>бақылау</a:t>
            </a:r>
            <a:r>
              <a:rPr lang="ru-RU" dirty="0"/>
              <a:t> </a:t>
            </a:r>
            <a:r>
              <a:rPr lang="ru-RU" dirty="0" err="1"/>
              <a:t>сұрақтары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1185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spcBef>
                <a:spcPct val="50000"/>
              </a:spcBef>
              <a:buFontTx/>
              <a:buNone/>
            </a:pPr>
            <a:endParaRPr kumimoji="1" lang="ru-RU" altLang="zh-TW" b="1" dirty="0">
              <a:solidFill>
                <a:srgbClr val="257C91"/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kumimoji="1" lang="en-US" altLang="zh-TW" b="1" dirty="0">
              <a:solidFill>
                <a:srgbClr val="257C91"/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kumimoji="1" lang="ru-RU" altLang="zh-TW" b="1" dirty="0">
                <a:solidFill>
                  <a:srgbClr val="257C91"/>
                </a:solidFill>
              </a:rPr>
              <a:t>ДӘРІС-6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kumimoji="1" lang="en-US" altLang="zh-TW" b="1" dirty="0">
                <a:solidFill>
                  <a:srgbClr val="257C91"/>
                </a:solidFill>
                <a:ea typeface="PMingLiU" panose="02020500000000000000" pitchFamily="18" charset="-120"/>
              </a:rPr>
              <a:t>SIP</a:t>
            </a:r>
            <a:r>
              <a:rPr kumimoji="1" lang="kk-KZ" altLang="zh-TW" b="1" dirty="0">
                <a:solidFill>
                  <a:srgbClr val="257C91"/>
                </a:solidFill>
                <a:ea typeface="PMingLiU" panose="02020500000000000000" pitchFamily="18" charset="-120"/>
              </a:rPr>
              <a:t> Протоколы</a:t>
            </a:r>
            <a:endParaRPr kumimoji="1" lang="en-US" altLang="zh-TW" b="1" dirty="0">
              <a:solidFill>
                <a:srgbClr val="257C91"/>
              </a:solidFill>
              <a:ea typeface="PMingLiU" panose="02020500000000000000" pitchFamily="18" charset="-120"/>
            </a:endParaRPr>
          </a:p>
          <a:p>
            <a:endParaRPr lang="uk-UA" altLang="ru-RU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z="4000" b="1" dirty="0"/>
              <a:t>SIP </a:t>
            </a:r>
            <a:r>
              <a:rPr kumimoji="1" lang="ru-RU" altLang="zh-TW" sz="4000" b="1" dirty="0" err="1"/>
              <a:t>протоколының</a:t>
            </a:r>
            <a:r>
              <a:rPr kumimoji="1" lang="ru-RU" altLang="zh-TW" sz="4000" b="1" dirty="0"/>
              <a:t> </a:t>
            </a:r>
            <a:r>
              <a:rPr kumimoji="1" lang="ru-RU" altLang="zh-TW" sz="4000" b="1" dirty="0" err="1"/>
              <a:t>принциптері</a:t>
            </a:r>
            <a:br>
              <a:rPr kumimoji="1" lang="en-US" altLang="zh-TW" sz="4000" b="1" dirty="0">
                <a:solidFill>
                  <a:schemeClr val="accent2"/>
                </a:solidFill>
                <a:ea typeface="PMingLiU" panose="02020500000000000000" pitchFamily="18" charset="-120"/>
              </a:rPr>
            </a:br>
            <a:endParaRPr kumimoji="1" lang="uk-UA" altLang="ru-RU" sz="4000" b="1" dirty="0">
              <a:solidFill>
                <a:schemeClr val="accent2"/>
              </a:solidFill>
            </a:endParaRP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сеанстарын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бастау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ХАТТАМАСЫ – SIP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kumimoji="1" lang="ru-RU" altLang="zh-TW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kumimoji="1" lang="en-US" altLang="zh-TW" sz="24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Session Initiation Protocol (SIP)</a:t>
            </a:r>
            <a:r>
              <a:rPr kumimoji="1" lang="en-US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желісін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пайдаланушылар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сеанстарды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қоңырауларды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орнату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өзгерту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тоқтату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қолданылатын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дабыл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протоколы.</a:t>
            </a:r>
          </a:p>
          <a:p>
            <a:pPr algn="just">
              <a:lnSpc>
                <a:spcPct val="90000"/>
              </a:lnSpc>
            </a:pP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Әзірленген</a:t>
            </a:r>
            <a:r>
              <a:rPr kumimoji="1" lang="en-US" altLang="zh-TW" sz="2400" dirty="0">
                <a:latin typeface="Times New Roman" panose="02020603050405020304" pitchFamily="18" charset="0"/>
                <a:ea typeface="PMingLiU" panose="02020500000000000000" pitchFamily="18" charset="-120"/>
              </a:rPr>
              <a:t> IETF MMUSIC WG (Multiparty Multimedia Session Control Working Group) </a:t>
            </a:r>
          </a:p>
          <a:p>
            <a:pPr algn="just">
              <a:lnSpc>
                <a:spcPct val="90000"/>
              </a:lnSpc>
            </a:pPr>
            <a:r>
              <a:rPr kumimoji="1" lang="en-US" altLang="zh-TW" sz="2400" dirty="0"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kumimoji="1"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RFC2543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стандартында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1999 </a:t>
            </a:r>
            <a:r>
              <a:rPr kumimoji="1" lang="kk-KZ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аурызда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ұсынылған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RFC3261-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асырылды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рәсімделді</a:t>
            </a:r>
            <a:endParaRPr lang="uk-UA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b="1" dirty="0"/>
              <a:t>SIP </a:t>
            </a:r>
            <a:r>
              <a:rPr kumimoji="1" lang="ru-RU" altLang="zh-TW" b="1" dirty="0" err="1"/>
              <a:t>протоколының</a:t>
            </a:r>
            <a:r>
              <a:rPr kumimoji="1" lang="ru-RU" altLang="zh-TW" b="1" dirty="0"/>
              <a:t> </a:t>
            </a:r>
            <a:r>
              <a:rPr kumimoji="1" lang="ru-RU" altLang="zh-TW" b="1" dirty="0" err="1"/>
              <a:t>принциптері</a:t>
            </a:r>
            <a:endParaRPr kumimoji="1" lang="ru-RU" altLang="ru-RU" b="1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SIP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байланыстың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конференц-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байланыстың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масштабына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пакеттік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деңгейге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тек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растаусыз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датаграммаларды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жеткізу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қызметтерін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талап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өйткені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жеткізудің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сенімділігі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механизмімен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етіледі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SIP –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қолданбалы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протоколы,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типтік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нұсқада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UDP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TCP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үстіне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байланысын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аяғынан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аяғына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орнату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моделіне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бағытталған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uk-UA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Сеанстарды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бастауға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SIP </a:t>
            </a:r>
            <a:r>
              <a:rPr lang="uk-UA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хаттамасы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пайдаланушының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мекен-жайын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анықтауды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онымен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орнатуды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қорғаныс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аутентификация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мультимедиялық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арнасын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сипаттау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 .б. </a:t>
            </a:r>
            <a:r>
              <a:rPr lang="uk-UA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функцияларын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асыратын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хаттамаларды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қолдануға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uk-UA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z="4000" b="1" dirty="0"/>
              <a:t>SIP </a:t>
            </a:r>
            <a:r>
              <a:rPr kumimoji="1" lang="ru-RU" altLang="zh-TW" sz="4000" b="1" dirty="0" err="1"/>
              <a:t>артықшылықтары</a:t>
            </a:r>
            <a:br>
              <a:rPr kumimoji="1" lang="en-US" altLang="zh-TW" sz="4000" b="1" dirty="0">
                <a:solidFill>
                  <a:schemeClr val="accent2"/>
                </a:solidFill>
                <a:ea typeface="PMingLiU" panose="02020500000000000000" pitchFamily="18" charset="-120"/>
              </a:rPr>
            </a:br>
            <a:endParaRPr kumimoji="1" lang="uk-UA" altLang="ru-RU" sz="4000" b="1" dirty="0">
              <a:solidFill>
                <a:schemeClr val="accent2"/>
              </a:solidFill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kumimoji="1" lang="ru-RU" altLang="zh-TW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Инновациялар</a:t>
            </a:r>
            <a:endParaRPr kumimoji="1" lang="en-US" altLang="zh-TW" sz="2000" b="1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r>
              <a:rPr kumimoji="1" lang="en-US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SIP H323 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те (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немесе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басқа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en-US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IP 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телефония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хаттамаларында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қол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жетімді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емес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жаңа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қызметтер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мен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қосымшаларды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ұсынады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Мысалы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, </a:t>
            </a:r>
            <a:r>
              <a:rPr kumimoji="1" lang="en-US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SIP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мәтін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негізіндегі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қарапайым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инкапсуляцияны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қолданады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</a:t>
            </a:r>
            <a:r>
              <a:rPr kumimoji="1" lang="en-US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MIME 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интернет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стандартына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негізделген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),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бұл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абонентке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қоңырау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шалу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кезінде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фотосуреттер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визиткалар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kumimoji="1" lang="en-US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MP3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жіберуді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жеңілдететін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дауыстық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қосылыспен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бір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уақытта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деректерді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жіберуге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немесе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қосымшаларды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іске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қосуға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мүмкіндік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береді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  <a:endParaRPr kumimoji="1" lang="en-US" altLang="zh-TW" sz="20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>
              <a:lnSpc>
                <a:spcPct val="80000"/>
              </a:lnSpc>
            </a:pPr>
            <a:r>
              <a:rPr kumimoji="1" lang="en-US" altLang="zh-TW" sz="2000" dirty="0"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kumimoji="1" lang="ru-RU" altLang="zh-TW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Масштабталу</a:t>
            </a:r>
            <a:endParaRPr kumimoji="1" lang="en-US" altLang="zh-TW" sz="20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  <a:p>
            <a:pPr lvl="1">
              <a:lnSpc>
                <a:spcPct val="80000"/>
              </a:lnSpc>
            </a:pPr>
            <a:r>
              <a:rPr kumimoji="1" lang="en-US" altLang="zh-TW" sz="2000" dirty="0">
                <a:latin typeface="Times New Roman" panose="02020603050405020304" pitchFamily="18" charset="0"/>
                <a:ea typeface="PMingLiU" panose="02020500000000000000" pitchFamily="18" charset="-120"/>
              </a:rPr>
              <a:t> SIP 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</a:rPr>
              <a:t>интернет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</a:rPr>
              <a:t>моделін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</a:rPr>
              <a:t>қолданады-жылдамдық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</a:rPr>
              <a:t> пен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</a:rPr>
              <a:t>ядросының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</a:rPr>
              <a:t> 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</a:rPr>
              <a:t>қарапайымдылығы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</a:rPr>
              <a:t>Нүкте-нүкте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</a:rPr>
              <a:t>хаттамаларының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</a:rPr>
              <a:t>бөлігі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</a:rPr>
              <a:t>ретінде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kumimoji="1" lang="en-US" altLang="zh-TW" sz="2000" dirty="0">
                <a:latin typeface="Times New Roman" panose="02020603050405020304" pitchFamily="18" charset="0"/>
                <a:ea typeface="PMingLiU" panose="02020500000000000000" pitchFamily="18" charset="-120"/>
              </a:rPr>
              <a:t>SIP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</a:rPr>
              <a:t>тиімдірек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</a:rPr>
              <a:t>және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</a:rPr>
              <a:t> 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</a:rPr>
              <a:t>құрамасы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</a:rPr>
              <a:t> аз ( </a:t>
            </a:r>
            <a:r>
              <a:rPr kumimoji="1" lang="en-US" altLang="zh-TW" sz="2000" dirty="0">
                <a:latin typeface="Times New Roman" panose="02020603050405020304" pitchFamily="18" charset="0"/>
                <a:ea typeface="PMingLiU" panose="02020500000000000000" pitchFamily="18" charset="-120"/>
              </a:rPr>
              <a:t>H323 13 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</a:rPr>
              <a:t>хабар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</a:rPr>
              <a:t>алмасуды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</a:rPr>
              <a:t>қажет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</a:rPr>
              <a:t>етсе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</a:rPr>
              <a:t>, </a:t>
            </a:r>
            <a:r>
              <a:rPr kumimoji="1" lang="en-US" altLang="zh-TW" sz="2000" dirty="0">
                <a:latin typeface="Times New Roman" panose="02020603050405020304" pitchFamily="18" charset="0"/>
                <a:ea typeface="PMingLiU" panose="02020500000000000000" pitchFamily="18" charset="-120"/>
              </a:rPr>
              <a:t>SIP 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</a:rPr>
              <a:t>тек 7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</a:rPr>
              <a:t>пайдаланады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</a:rPr>
              <a:t>.</a:t>
            </a:r>
            <a:endParaRPr lang="uk-UA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b="1" dirty="0"/>
              <a:t>SIP </a:t>
            </a:r>
            <a:r>
              <a:rPr kumimoji="1" lang="ru-RU" altLang="zh-TW" b="1" dirty="0" err="1"/>
              <a:t>артықшылықтары</a:t>
            </a:r>
            <a:endParaRPr kumimoji="1" lang="uk-UA" altLang="ru-RU" b="1" dirty="0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Желілерді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ашудың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қарапайымдылығы</a:t>
            </a:r>
            <a:endParaRPr kumimoji="1" lang="ru-RU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kumimoji="1" lang="en-US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SIP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орналастыру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және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қолдау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en-US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HTTP-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ге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ұқсас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Ол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en-US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IP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желілерінде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бар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және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желілік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әкімшілер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мен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техникалық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қызметкерлерді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түсіну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үшін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қарапайым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протоколдар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мен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функцияларды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қолданады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Интернетте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қабылданған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стандартты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адресация: </a:t>
            </a:r>
            <a:r>
              <a:rPr kumimoji="1"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SIP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атауы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мекен-жайы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әдеттегі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мекен-жай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пішімін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қолданады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sip:username@abcorp.com</a:t>
            </a:r>
            <a:r>
              <a:rPr kumimoji="1"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sip:1.781.938.5306@abcorp.com</a:t>
            </a:r>
            <a:endParaRPr kumimoji="1" lang="kk-KZ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kumimoji="1" lang="en-US" altLang="zh-TW" sz="2000" dirty="0">
                <a:latin typeface="Times New Roman" panose="02020603050405020304" pitchFamily="18" charset="0"/>
                <a:ea typeface="PMingLiU" panose="02020500000000000000" pitchFamily="18" charset="-120"/>
              </a:rPr>
              <a:t>SIP 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</a:rPr>
              <a:t>тек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</a:rPr>
              <a:t>хаттамалық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</a:rPr>
              <a:t> инкапсуляция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</a:rPr>
              <a:t>үшін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</a:rPr>
              <a:t>мәтінді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</a:rPr>
              <a:t>қолданады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</a:rPr>
              <a:t>, </a:t>
            </a:r>
            <a:r>
              <a:rPr kumimoji="1" lang="en-US" altLang="zh-TW" sz="2000" dirty="0">
                <a:latin typeface="Times New Roman" panose="02020603050405020304" pitchFamily="18" charset="0"/>
                <a:ea typeface="PMingLiU" panose="02020500000000000000" pitchFamily="18" charset="-120"/>
              </a:rPr>
              <a:t>h323-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</a:rPr>
              <a:t>тен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</a:rPr>
              <a:t>айырмашылығы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</a:rPr>
              <a:t>,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</a:rPr>
              <a:t>екілік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</a:rPr>
              <a:t>кодтауды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</a:rPr>
              <a:t>қолданады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</a:rPr>
              <a:t>,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</a:rPr>
              <a:t>бұл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kumimoji="1" lang="en-US" altLang="zh-TW" sz="2000" dirty="0">
                <a:latin typeface="Times New Roman" panose="02020603050405020304" pitchFamily="18" charset="0"/>
                <a:ea typeface="PMingLiU" panose="02020500000000000000" pitchFamily="18" charset="-120"/>
              </a:rPr>
              <a:t>SIP-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</a:rPr>
              <a:t>ті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</a:rPr>
              <a:t>диагностикалау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</a:rPr>
              <a:t> мен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</a:rPr>
              <a:t>проблемаларды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</a:rPr>
              <a:t>жоюды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ea typeface="PMingLiU" panose="02020500000000000000" pitchFamily="18" charset="-120"/>
              </a:rPr>
              <a:t>жеңілдетеді</a:t>
            </a:r>
            <a:r>
              <a:rPr kumimoji="1" lang="ru-RU" altLang="zh-TW" sz="2000" dirty="0">
                <a:latin typeface="Times New Roman" panose="02020603050405020304" pitchFamily="18" charset="0"/>
                <a:ea typeface="PMingLiU" panose="02020500000000000000" pitchFamily="18" charset="-120"/>
              </a:rPr>
              <a:t>.</a:t>
            </a:r>
          </a:p>
          <a:p>
            <a:pPr>
              <a:lnSpc>
                <a:spcPct val="80000"/>
              </a:lnSpc>
            </a:pP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қарапайым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хабарламалар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1"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SIP 10x, 20x, 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 б.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префикстермен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әдеттегі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хабарламаларды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қолданады</a:t>
            </a:r>
            <a:r>
              <a:rPr kumimoji="1" lang="ru-RU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endParaRPr kumimoji="1" lang="ru-RU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kumimoji="1" lang="ru-RU" altLang="zh-TW" sz="1600" i="1" dirty="0"/>
              <a:t>	</a:t>
            </a:r>
            <a:r>
              <a:rPr lang="uk-UA" altLang="ru-RU" sz="1600" i="1" dirty="0" err="1"/>
              <a:t>Ескерту</a:t>
            </a:r>
            <a:r>
              <a:rPr lang="uk-UA" altLang="ru-RU" sz="1600" i="1" dirty="0"/>
              <a:t>: </a:t>
            </a:r>
            <a:r>
              <a:rPr lang="en-US" altLang="ru-RU" sz="1600" i="1" dirty="0"/>
              <a:t>HTTP (</a:t>
            </a:r>
            <a:r>
              <a:rPr lang="uk-UA" altLang="ru-RU" sz="1600" i="1" dirty="0" err="1"/>
              <a:t>сокр</a:t>
            </a:r>
            <a:r>
              <a:rPr lang="uk-UA" altLang="ru-RU" sz="1600" i="1" dirty="0"/>
              <a:t>. </a:t>
            </a:r>
            <a:r>
              <a:rPr lang="uk-UA" altLang="ru-RU" sz="1600" i="1" dirty="0" err="1"/>
              <a:t>ағылшын</a:t>
            </a:r>
            <a:r>
              <a:rPr lang="uk-UA" altLang="ru-RU" sz="1600" i="1" dirty="0"/>
              <a:t> </a:t>
            </a:r>
            <a:r>
              <a:rPr lang="uk-UA" altLang="ru-RU" sz="1600" i="1" dirty="0" err="1"/>
              <a:t>тілінен</a:t>
            </a:r>
            <a:r>
              <a:rPr lang="uk-UA" altLang="ru-RU" sz="1600" i="1" dirty="0"/>
              <a:t>. </a:t>
            </a:r>
            <a:r>
              <a:rPr lang="en-US" altLang="ru-RU" sz="1600" i="1" dirty="0" err="1"/>
              <a:t>HyperText</a:t>
            </a:r>
            <a:r>
              <a:rPr lang="en-US" altLang="ru-RU" sz="1600" i="1" dirty="0"/>
              <a:t> Transfer </a:t>
            </a:r>
            <a:r>
              <a:rPr lang="en-US" altLang="ru-RU" sz="1600" i="1" dirty="0" err="1"/>
              <a:t>Pr</a:t>
            </a:r>
            <a:r>
              <a:rPr lang="uk-UA" altLang="ru-RU" sz="1600" i="1" dirty="0"/>
              <a:t>о</a:t>
            </a:r>
            <a:r>
              <a:rPr lang="en-US" altLang="ru-RU" sz="1600" i="1" dirty="0"/>
              <a:t>toc</a:t>
            </a:r>
            <a:r>
              <a:rPr lang="uk-UA" altLang="ru-RU" sz="1600" i="1" dirty="0"/>
              <a:t>о</a:t>
            </a:r>
            <a:r>
              <a:rPr lang="en-US" altLang="ru-RU" sz="1600" i="1" dirty="0"/>
              <a:t>l — "</a:t>
            </a:r>
            <a:r>
              <a:rPr lang="uk-UA" altLang="ru-RU" sz="1600" i="1" dirty="0" err="1"/>
              <a:t>Гипермәтінді</a:t>
            </a:r>
            <a:r>
              <a:rPr lang="uk-UA" altLang="ru-RU" sz="1600" i="1" dirty="0"/>
              <a:t> беру </a:t>
            </a:r>
            <a:r>
              <a:rPr lang="uk-UA" altLang="ru-RU" sz="1600" i="1" dirty="0" err="1"/>
              <a:t>хаттамасы</a:t>
            </a:r>
            <a:r>
              <a:rPr lang="uk-UA" altLang="ru-RU" sz="1600" i="1" dirty="0"/>
              <a:t>") — </a:t>
            </a:r>
            <a:r>
              <a:rPr lang="uk-UA" altLang="ru-RU" sz="1600" i="1" dirty="0" err="1"/>
              <a:t>деректерді</a:t>
            </a:r>
            <a:r>
              <a:rPr lang="uk-UA" altLang="ru-RU" sz="1600" i="1" dirty="0"/>
              <a:t> </a:t>
            </a:r>
            <a:r>
              <a:rPr lang="uk-UA" altLang="ru-RU" sz="1600" i="1" dirty="0" err="1"/>
              <a:t>берудің</a:t>
            </a:r>
            <a:r>
              <a:rPr lang="uk-UA" altLang="ru-RU" sz="1600" i="1" dirty="0"/>
              <a:t> </a:t>
            </a:r>
            <a:r>
              <a:rPr lang="uk-UA" altLang="ru-RU" sz="1600" i="1" dirty="0" err="1"/>
              <a:t>қолданбалы</a:t>
            </a:r>
            <a:r>
              <a:rPr lang="uk-UA" altLang="ru-RU" sz="1600" i="1" dirty="0"/>
              <a:t> </a:t>
            </a:r>
            <a:r>
              <a:rPr lang="uk-UA" altLang="ru-RU" sz="1600" i="1" dirty="0" err="1"/>
              <a:t>деңгейінің</a:t>
            </a:r>
            <a:r>
              <a:rPr lang="uk-UA" altLang="ru-RU" sz="1600" i="1" dirty="0"/>
              <a:t> ХАТТАМАСЫ (</a:t>
            </a:r>
            <a:r>
              <a:rPr lang="uk-UA" altLang="ru-RU" sz="1600" i="1" dirty="0" err="1"/>
              <a:t>бастапқыда-гипермәтіндік</a:t>
            </a:r>
            <a:r>
              <a:rPr lang="uk-UA" altLang="ru-RU" sz="1600" i="1" dirty="0"/>
              <a:t> </a:t>
            </a:r>
            <a:r>
              <a:rPr lang="uk-UA" altLang="ru-RU" sz="1600" i="1" dirty="0" err="1"/>
              <a:t>құжаттар</a:t>
            </a:r>
            <a:r>
              <a:rPr lang="uk-UA" altLang="ru-RU" sz="1600" i="1" dirty="0"/>
              <a:t> </a:t>
            </a:r>
            <a:r>
              <a:rPr lang="uk-UA" altLang="ru-RU" sz="1600" i="1" dirty="0" err="1"/>
              <a:t>түрінде</a:t>
            </a:r>
            <a:r>
              <a:rPr lang="uk-UA" altLang="ru-RU" sz="1600" i="1" dirty="0"/>
              <a:t>).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z="40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SIP</a:t>
            </a:r>
            <a:r>
              <a:rPr kumimoji="1" lang="kk-KZ" altLang="zh-TW" sz="40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архитектурасы</a:t>
            </a:r>
            <a:br>
              <a:rPr kumimoji="1" lang="en-US" altLang="zh-TW" sz="4000" b="1" dirty="0">
                <a:solidFill>
                  <a:schemeClr val="accent2"/>
                </a:solidFill>
                <a:ea typeface="PMingLiU" panose="02020500000000000000" pitchFamily="18" charset="-120"/>
              </a:rPr>
            </a:br>
            <a:endParaRPr kumimoji="1" lang="uk-UA" altLang="ru-RU" sz="4000" b="1" dirty="0">
              <a:solidFill>
                <a:schemeClr val="accent2"/>
              </a:solidFill>
            </a:endParaRPr>
          </a:p>
        </p:txBody>
      </p:sp>
      <p:graphicFrame>
        <p:nvGraphicFramePr>
          <p:cNvPr id="238597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476375" y="1341438"/>
          <a:ext cx="7056438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47" name="VISIO" r:id="rId3" imgW="8715240" imgH="4371840" progId="Visio.Drawing.6">
                  <p:embed/>
                </p:oleObj>
              </mc:Choice>
              <mc:Fallback>
                <p:oleObj name="VISIO" r:id="rId3" imgW="8715240" imgH="437184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341438"/>
                        <a:ext cx="7056438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ChangeArrowheads="1"/>
          </p:cNvSpPr>
          <p:nvPr/>
        </p:nvSpPr>
        <p:spPr bwMode="auto">
          <a:xfrm>
            <a:off x="395288" y="3789363"/>
            <a:ext cx="6408737" cy="2808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/>
          </a:p>
          <a:p>
            <a:pPr algn="ctr"/>
            <a:endParaRPr lang="ru-RU" altLang="ru-RU"/>
          </a:p>
          <a:p>
            <a:pPr algn="ctr"/>
            <a:endParaRPr lang="ru-RU" altLang="ru-RU"/>
          </a:p>
          <a:p>
            <a:pPr algn="ctr"/>
            <a:endParaRPr lang="ru-RU" altLang="ru-RU"/>
          </a:p>
          <a:p>
            <a:pPr algn="ctr"/>
            <a:endParaRPr lang="ru-RU" altLang="ru-RU"/>
          </a:p>
          <a:p>
            <a:pPr algn="ctr"/>
            <a:endParaRPr lang="ru-RU" altLang="ru-RU"/>
          </a:p>
          <a:p>
            <a:pPr algn="ctr"/>
            <a:endParaRPr lang="ru-RU" altLang="ru-RU"/>
          </a:p>
          <a:p>
            <a:pPr algn="ctr"/>
            <a:endParaRPr lang="ru-RU" altLang="ru-RU"/>
          </a:p>
          <a:p>
            <a:pPr algn="ctr"/>
            <a:endParaRPr lang="ru-RU" altLang="ru-RU"/>
          </a:p>
          <a:p>
            <a:pPr algn="ctr"/>
            <a:r>
              <a:rPr lang="ru-RU" altLang="ru-RU"/>
              <a:t>Телефон-телефон</a:t>
            </a:r>
          </a:p>
        </p:txBody>
      </p:sp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4716463" y="1196975"/>
            <a:ext cx="4248150" cy="316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/>
          </a:p>
          <a:p>
            <a:pPr algn="ctr"/>
            <a:endParaRPr lang="ru-RU" altLang="ru-RU"/>
          </a:p>
          <a:p>
            <a:pPr algn="ctr"/>
            <a:endParaRPr lang="ru-RU" altLang="ru-RU"/>
          </a:p>
          <a:p>
            <a:pPr algn="ctr"/>
            <a:endParaRPr lang="ru-RU" altLang="ru-RU"/>
          </a:p>
          <a:p>
            <a:pPr algn="ctr"/>
            <a:endParaRPr lang="ru-RU" altLang="ru-RU"/>
          </a:p>
          <a:p>
            <a:pPr algn="ctr"/>
            <a:endParaRPr lang="ru-RU" altLang="ru-RU"/>
          </a:p>
          <a:p>
            <a:pPr algn="ctr"/>
            <a:endParaRPr lang="ru-RU" altLang="ru-RU"/>
          </a:p>
          <a:p>
            <a:pPr algn="ctr"/>
            <a:endParaRPr lang="ru-RU" altLang="ru-RU"/>
          </a:p>
          <a:p>
            <a:pPr algn="ctr"/>
            <a:endParaRPr lang="ru-RU" altLang="ru-RU"/>
          </a:p>
          <a:p>
            <a:pPr algn="ctr"/>
            <a:endParaRPr lang="ru-RU" altLang="ru-RU"/>
          </a:p>
          <a:p>
            <a:pPr algn="ctr"/>
            <a:r>
              <a:rPr lang="ru-RU" altLang="ru-RU"/>
              <a:t>Компьютер-телефон</a:t>
            </a:r>
          </a:p>
        </p:txBody>
      </p:sp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395288" y="1196975"/>
            <a:ext cx="3889375" cy="20875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/>
          </a:p>
          <a:p>
            <a:pPr algn="ctr"/>
            <a:endParaRPr lang="ru-RU" altLang="ru-RU"/>
          </a:p>
          <a:p>
            <a:pPr algn="ctr"/>
            <a:endParaRPr lang="ru-RU" altLang="ru-RU"/>
          </a:p>
          <a:p>
            <a:pPr algn="ctr"/>
            <a:endParaRPr lang="ru-RU" altLang="ru-RU"/>
          </a:p>
          <a:p>
            <a:pPr algn="ctr"/>
            <a:endParaRPr lang="ru-RU" altLang="ru-RU"/>
          </a:p>
          <a:p>
            <a:pPr algn="ctr"/>
            <a:endParaRPr lang="ru-RU" altLang="ru-RU"/>
          </a:p>
          <a:p>
            <a:pPr algn="ctr"/>
            <a:r>
              <a:rPr lang="ru-RU" altLang="ru-RU"/>
              <a:t>Компьютер-компьютер</a:t>
            </a:r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850900"/>
          </a:xfrm>
        </p:spPr>
        <p:txBody>
          <a:bodyPr/>
          <a:lstStyle/>
          <a:p>
            <a:r>
              <a:rPr lang="en-US" altLang="ru-RU" sz="3200" b="1" dirty="0"/>
              <a:t>IP-</a:t>
            </a:r>
            <a:r>
              <a:rPr lang="ru-RU" altLang="ru-RU" sz="3200" b="1" dirty="0" err="1"/>
              <a:t>телефонияны</a:t>
            </a:r>
            <a:r>
              <a:rPr lang="ru-RU" altLang="ru-RU" sz="3200" b="1" dirty="0"/>
              <a:t> </a:t>
            </a:r>
            <a:r>
              <a:rPr lang="ru-RU" altLang="ru-RU" sz="3200" b="1" dirty="0" err="1"/>
              <a:t>ұйымдастыру</a:t>
            </a:r>
            <a:r>
              <a:rPr lang="ru-RU" altLang="ru-RU" sz="3200" b="1" dirty="0"/>
              <a:t> </a:t>
            </a:r>
            <a:r>
              <a:rPr lang="ru-RU" altLang="ru-RU" sz="3200" b="1" dirty="0" err="1"/>
              <a:t>сценарийлері</a:t>
            </a:r>
            <a:r>
              <a:rPr lang="ru-RU" altLang="ru-RU" sz="3200" b="1" dirty="0"/>
              <a:t>:</a:t>
            </a:r>
          </a:p>
        </p:txBody>
      </p:sp>
      <p:sp>
        <p:nvSpPr>
          <p:cNvPr id="207878" name="Rectangle 6"/>
          <p:cNvSpPr>
            <a:spLocks noChangeArrowheads="1"/>
          </p:cNvSpPr>
          <p:nvPr/>
        </p:nvSpPr>
        <p:spPr bwMode="auto">
          <a:xfrm>
            <a:off x="3348038" y="2420938"/>
            <a:ext cx="7175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t>терминал</a:t>
            </a:r>
            <a:endParaRPr lang="ru-RU" altLang="ru-RU" sz="1400"/>
          </a:p>
        </p:txBody>
      </p:sp>
      <p:sp>
        <p:nvSpPr>
          <p:cNvPr id="207879" name="Freeform 7"/>
          <p:cNvSpPr>
            <a:spLocks noEditPoints="1"/>
          </p:cNvSpPr>
          <p:nvPr/>
        </p:nvSpPr>
        <p:spPr bwMode="auto">
          <a:xfrm>
            <a:off x="3556000" y="1628775"/>
            <a:ext cx="298450" cy="128588"/>
          </a:xfrm>
          <a:custGeom>
            <a:avLst/>
            <a:gdLst>
              <a:gd name="T0" fmla="*/ 90 w 239"/>
              <a:gd name="T1" fmla="*/ 6 h 90"/>
              <a:gd name="T2" fmla="*/ 150 w 239"/>
              <a:gd name="T3" fmla="*/ 6 h 90"/>
              <a:gd name="T4" fmla="*/ 197 w 239"/>
              <a:gd name="T5" fmla="*/ 12 h 90"/>
              <a:gd name="T6" fmla="*/ 227 w 239"/>
              <a:gd name="T7" fmla="*/ 30 h 90"/>
              <a:gd name="T8" fmla="*/ 233 w 239"/>
              <a:gd name="T9" fmla="*/ 48 h 90"/>
              <a:gd name="T10" fmla="*/ 227 w 239"/>
              <a:gd name="T11" fmla="*/ 66 h 90"/>
              <a:gd name="T12" fmla="*/ 209 w 239"/>
              <a:gd name="T13" fmla="*/ 66 h 90"/>
              <a:gd name="T14" fmla="*/ 185 w 239"/>
              <a:gd name="T15" fmla="*/ 60 h 90"/>
              <a:gd name="T16" fmla="*/ 179 w 239"/>
              <a:gd name="T17" fmla="*/ 48 h 90"/>
              <a:gd name="T18" fmla="*/ 173 w 239"/>
              <a:gd name="T19" fmla="*/ 42 h 90"/>
              <a:gd name="T20" fmla="*/ 162 w 239"/>
              <a:gd name="T21" fmla="*/ 36 h 90"/>
              <a:gd name="T22" fmla="*/ 144 w 239"/>
              <a:gd name="T23" fmla="*/ 30 h 90"/>
              <a:gd name="T24" fmla="*/ 108 w 239"/>
              <a:gd name="T25" fmla="*/ 30 h 90"/>
              <a:gd name="T26" fmla="*/ 84 w 239"/>
              <a:gd name="T27" fmla="*/ 36 h 90"/>
              <a:gd name="T28" fmla="*/ 72 w 239"/>
              <a:gd name="T29" fmla="*/ 36 h 90"/>
              <a:gd name="T30" fmla="*/ 60 w 239"/>
              <a:gd name="T31" fmla="*/ 48 h 90"/>
              <a:gd name="T32" fmla="*/ 60 w 239"/>
              <a:gd name="T33" fmla="*/ 54 h 90"/>
              <a:gd name="T34" fmla="*/ 42 w 239"/>
              <a:gd name="T35" fmla="*/ 60 h 90"/>
              <a:gd name="T36" fmla="*/ 24 w 239"/>
              <a:gd name="T37" fmla="*/ 60 h 90"/>
              <a:gd name="T38" fmla="*/ 0 w 239"/>
              <a:gd name="T39" fmla="*/ 60 h 90"/>
              <a:gd name="T40" fmla="*/ 12 w 239"/>
              <a:gd name="T41" fmla="*/ 30 h 90"/>
              <a:gd name="T42" fmla="*/ 42 w 239"/>
              <a:gd name="T43" fmla="*/ 12 h 90"/>
              <a:gd name="T44" fmla="*/ 24 w 239"/>
              <a:gd name="T45" fmla="*/ 66 h 90"/>
              <a:gd name="T46" fmla="*/ 42 w 239"/>
              <a:gd name="T47" fmla="*/ 66 h 90"/>
              <a:gd name="T48" fmla="*/ 60 w 239"/>
              <a:gd name="T49" fmla="*/ 60 h 90"/>
              <a:gd name="T50" fmla="*/ 60 w 239"/>
              <a:gd name="T51" fmla="*/ 72 h 90"/>
              <a:gd name="T52" fmla="*/ 54 w 239"/>
              <a:gd name="T53" fmla="*/ 84 h 90"/>
              <a:gd name="T54" fmla="*/ 48 w 239"/>
              <a:gd name="T55" fmla="*/ 90 h 90"/>
              <a:gd name="T56" fmla="*/ 36 w 239"/>
              <a:gd name="T57" fmla="*/ 90 h 90"/>
              <a:gd name="T58" fmla="*/ 18 w 239"/>
              <a:gd name="T59" fmla="*/ 90 h 90"/>
              <a:gd name="T60" fmla="*/ 6 w 239"/>
              <a:gd name="T61" fmla="*/ 90 h 90"/>
              <a:gd name="T62" fmla="*/ 6 w 239"/>
              <a:gd name="T63" fmla="*/ 84 h 90"/>
              <a:gd name="T64" fmla="*/ 0 w 239"/>
              <a:gd name="T65" fmla="*/ 78 h 90"/>
              <a:gd name="T66" fmla="*/ 12 w 239"/>
              <a:gd name="T67" fmla="*/ 66 h 90"/>
              <a:gd name="T68" fmla="*/ 215 w 239"/>
              <a:gd name="T69" fmla="*/ 72 h 90"/>
              <a:gd name="T70" fmla="*/ 239 w 239"/>
              <a:gd name="T71" fmla="*/ 66 h 90"/>
              <a:gd name="T72" fmla="*/ 239 w 239"/>
              <a:gd name="T73" fmla="*/ 84 h 90"/>
              <a:gd name="T74" fmla="*/ 233 w 239"/>
              <a:gd name="T75" fmla="*/ 90 h 90"/>
              <a:gd name="T76" fmla="*/ 227 w 239"/>
              <a:gd name="T77" fmla="*/ 90 h 90"/>
              <a:gd name="T78" fmla="*/ 215 w 239"/>
              <a:gd name="T79" fmla="*/ 90 h 90"/>
              <a:gd name="T80" fmla="*/ 197 w 239"/>
              <a:gd name="T81" fmla="*/ 90 h 90"/>
              <a:gd name="T82" fmla="*/ 185 w 239"/>
              <a:gd name="T83" fmla="*/ 84 h 90"/>
              <a:gd name="T84" fmla="*/ 179 w 239"/>
              <a:gd name="T85" fmla="*/ 78 h 90"/>
              <a:gd name="T86" fmla="*/ 179 w 239"/>
              <a:gd name="T87" fmla="*/ 66 h 90"/>
              <a:gd name="T88" fmla="*/ 185 w 239"/>
              <a:gd name="T89" fmla="*/ 66 h 90"/>
              <a:gd name="T90" fmla="*/ 203 w 239"/>
              <a:gd name="T91" fmla="*/ 7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39" h="90">
                <a:moveTo>
                  <a:pt x="66" y="6"/>
                </a:moveTo>
                <a:lnTo>
                  <a:pt x="90" y="6"/>
                </a:lnTo>
                <a:lnTo>
                  <a:pt x="120" y="0"/>
                </a:lnTo>
                <a:lnTo>
                  <a:pt x="150" y="6"/>
                </a:lnTo>
                <a:lnTo>
                  <a:pt x="173" y="6"/>
                </a:lnTo>
                <a:lnTo>
                  <a:pt x="197" y="12"/>
                </a:lnTo>
                <a:lnTo>
                  <a:pt x="227" y="18"/>
                </a:lnTo>
                <a:lnTo>
                  <a:pt x="227" y="30"/>
                </a:lnTo>
                <a:lnTo>
                  <a:pt x="233" y="42"/>
                </a:lnTo>
                <a:lnTo>
                  <a:pt x="233" y="48"/>
                </a:lnTo>
                <a:lnTo>
                  <a:pt x="239" y="60"/>
                </a:lnTo>
                <a:lnTo>
                  <a:pt x="227" y="66"/>
                </a:lnTo>
                <a:lnTo>
                  <a:pt x="215" y="66"/>
                </a:lnTo>
                <a:lnTo>
                  <a:pt x="209" y="66"/>
                </a:lnTo>
                <a:lnTo>
                  <a:pt x="197" y="60"/>
                </a:lnTo>
                <a:lnTo>
                  <a:pt x="185" y="60"/>
                </a:lnTo>
                <a:lnTo>
                  <a:pt x="179" y="54"/>
                </a:lnTo>
                <a:lnTo>
                  <a:pt x="179" y="48"/>
                </a:lnTo>
                <a:lnTo>
                  <a:pt x="179" y="48"/>
                </a:lnTo>
                <a:lnTo>
                  <a:pt x="173" y="42"/>
                </a:lnTo>
                <a:lnTo>
                  <a:pt x="168" y="36"/>
                </a:lnTo>
                <a:lnTo>
                  <a:pt x="162" y="36"/>
                </a:lnTo>
                <a:lnTo>
                  <a:pt x="156" y="36"/>
                </a:lnTo>
                <a:lnTo>
                  <a:pt x="144" y="30"/>
                </a:lnTo>
                <a:lnTo>
                  <a:pt x="132" y="30"/>
                </a:lnTo>
                <a:lnTo>
                  <a:pt x="108" y="30"/>
                </a:lnTo>
                <a:lnTo>
                  <a:pt x="96" y="30"/>
                </a:lnTo>
                <a:lnTo>
                  <a:pt x="84" y="36"/>
                </a:lnTo>
                <a:lnTo>
                  <a:pt x="78" y="36"/>
                </a:lnTo>
                <a:lnTo>
                  <a:pt x="72" y="36"/>
                </a:lnTo>
                <a:lnTo>
                  <a:pt x="66" y="42"/>
                </a:lnTo>
                <a:lnTo>
                  <a:pt x="60" y="48"/>
                </a:lnTo>
                <a:lnTo>
                  <a:pt x="60" y="48"/>
                </a:lnTo>
                <a:lnTo>
                  <a:pt x="60" y="54"/>
                </a:lnTo>
                <a:lnTo>
                  <a:pt x="54" y="54"/>
                </a:lnTo>
                <a:lnTo>
                  <a:pt x="42" y="60"/>
                </a:lnTo>
                <a:lnTo>
                  <a:pt x="30" y="60"/>
                </a:lnTo>
                <a:lnTo>
                  <a:pt x="24" y="60"/>
                </a:lnTo>
                <a:lnTo>
                  <a:pt x="12" y="60"/>
                </a:lnTo>
                <a:lnTo>
                  <a:pt x="0" y="60"/>
                </a:lnTo>
                <a:lnTo>
                  <a:pt x="6" y="36"/>
                </a:lnTo>
                <a:lnTo>
                  <a:pt x="12" y="30"/>
                </a:lnTo>
                <a:lnTo>
                  <a:pt x="12" y="18"/>
                </a:lnTo>
                <a:lnTo>
                  <a:pt x="42" y="12"/>
                </a:lnTo>
                <a:lnTo>
                  <a:pt x="66" y="6"/>
                </a:lnTo>
                <a:close/>
                <a:moveTo>
                  <a:pt x="24" y="66"/>
                </a:moveTo>
                <a:lnTo>
                  <a:pt x="36" y="66"/>
                </a:lnTo>
                <a:lnTo>
                  <a:pt x="42" y="66"/>
                </a:lnTo>
                <a:lnTo>
                  <a:pt x="54" y="66"/>
                </a:lnTo>
                <a:lnTo>
                  <a:pt x="60" y="60"/>
                </a:lnTo>
                <a:lnTo>
                  <a:pt x="60" y="66"/>
                </a:lnTo>
                <a:lnTo>
                  <a:pt x="60" y="72"/>
                </a:lnTo>
                <a:lnTo>
                  <a:pt x="60" y="78"/>
                </a:lnTo>
                <a:lnTo>
                  <a:pt x="54" y="84"/>
                </a:lnTo>
                <a:lnTo>
                  <a:pt x="54" y="84"/>
                </a:lnTo>
                <a:lnTo>
                  <a:pt x="48" y="90"/>
                </a:lnTo>
                <a:lnTo>
                  <a:pt x="42" y="90"/>
                </a:lnTo>
                <a:lnTo>
                  <a:pt x="36" y="90"/>
                </a:lnTo>
                <a:lnTo>
                  <a:pt x="24" y="90"/>
                </a:lnTo>
                <a:lnTo>
                  <a:pt x="18" y="90"/>
                </a:lnTo>
                <a:lnTo>
                  <a:pt x="12" y="90"/>
                </a:lnTo>
                <a:lnTo>
                  <a:pt x="6" y="90"/>
                </a:lnTo>
                <a:lnTo>
                  <a:pt x="6" y="90"/>
                </a:lnTo>
                <a:lnTo>
                  <a:pt x="6" y="84"/>
                </a:lnTo>
                <a:lnTo>
                  <a:pt x="0" y="84"/>
                </a:lnTo>
                <a:lnTo>
                  <a:pt x="0" y="78"/>
                </a:lnTo>
                <a:lnTo>
                  <a:pt x="0" y="66"/>
                </a:lnTo>
                <a:lnTo>
                  <a:pt x="12" y="66"/>
                </a:lnTo>
                <a:lnTo>
                  <a:pt x="24" y="66"/>
                </a:lnTo>
                <a:close/>
                <a:moveTo>
                  <a:pt x="215" y="72"/>
                </a:moveTo>
                <a:lnTo>
                  <a:pt x="227" y="72"/>
                </a:lnTo>
                <a:lnTo>
                  <a:pt x="239" y="66"/>
                </a:lnTo>
                <a:lnTo>
                  <a:pt x="239" y="78"/>
                </a:lnTo>
                <a:lnTo>
                  <a:pt x="239" y="84"/>
                </a:lnTo>
                <a:lnTo>
                  <a:pt x="233" y="84"/>
                </a:lnTo>
                <a:lnTo>
                  <a:pt x="233" y="90"/>
                </a:lnTo>
                <a:lnTo>
                  <a:pt x="233" y="90"/>
                </a:lnTo>
                <a:lnTo>
                  <a:pt x="227" y="90"/>
                </a:lnTo>
                <a:lnTo>
                  <a:pt x="221" y="90"/>
                </a:lnTo>
                <a:lnTo>
                  <a:pt x="215" y="90"/>
                </a:lnTo>
                <a:lnTo>
                  <a:pt x="203" y="90"/>
                </a:lnTo>
                <a:lnTo>
                  <a:pt x="197" y="90"/>
                </a:lnTo>
                <a:lnTo>
                  <a:pt x="191" y="90"/>
                </a:lnTo>
                <a:lnTo>
                  <a:pt x="185" y="84"/>
                </a:lnTo>
                <a:lnTo>
                  <a:pt x="185" y="84"/>
                </a:lnTo>
                <a:lnTo>
                  <a:pt x="179" y="78"/>
                </a:lnTo>
                <a:lnTo>
                  <a:pt x="179" y="72"/>
                </a:lnTo>
                <a:lnTo>
                  <a:pt x="179" y="66"/>
                </a:lnTo>
                <a:lnTo>
                  <a:pt x="179" y="60"/>
                </a:lnTo>
                <a:lnTo>
                  <a:pt x="185" y="66"/>
                </a:lnTo>
                <a:lnTo>
                  <a:pt x="197" y="66"/>
                </a:lnTo>
                <a:lnTo>
                  <a:pt x="203" y="72"/>
                </a:lnTo>
                <a:lnTo>
                  <a:pt x="215" y="7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880" name="Freeform 8"/>
          <p:cNvSpPr>
            <a:spLocks/>
          </p:cNvSpPr>
          <p:nvPr/>
        </p:nvSpPr>
        <p:spPr bwMode="auto">
          <a:xfrm>
            <a:off x="3459163" y="1809750"/>
            <a:ext cx="471487" cy="550863"/>
          </a:xfrm>
          <a:custGeom>
            <a:avLst/>
            <a:gdLst>
              <a:gd name="T0" fmla="*/ 0 w 377"/>
              <a:gd name="T1" fmla="*/ 288 h 384"/>
              <a:gd name="T2" fmla="*/ 72 w 377"/>
              <a:gd name="T3" fmla="*/ 288 h 384"/>
              <a:gd name="T4" fmla="*/ 132 w 377"/>
              <a:gd name="T5" fmla="*/ 300 h 384"/>
              <a:gd name="T6" fmla="*/ 132 w 377"/>
              <a:gd name="T7" fmla="*/ 312 h 384"/>
              <a:gd name="T8" fmla="*/ 72 w 377"/>
              <a:gd name="T9" fmla="*/ 312 h 384"/>
              <a:gd name="T10" fmla="*/ 72 w 377"/>
              <a:gd name="T11" fmla="*/ 324 h 384"/>
              <a:gd name="T12" fmla="*/ 24 w 377"/>
              <a:gd name="T13" fmla="*/ 324 h 384"/>
              <a:gd name="T14" fmla="*/ 24 w 377"/>
              <a:gd name="T15" fmla="*/ 384 h 384"/>
              <a:gd name="T16" fmla="*/ 353 w 377"/>
              <a:gd name="T17" fmla="*/ 384 h 384"/>
              <a:gd name="T18" fmla="*/ 353 w 377"/>
              <a:gd name="T19" fmla="*/ 324 h 384"/>
              <a:gd name="T20" fmla="*/ 305 w 377"/>
              <a:gd name="T21" fmla="*/ 324 h 384"/>
              <a:gd name="T22" fmla="*/ 305 w 377"/>
              <a:gd name="T23" fmla="*/ 312 h 384"/>
              <a:gd name="T24" fmla="*/ 246 w 377"/>
              <a:gd name="T25" fmla="*/ 312 h 384"/>
              <a:gd name="T26" fmla="*/ 246 w 377"/>
              <a:gd name="T27" fmla="*/ 300 h 384"/>
              <a:gd name="T28" fmla="*/ 305 w 377"/>
              <a:gd name="T29" fmla="*/ 288 h 384"/>
              <a:gd name="T30" fmla="*/ 377 w 377"/>
              <a:gd name="T31" fmla="*/ 288 h 384"/>
              <a:gd name="T32" fmla="*/ 377 w 377"/>
              <a:gd name="T33" fmla="*/ 0 h 384"/>
              <a:gd name="T34" fmla="*/ 0 w 377"/>
              <a:gd name="T35" fmla="*/ 0 h 384"/>
              <a:gd name="T36" fmla="*/ 0 w 377"/>
              <a:gd name="T37" fmla="*/ 288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77" h="384">
                <a:moveTo>
                  <a:pt x="0" y="288"/>
                </a:moveTo>
                <a:lnTo>
                  <a:pt x="72" y="288"/>
                </a:lnTo>
                <a:lnTo>
                  <a:pt x="132" y="300"/>
                </a:lnTo>
                <a:lnTo>
                  <a:pt x="132" y="312"/>
                </a:lnTo>
                <a:lnTo>
                  <a:pt x="72" y="312"/>
                </a:lnTo>
                <a:lnTo>
                  <a:pt x="72" y="324"/>
                </a:lnTo>
                <a:lnTo>
                  <a:pt x="24" y="324"/>
                </a:lnTo>
                <a:lnTo>
                  <a:pt x="24" y="384"/>
                </a:lnTo>
                <a:lnTo>
                  <a:pt x="353" y="384"/>
                </a:lnTo>
                <a:lnTo>
                  <a:pt x="353" y="324"/>
                </a:lnTo>
                <a:lnTo>
                  <a:pt x="305" y="324"/>
                </a:lnTo>
                <a:lnTo>
                  <a:pt x="305" y="312"/>
                </a:lnTo>
                <a:lnTo>
                  <a:pt x="246" y="312"/>
                </a:lnTo>
                <a:lnTo>
                  <a:pt x="246" y="300"/>
                </a:lnTo>
                <a:lnTo>
                  <a:pt x="305" y="288"/>
                </a:lnTo>
                <a:lnTo>
                  <a:pt x="377" y="288"/>
                </a:lnTo>
                <a:lnTo>
                  <a:pt x="377" y="0"/>
                </a:lnTo>
                <a:lnTo>
                  <a:pt x="0" y="0"/>
                </a:lnTo>
                <a:lnTo>
                  <a:pt x="0" y="2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881" name="Line 9"/>
          <p:cNvSpPr>
            <a:spLocks noChangeShapeType="1"/>
          </p:cNvSpPr>
          <p:nvPr/>
        </p:nvSpPr>
        <p:spPr bwMode="auto">
          <a:xfrm>
            <a:off x="3549650" y="2274888"/>
            <a:ext cx="2905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882" name="Freeform 10"/>
          <p:cNvSpPr>
            <a:spLocks/>
          </p:cNvSpPr>
          <p:nvPr/>
        </p:nvSpPr>
        <p:spPr bwMode="auto">
          <a:xfrm>
            <a:off x="3459163" y="1809750"/>
            <a:ext cx="471487" cy="550863"/>
          </a:xfrm>
          <a:custGeom>
            <a:avLst/>
            <a:gdLst>
              <a:gd name="T0" fmla="*/ 0 w 377"/>
              <a:gd name="T1" fmla="*/ 288 h 384"/>
              <a:gd name="T2" fmla="*/ 72 w 377"/>
              <a:gd name="T3" fmla="*/ 288 h 384"/>
              <a:gd name="T4" fmla="*/ 132 w 377"/>
              <a:gd name="T5" fmla="*/ 300 h 384"/>
              <a:gd name="T6" fmla="*/ 132 w 377"/>
              <a:gd name="T7" fmla="*/ 312 h 384"/>
              <a:gd name="T8" fmla="*/ 72 w 377"/>
              <a:gd name="T9" fmla="*/ 312 h 384"/>
              <a:gd name="T10" fmla="*/ 72 w 377"/>
              <a:gd name="T11" fmla="*/ 324 h 384"/>
              <a:gd name="T12" fmla="*/ 24 w 377"/>
              <a:gd name="T13" fmla="*/ 324 h 384"/>
              <a:gd name="T14" fmla="*/ 24 w 377"/>
              <a:gd name="T15" fmla="*/ 384 h 384"/>
              <a:gd name="T16" fmla="*/ 353 w 377"/>
              <a:gd name="T17" fmla="*/ 384 h 384"/>
              <a:gd name="T18" fmla="*/ 353 w 377"/>
              <a:gd name="T19" fmla="*/ 324 h 384"/>
              <a:gd name="T20" fmla="*/ 305 w 377"/>
              <a:gd name="T21" fmla="*/ 324 h 384"/>
              <a:gd name="T22" fmla="*/ 305 w 377"/>
              <a:gd name="T23" fmla="*/ 312 h 384"/>
              <a:gd name="T24" fmla="*/ 246 w 377"/>
              <a:gd name="T25" fmla="*/ 312 h 384"/>
              <a:gd name="T26" fmla="*/ 246 w 377"/>
              <a:gd name="T27" fmla="*/ 300 h 384"/>
              <a:gd name="T28" fmla="*/ 305 w 377"/>
              <a:gd name="T29" fmla="*/ 288 h 384"/>
              <a:gd name="T30" fmla="*/ 377 w 377"/>
              <a:gd name="T31" fmla="*/ 288 h 384"/>
              <a:gd name="T32" fmla="*/ 377 w 377"/>
              <a:gd name="T33" fmla="*/ 0 h 384"/>
              <a:gd name="T34" fmla="*/ 0 w 377"/>
              <a:gd name="T35" fmla="*/ 0 h 384"/>
              <a:gd name="T36" fmla="*/ 0 w 377"/>
              <a:gd name="T37" fmla="*/ 288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77" h="384">
                <a:moveTo>
                  <a:pt x="0" y="288"/>
                </a:moveTo>
                <a:lnTo>
                  <a:pt x="72" y="288"/>
                </a:lnTo>
                <a:lnTo>
                  <a:pt x="132" y="300"/>
                </a:lnTo>
                <a:lnTo>
                  <a:pt x="132" y="312"/>
                </a:lnTo>
                <a:lnTo>
                  <a:pt x="72" y="312"/>
                </a:lnTo>
                <a:lnTo>
                  <a:pt x="72" y="324"/>
                </a:lnTo>
                <a:lnTo>
                  <a:pt x="24" y="324"/>
                </a:lnTo>
                <a:lnTo>
                  <a:pt x="24" y="384"/>
                </a:lnTo>
                <a:lnTo>
                  <a:pt x="353" y="384"/>
                </a:lnTo>
                <a:lnTo>
                  <a:pt x="353" y="324"/>
                </a:lnTo>
                <a:lnTo>
                  <a:pt x="305" y="324"/>
                </a:lnTo>
                <a:lnTo>
                  <a:pt x="305" y="312"/>
                </a:lnTo>
                <a:lnTo>
                  <a:pt x="246" y="312"/>
                </a:lnTo>
                <a:lnTo>
                  <a:pt x="246" y="300"/>
                </a:lnTo>
                <a:lnTo>
                  <a:pt x="305" y="288"/>
                </a:lnTo>
                <a:lnTo>
                  <a:pt x="377" y="288"/>
                </a:lnTo>
                <a:lnTo>
                  <a:pt x="377" y="0"/>
                </a:lnTo>
                <a:lnTo>
                  <a:pt x="0" y="0"/>
                </a:lnTo>
                <a:lnTo>
                  <a:pt x="0" y="28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883" name="Line 11"/>
          <p:cNvSpPr>
            <a:spLocks noChangeShapeType="1"/>
          </p:cNvSpPr>
          <p:nvPr/>
        </p:nvSpPr>
        <p:spPr bwMode="auto">
          <a:xfrm>
            <a:off x="3624263" y="2257425"/>
            <a:ext cx="1428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884" name="Line 12"/>
          <p:cNvSpPr>
            <a:spLocks noChangeShapeType="1"/>
          </p:cNvSpPr>
          <p:nvPr/>
        </p:nvSpPr>
        <p:spPr bwMode="auto">
          <a:xfrm>
            <a:off x="3624263" y="2241550"/>
            <a:ext cx="1428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885" name="Line 13"/>
          <p:cNvSpPr>
            <a:spLocks noChangeShapeType="1"/>
          </p:cNvSpPr>
          <p:nvPr/>
        </p:nvSpPr>
        <p:spPr bwMode="auto">
          <a:xfrm>
            <a:off x="3549650" y="2222500"/>
            <a:ext cx="290513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886" name="Freeform 14"/>
          <p:cNvSpPr>
            <a:spLocks noEditPoints="1"/>
          </p:cNvSpPr>
          <p:nvPr/>
        </p:nvSpPr>
        <p:spPr bwMode="auto">
          <a:xfrm>
            <a:off x="3495675" y="1862138"/>
            <a:ext cx="390525" cy="490537"/>
          </a:xfrm>
          <a:custGeom>
            <a:avLst/>
            <a:gdLst>
              <a:gd name="T0" fmla="*/ 30 w 311"/>
              <a:gd name="T1" fmla="*/ 306 h 342"/>
              <a:gd name="T2" fmla="*/ 90 w 311"/>
              <a:gd name="T3" fmla="*/ 306 h 342"/>
              <a:gd name="T4" fmla="*/ 90 w 311"/>
              <a:gd name="T5" fmla="*/ 300 h 342"/>
              <a:gd name="T6" fmla="*/ 30 w 311"/>
              <a:gd name="T7" fmla="*/ 300 h 342"/>
              <a:gd name="T8" fmla="*/ 30 w 311"/>
              <a:gd name="T9" fmla="*/ 306 h 342"/>
              <a:gd name="T10" fmla="*/ 12 w 311"/>
              <a:gd name="T11" fmla="*/ 342 h 342"/>
              <a:gd name="T12" fmla="*/ 24 w 311"/>
              <a:gd name="T13" fmla="*/ 330 h 342"/>
              <a:gd name="T14" fmla="*/ 12 w 311"/>
              <a:gd name="T15" fmla="*/ 312 h 342"/>
              <a:gd name="T16" fmla="*/ 0 w 311"/>
              <a:gd name="T17" fmla="*/ 330 h 342"/>
              <a:gd name="T18" fmla="*/ 12 w 311"/>
              <a:gd name="T19" fmla="*/ 342 h 342"/>
              <a:gd name="T20" fmla="*/ 30 w 311"/>
              <a:gd name="T21" fmla="*/ 192 h 342"/>
              <a:gd name="T22" fmla="*/ 30 w 311"/>
              <a:gd name="T23" fmla="*/ 24 h 342"/>
              <a:gd name="T24" fmla="*/ 287 w 311"/>
              <a:gd name="T25" fmla="*/ 24 h 342"/>
              <a:gd name="T26" fmla="*/ 287 w 311"/>
              <a:gd name="T27" fmla="*/ 192 h 342"/>
              <a:gd name="T28" fmla="*/ 30 w 311"/>
              <a:gd name="T29" fmla="*/ 192 h 342"/>
              <a:gd name="T30" fmla="*/ 18 w 311"/>
              <a:gd name="T31" fmla="*/ 210 h 342"/>
              <a:gd name="T32" fmla="*/ 305 w 311"/>
              <a:gd name="T33" fmla="*/ 210 h 342"/>
              <a:gd name="T34" fmla="*/ 305 w 311"/>
              <a:gd name="T35" fmla="*/ 12 h 342"/>
              <a:gd name="T36" fmla="*/ 311 w 311"/>
              <a:gd name="T37" fmla="*/ 12 h 342"/>
              <a:gd name="T38" fmla="*/ 311 w 311"/>
              <a:gd name="T39" fmla="*/ 0 h 342"/>
              <a:gd name="T40" fmla="*/ 6 w 311"/>
              <a:gd name="T41" fmla="*/ 0 h 342"/>
              <a:gd name="T42" fmla="*/ 6 w 311"/>
              <a:gd name="T43" fmla="*/ 216 h 342"/>
              <a:gd name="T44" fmla="*/ 18 w 311"/>
              <a:gd name="T45" fmla="*/ 216 h 342"/>
              <a:gd name="T46" fmla="*/ 18 w 311"/>
              <a:gd name="T47" fmla="*/ 210 h 342"/>
              <a:gd name="T48" fmla="*/ 293 w 311"/>
              <a:gd name="T49" fmla="*/ 240 h 342"/>
              <a:gd name="T50" fmla="*/ 311 w 311"/>
              <a:gd name="T51" fmla="*/ 240 h 342"/>
              <a:gd name="T52" fmla="*/ 311 w 311"/>
              <a:gd name="T53" fmla="*/ 234 h 342"/>
              <a:gd name="T54" fmla="*/ 293 w 311"/>
              <a:gd name="T55" fmla="*/ 234 h 342"/>
              <a:gd name="T56" fmla="*/ 293 w 311"/>
              <a:gd name="T57" fmla="*/ 24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11" h="342">
                <a:moveTo>
                  <a:pt x="30" y="306"/>
                </a:moveTo>
                <a:lnTo>
                  <a:pt x="90" y="306"/>
                </a:lnTo>
                <a:lnTo>
                  <a:pt x="90" y="300"/>
                </a:lnTo>
                <a:lnTo>
                  <a:pt x="30" y="300"/>
                </a:lnTo>
                <a:lnTo>
                  <a:pt x="30" y="306"/>
                </a:lnTo>
                <a:close/>
                <a:moveTo>
                  <a:pt x="12" y="342"/>
                </a:moveTo>
                <a:lnTo>
                  <a:pt x="24" y="330"/>
                </a:lnTo>
                <a:lnTo>
                  <a:pt x="12" y="312"/>
                </a:lnTo>
                <a:lnTo>
                  <a:pt x="0" y="330"/>
                </a:lnTo>
                <a:lnTo>
                  <a:pt x="12" y="342"/>
                </a:lnTo>
                <a:close/>
                <a:moveTo>
                  <a:pt x="30" y="192"/>
                </a:moveTo>
                <a:lnTo>
                  <a:pt x="30" y="24"/>
                </a:lnTo>
                <a:lnTo>
                  <a:pt x="287" y="24"/>
                </a:lnTo>
                <a:lnTo>
                  <a:pt x="287" y="192"/>
                </a:lnTo>
                <a:lnTo>
                  <a:pt x="30" y="192"/>
                </a:lnTo>
                <a:close/>
                <a:moveTo>
                  <a:pt x="18" y="210"/>
                </a:moveTo>
                <a:lnTo>
                  <a:pt x="305" y="210"/>
                </a:lnTo>
                <a:lnTo>
                  <a:pt x="305" y="12"/>
                </a:lnTo>
                <a:lnTo>
                  <a:pt x="311" y="12"/>
                </a:lnTo>
                <a:lnTo>
                  <a:pt x="311" y="0"/>
                </a:lnTo>
                <a:lnTo>
                  <a:pt x="6" y="0"/>
                </a:lnTo>
                <a:lnTo>
                  <a:pt x="6" y="216"/>
                </a:lnTo>
                <a:lnTo>
                  <a:pt x="18" y="216"/>
                </a:lnTo>
                <a:lnTo>
                  <a:pt x="18" y="210"/>
                </a:lnTo>
                <a:close/>
                <a:moveTo>
                  <a:pt x="293" y="240"/>
                </a:moveTo>
                <a:lnTo>
                  <a:pt x="311" y="240"/>
                </a:lnTo>
                <a:lnTo>
                  <a:pt x="311" y="234"/>
                </a:lnTo>
                <a:lnTo>
                  <a:pt x="293" y="234"/>
                </a:lnTo>
                <a:lnTo>
                  <a:pt x="293" y="24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887" name="Rectangle 15"/>
          <p:cNvSpPr>
            <a:spLocks noChangeArrowheads="1"/>
          </p:cNvSpPr>
          <p:nvPr/>
        </p:nvSpPr>
        <p:spPr bwMode="auto">
          <a:xfrm>
            <a:off x="3541713" y="2335213"/>
            <a:ext cx="60325" cy="9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888" name="Line 16"/>
          <p:cNvSpPr>
            <a:spLocks noChangeShapeType="1"/>
          </p:cNvSpPr>
          <p:nvPr/>
        </p:nvSpPr>
        <p:spPr bwMode="auto">
          <a:xfrm>
            <a:off x="3489325" y="2292350"/>
            <a:ext cx="4111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889" name="Line 17"/>
          <p:cNvSpPr>
            <a:spLocks noChangeShapeType="1"/>
          </p:cNvSpPr>
          <p:nvPr/>
        </p:nvSpPr>
        <p:spPr bwMode="auto">
          <a:xfrm>
            <a:off x="3489325" y="2301875"/>
            <a:ext cx="4111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890" name="Rectangle 18"/>
          <p:cNvSpPr>
            <a:spLocks noChangeArrowheads="1"/>
          </p:cNvSpPr>
          <p:nvPr/>
        </p:nvSpPr>
        <p:spPr bwMode="auto">
          <a:xfrm>
            <a:off x="3541713" y="2335213"/>
            <a:ext cx="60325" cy="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891" name="Freeform 19"/>
          <p:cNvSpPr>
            <a:spLocks/>
          </p:cNvSpPr>
          <p:nvPr/>
        </p:nvSpPr>
        <p:spPr bwMode="auto">
          <a:xfrm>
            <a:off x="3541713" y="2309813"/>
            <a:ext cx="7937" cy="17462"/>
          </a:xfrm>
          <a:custGeom>
            <a:avLst/>
            <a:gdLst>
              <a:gd name="T0" fmla="*/ 6 w 6"/>
              <a:gd name="T1" fmla="*/ 0 h 12"/>
              <a:gd name="T2" fmla="*/ 0 w 6"/>
              <a:gd name="T3" fmla="*/ 6 h 12"/>
              <a:gd name="T4" fmla="*/ 6 w 6"/>
              <a:gd name="T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12">
                <a:moveTo>
                  <a:pt x="6" y="0"/>
                </a:moveTo>
                <a:lnTo>
                  <a:pt x="0" y="6"/>
                </a:lnTo>
                <a:lnTo>
                  <a:pt x="6" y="1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892" name="Freeform 20"/>
          <p:cNvSpPr>
            <a:spLocks/>
          </p:cNvSpPr>
          <p:nvPr/>
        </p:nvSpPr>
        <p:spPr bwMode="auto">
          <a:xfrm>
            <a:off x="3586163" y="2309813"/>
            <a:ext cx="7937" cy="17462"/>
          </a:xfrm>
          <a:custGeom>
            <a:avLst/>
            <a:gdLst>
              <a:gd name="T0" fmla="*/ 6 w 6"/>
              <a:gd name="T1" fmla="*/ 0 h 12"/>
              <a:gd name="T2" fmla="*/ 0 w 6"/>
              <a:gd name="T3" fmla="*/ 6 h 12"/>
              <a:gd name="T4" fmla="*/ 6 w 6"/>
              <a:gd name="T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12">
                <a:moveTo>
                  <a:pt x="6" y="0"/>
                </a:moveTo>
                <a:lnTo>
                  <a:pt x="0" y="6"/>
                </a:lnTo>
                <a:lnTo>
                  <a:pt x="6" y="1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893" name="Freeform 21"/>
          <p:cNvSpPr>
            <a:spLocks/>
          </p:cNvSpPr>
          <p:nvPr/>
        </p:nvSpPr>
        <p:spPr bwMode="auto">
          <a:xfrm>
            <a:off x="3608388" y="2335213"/>
            <a:ext cx="7937" cy="17462"/>
          </a:xfrm>
          <a:custGeom>
            <a:avLst/>
            <a:gdLst>
              <a:gd name="T0" fmla="*/ 6 w 6"/>
              <a:gd name="T1" fmla="*/ 0 h 12"/>
              <a:gd name="T2" fmla="*/ 0 w 6"/>
              <a:gd name="T3" fmla="*/ 6 h 12"/>
              <a:gd name="T4" fmla="*/ 6 w 6"/>
              <a:gd name="T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12">
                <a:moveTo>
                  <a:pt x="6" y="0"/>
                </a:moveTo>
                <a:lnTo>
                  <a:pt x="0" y="6"/>
                </a:lnTo>
                <a:lnTo>
                  <a:pt x="6" y="1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894" name="Freeform 22"/>
          <p:cNvSpPr>
            <a:spLocks/>
          </p:cNvSpPr>
          <p:nvPr/>
        </p:nvSpPr>
        <p:spPr bwMode="auto">
          <a:xfrm>
            <a:off x="3630613" y="2309813"/>
            <a:ext cx="7937" cy="17462"/>
          </a:xfrm>
          <a:custGeom>
            <a:avLst/>
            <a:gdLst>
              <a:gd name="T0" fmla="*/ 6 w 6"/>
              <a:gd name="T1" fmla="*/ 0 h 12"/>
              <a:gd name="T2" fmla="*/ 0 w 6"/>
              <a:gd name="T3" fmla="*/ 6 h 12"/>
              <a:gd name="T4" fmla="*/ 6 w 6"/>
              <a:gd name="T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12">
                <a:moveTo>
                  <a:pt x="6" y="0"/>
                </a:moveTo>
                <a:lnTo>
                  <a:pt x="0" y="6"/>
                </a:lnTo>
                <a:lnTo>
                  <a:pt x="6" y="1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895" name="Freeform 23"/>
          <p:cNvSpPr>
            <a:spLocks/>
          </p:cNvSpPr>
          <p:nvPr/>
        </p:nvSpPr>
        <p:spPr bwMode="auto">
          <a:xfrm>
            <a:off x="3654425" y="2335213"/>
            <a:ext cx="6350" cy="17462"/>
          </a:xfrm>
          <a:custGeom>
            <a:avLst/>
            <a:gdLst>
              <a:gd name="T0" fmla="*/ 6 w 6"/>
              <a:gd name="T1" fmla="*/ 0 h 12"/>
              <a:gd name="T2" fmla="*/ 0 w 6"/>
              <a:gd name="T3" fmla="*/ 6 h 12"/>
              <a:gd name="T4" fmla="*/ 6 w 6"/>
              <a:gd name="T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12">
                <a:moveTo>
                  <a:pt x="6" y="0"/>
                </a:moveTo>
                <a:lnTo>
                  <a:pt x="0" y="6"/>
                </a:lnTo>
                <a:lnTo>
                  <a:pt x="6" y="1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896" name="Freeform 24"/>
          <p:cNvSpPr>
            <a:spLocks/>
          </p:cNvSpPr>
          <p:nvPr/>
        </p:nvSpPr>
        <p:spPr bwMode="auto">
          <a:xfrm>
            <a:off x="3668713" y="2309813"/>
            <a:ext cx="15875" cy="17462"/>
          </a:xfrm>
          <a:custGeom>
            <a:avLst/>
            <a:gdLst>
              <a:gd name="T0" fmla="*/ 12 w 12"/>
              <a:gd name="T1" fmla="*/ 0 h 12"/>
              <a:gd name="T2" fmla="*/ 0 w 12"/>
              <a:gd name="T3" fmla="*/ 6 h 12"/>
              <a:gd name="T4" fmla="*/ 12 w 12"/>
              <a:gd name="T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" h="12">
                <a:moveTo>
                  <a:pt x="12" y="0"/>
                </a:moveTo>
                <a:lnTo>
                  <a:pt x="0" y="6"/>
                </a:lnTo>
                <a:lnTo>
                  <a:pt x="12" y="1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897" name="Freeform 25"/>
          <p:cNvSpPr>
            <a:spLocks/>
          </p:cNvSpPr>
          <p:nvPr/>
        </p:nvSpPr>
        <p:spPr bwMode="auto">
          <a:xfrm>
            <a:off x="3690938" y="2335213"/>
            <a:ext cx="7937" cy="17462"/>
          </a:xfrm>
          <a:custGeom>
            <a:avLst/>
            <a:gdLst>
              <a:gd name="T0" fmla="*/ 6 w 6"/>
              <a:gd name="T1" fmla="*/ 0 h 12"/>
              <a:gd name="T2" fmla="*/ 0 w 6"/>
              <a:gd name="T3" fmla="*/ 6 h 12"/>
              <a:gd name="T4" fmla="*/ 6 w 6"/>
              <a:gd name="T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12">
                <a:moveTo>
                  <a:pt x="6" y="0"/>
                </a:moveTo>
                <a:lnTo>
                  <a:pt x="0" y="6"/>
                </a:lnTo>
                <a:lnTo>
                  <a:pt x="6" y="1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898" name="Freeform 26"/>
          <p:cNvSpPr>
            <a:spLocks/>
          </p:cNvSpPr>
          <p:nvPr/>
        </p:nvSpPr>
        <p:spPr bwMode="auto">
          <a:xfrm>
            <a:off x="3713163" y="2309813"/>
            <a:ext cx="7937" cy="17462"/>
          </a:xfrm>
          <a:custGeom>
            <a:avLst/>
            <a:gdLst>
              <a:gd name="T0" fmla="*/ 6 w 6"/>
              <a:gd name="T1" fmla="*/ 0 h 12"/>
              <a:gd name="T2" fmla="*/ 0 w 6"/>
              <a:gd name="T3" fmla="*/ 6 h 12"/>
              <a:gd name="T4" fmla="*/ 6 w 6"/>
              <a:gd name="T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12">
                <a:moveTo>
                  <a:pt x="6" y="0"/>
                </a:moveTo>
                <a:lnTo>
                  <a:pt x="0" y="6"/>
                </a:lnTo>
                <a:lnTo>
                  <a:pt x="6" y="1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899" name="Freeform 27"/>
          <p:cNvSpPr>
            <a:spLocks/>
          </p:cNvSpPr>
          <p:nvPr/>
        </p:nvSpPr>
        <p:spPr bwMode="auto">
          <a:xfrm>
            <a:off x="3736975" y="2335213"/>
            <a:ext cx="7938" cy="17462"/>
          </a:xfrm>
          <a:custGeom>
            <a:avLst/>
            <a:gdLst>
              <a:gd name="T0" fmla="*/ 6 w 6"/>
              <a:gd name="T1" fmla="*/ 0 h 12"/>
              <a:gd name="T2" fmla="*/ 0 w 6"/>
              <a:gd name="T3" fmla="*/ 6 h 12"/>
              <a:gd name="T4" fmla="*/ 6 w 6"/>
              <a:gd name="T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12">
                <a:moveTo>
                  <a:pt x="6" y="0"/>
                </a:moveTo>
                <a:lnTo>
                  <a:pt x="0" y="6"/>
                </a:lnTo>
                <a:lnTo>
                  <a:pt x="6" y="1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00" name="Freeform 28"/>
          <p:cNvSpPr>
            <a:spLocks/>
          </p:cNvSpPr>
          <p:nvPr/>
        </p:nvSpPr>
        <p:spPr bwMode="auto">
          <a:xfrm>
            <a:off x="3759200" y="2309813"/>
            <a:ext cx="7938" cy="17462"/>
          </a:xfrm>
          <a:custGeom>
            <a:avLst/>
            <a:gdLst>
              <a:gd name="T0" fmla="*/ 6 w 6"/>
              <a:gd name="T1" fmla="*/ 0 h 12"/>
              <a:gd name="T2" fmla="*/ 0 w 6"/>
              <a:gd name="T3" fmla="*/ 6 h 12"/>
              <a:gd name="T4" fmla="*/ 6 w 6"/>
              <a:gd name="T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12">
                <a:moveTo>
                  <a:pt x="6" y="0"/>
                </a:moveTo>
                <a:lnTo>
                  <a:pt x="0" y="6"/>
                </a:lnTo>
                <a:lnTo>
                  <a:pt x="6" y="1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01" name="Freeform 29"/>
          <p:cNvSpPr>
            <a:spLocks/>
          </p:cNvSpPr>
          <p:nvPr/>
        </p:nvSpPr>
        <p:spPr bwMode="auto">
          <a:xfrm>
            <a:off x="3779838" y="2335213"/>
            <a:ext cx="7937" cy="17462"/>
          </a:xfrm>
          <a:custGeom>
            <a:avLst/>
            <a:gdLst>
              <a:gd name="T0" fmla="*/ 6 w 6"/>
              <a:gd name="T1" fmla="*/ 0 h 12"/>
              <a:gd name="T2" fmla="*/ 0 w 6"/>
              <a:gd name="T3" fmla="*/ 6 h 12"/>
              <a:gd name="T4" fmla="*/ 6 w 6"/>
              <a:gd name="T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12">
                <a:moveTo>
                  <a:pt x="6" y="0"/>
                </a:moveTo>
                <a:lnTo>
                  <a:pt x="0" y="6"/>
                </a:lnTo>
                <a:lnTo>
                  <a:pt x="6" y="1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02" name="Freeform 30"/>
          <p:cNvSpPr>
            <a:spLocks/>
          </p:cNvSpPr>
          <p:nvPr/>
        </p:nvSpPr>
        <p:spPr bwMode="auto">
          <a:xfrm>
            <a:off x="3803650" y="2309813"/>
            <a:ext cx="6350" cy="17462"/>
          </a:xfrm>
          <a:custGeom>
            <a:avLst/>
            <a:gdLst>
              <a:gd name="T0" fmla="*/ 6 w 6"/>
              <a:gd name="T1" fmla="*/ 0 h 12"/>
              <a:gd name="T2" fmla="*/ 0 w 6"/>
              <a:gd name="T3" fmla="*/ 6 h 12"/>
              <a:gd name="T4" fmla="*/ 6 w 6"/>
              <a:gd name="T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12">
                <a:moveTo>
                  <a:pt x="6" y="0"/>
                </a:moveTo>
                <a:lnTo>
                  <a:pt x="0" y="6"/>
                </a:lnTo>
                <a:lnTo>
                  <a:pt x="6" y="1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03" name="Freeform 31"/>
          <p:cNvSpPr>
            <a:spLocks/>
          </p:cNvSpPr>
          <p:nvPr/>
        </p:nvSpPr>
        <p:spPr bwMode="auto">
          <a:xfrm>
            <a:off x="3825875" y="2335213"/>
            <a:ext cx="7938" cy="17462"/>
          </a:xfrm>
          <a:custGeom>
            <a:avLst/>
            <a:gdLst>
              <a:gd name="T0" fmla="*/ 6 w 6"/>
              <a:gd name="T1" fmla="*/ 0 h 12"/>
              <a:gd name="T2" fmla="*/ 0 w 6"/>
              <a:gd name="T3" fmla="*/ 6 h 12"/>
              <a:gd name="T4" fmla="*/ 6 w 6"/>
              <a:gd name="T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12">
                <a:moveTo>
                  <a:pt x="6" y="0"/>
                </a:moveTo>
                <a:lnTo>
                  <a:pt x="0" y="6"/>
                </a:lnTo>
                <a:lnTo>
                  <a:pt x="6" y="1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04" name="Freeform 32"/>
          <p:cNvSpPr>
            <a:spLocks/>
          </p:cNvSpPr>
          <p:nvPr/>
        </p:nvSpPr>
        <p:spPr bwMode="auto">
          <a:xfrm>
            <a:off x="3848100" y="2309813"/>
            <a:ext cx="6350" cy="17462"/>
          </a:xfrm>
          <a:custGeom>
            <a:avLst/>
            <a:gdLst>
              <a:gd name="T0" fmla="*/ 6 w 6"/>
              <a:gd name="T1" fmla="*/ 0 h 12"/>
              <a:gd name="T2" fmla="*/ 0 w 6"/>
              <a:gd name="T3" fmla="*/ 6 h 12"/>
              <a:gd name="T4" fmla="*/ 6 w 6"/>
              <a:gd name="T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12">
                <a:moveTo>
                  <a:pt x="6" y="0"/>
                </a:moveTo>
                <a:lnTo>
                  <a:pt x="0" y="6"/>
                </a:lnTo>
                <a:lnTo>
                  <a:pt x="6" y="1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05" name="Freeform 33"/>
          <p:cNvSpPr>
            <a:spLocks/>
          </p:cNvSpPr>
          <p:nvPr/>
        </p:nvSpPr>
        <p:spPr bwMode="auto">
          <a:xfrm>
            <a:off x="3870325" y="2335213"/>
            <a:ext cx="7938" cy="17462"/>
          </a:xfrm>
          <a:custGeom>
            <a:avLst/>
            <a:gdLst>
              <a:gd name="T0" fmla="*/ 6 w 6"/>
              <a:gd name="T1" fmla="*/ 0 h 12"/>
              <a:gd name="T2" fmla="*/ 0 w 6"/>
              <a:gd name="T3" fmla="*/ 6 h 12"/>
              <a:gd name="T4" fmla="*/ 6 w 6"/>
              <a:gd name="T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12">
                <a:moveTo>
                  <a:pt x="6" y="0"/>
                </a:moveTo>
                <a:lnTo>
                  <a:pt x="0" y="6"/>
                </a:lnTo>
                <a:lnTo>
                  <a:pt x="6" y="1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06" name="Line 34"/>
          <p:cNvSpPr>
            <a:spLocks noChangeShapeType="1"/>
          </p:cNvSpPr>
          <p:nvPr/>
        </p:nvSpPr>
        <p:spPr bwMode="auto">
          <a:xfrm>
            <a:off x="1365250" y="2093913"/>
            <a:ext cx="4206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07" name="Rectangle 35"/>
          <p:cNvSpPr>
            <a:spLocks noChangeArrowheads="1"/>
          </p:cNvSpPr>
          <p:nvPr/>
        </p:nvSpPr>
        <p:spPr bwMode="auto">
          <a:xfrm>
            <a:off x="755650" y="2349500"/>
            <a:ext cx="7175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t>терминал</a:t>
            </a:r>
            <a:endParaRPr lang="ru-RU" altLang="ru-RU" sz="1400"/>
          </a:p>
        </p:txBody>
      </p:sp>
      <p:sp>
        <p:nvSpPr>
          <p:cNvPr id="207908" name="Freeform 36"/>
          <p:cNvSpPr>
            <a:spLocks noEditPoints="1"/>
          </p:cNvSpPr>
          <p:nvPr/>
        </p:nvSpPr>
        <p:spPr bwMode="auto">
          <a:xfrm>
            <a:off x="974725" y="1628775"/>
            <a:ext cx="300038" cy="128588"/>
          </a:xfrm>
          <a:custGeom>
            <a:avLst/>
            <a:gdLst>
              <a:gd name="T0" fmla="*/ 149 w 239"/>
              <a:gd name="T1" fmla="*/ 6 h 90"/>
              <a:gd name="T2" fmla="*/ 89 w 239"/>
              <a:gd name="T3" fmla="*/ 6 h 90"/>
              <a:gd name="T4" fmla="*/ 42 w 239"/>
              <a:gd name="T5" fmla="*/ 12 h 90"/>
              <a:gd name="T6" fmla="*/ 12 w 239"/>
              <a:gd name="T7" fmla="*/ 30 h 90"/>
              <a:gd name="T8" fmla="*/ 6 w 239"/>
              <a:gd name="T9" fmla="*/ 48 h 90"/>
              <a:gd name="T10" fmla="*/ 12 w 239"/>
              <a:gd name="T11" fmla="*/ 66 h 90"/>
              <a:gd name="T12" fmla="*/ 30 w 239"/>
              <a:gd name="T13" fmla="*/ 66 h 90"/>
              <a:gd name="T14" fmla="*/ 54 w 239"/>
              <a:gd name="T15" fmla="*/ 60 h 90"/>
              <a:gd name="T16" fmla="*/ 60 w 239"/>
              <a:gd name="T17" fmla="*/ 48 h 90"/>
              <a:gd name="T18" fmla="*/ 66 w 239"/>
              <a:gd name="T19" fmla="*/ 42 h 90"/>
              <a:gd name="T20" fmla="*/ 77 w 239"/>
              <a:gd name="T21" fmla="*/ 36 h 90"/>
              <a:gd name="T22" fmla="*/ 95 w 239"/>
              <a:gd name="T23" fmla="*/ 30 h 90"/>
              <a:gd name="T24" fmla="*/ 131 w 239"/>
              <a:gd name="T25" fmla="*/ 30 h 90"/>
              <a:gd name="T26" fmla="*/ 155 w 239"/>
              <a:gd name="T27" fmla="*/ 36 h 90"/>
              <a:gd name="T28" fmla="*/ 167 w 239"/>
              <a:gd name="T29" fmla="*/ 36 h 90"/>
              <a:gd name="T30" fmla="*/ 179 w 239"/>
              <a:gd name="T31" fmla="*/ 48 h 90"/>
              <a:gd name="T32" fmla="*/ 179 w 239"/>
              <a:gd name="T33" fmla="*/ 54 h 90"/>
              <a:gd name="T34" fmla="*/ 197 w 239"/>
              <a:gd name="T35" fmla="*/ 60 h 90"/>
              <a:gd name="T36" fmla="*/ 215 w 239"/>
              <a:gd name="T37" fmla="*/ 60 h 90"/>
              <a:gd name="T38" fmla="*/ 239 w 239"/>
              <a:gd name="T39" fmla="*/ 60 h 90"/>
              <a:gd name="T40" fmla="*/ 227 w 239"/>
              <a:gd name="T41" fmla="*/ 30 h 90"/>
              <a:gd name="T42" fmla="*/ 197 w 239"/>
              <a:gd name="T43" fmla="*/ 12 h 90"/>
              <a:gd name="T44" fmla="*/ 215 w 239"/>
              <a:gd name="T45" fmla="*/ 66 h 90"/>
              <a:gd name="T46" fmla="*/ 197 w 239"/>
              <a:gd name="T47" fmla="*/ 66 h 90"/>
              <a:gd name="T48" fmla="*/ 179 w 239"/>
              <a:gd name="T49" fmla="*/ 60 h 90"/>
              <a:gd name="T50" fmla="*/ 179 w 239"/>
              <a:gd name="T51" fmla="*/ 72 h 90"/>
              <a:gd name="T52" fmla="*/ 185 w 239"/>
              <a:gd name="T53" fmla="*/ 84 h 90"/>
              <a:gd name="T54" fmla="*/ 191 w 239"/>
              <a:gd name="T55" fmla="*/ 90 h 90"/>
              <a:gd name="T56" fmla="*/ 203 w 239"/>
              <a:gd name="T57" fmla="*/ 90 h 90"/>
              <a:gd name="T58" fmla="*/ 221 w 239"/>
              <a:gd name="T59" fmla="*/ 90 h 90"/>
              <a:gd name="T60" fmla="*/ 233 w 239"/>
              <a:gd name="T61" fmla="*/ 90 h 90"/>
              <a:gd name="T62" fmla="*/ 233 w 239"/>
              <a:gd name="T63" fmla="*/ 84 h 90"/>
              <a:gd name="T64" fmla="*/ 239 w 239"/>
              <a:gd name="T65" fmla="*/ 78 h 90"/>
              <a:gd name="T66" fmla="*/ 227 w 239"/>
              <a:gd name="T67" fmla="*/ 66 h 90"/>
              <a:gd name="T68" fmla="*/ 24 w 239"/>
              <a:gd name="T69" fmla="*/ 72 h 90"/>
              <a:gd name="T70" fmla="*/ 0 w 239"/>
              <a:gd name="T71" fmla="*/ 66 h 90"/>
              <a:gd name="T72" fmla="*/ 0 w 239"/>
              <a:gd name="T73" fmla="*/ 84 h 90"/>
              <a:gd name="T74" fmla="*/ 6 w 239"/>
              <a:gd name="T75" fmla="*/ 90 h 90"/>
              <a:gd name="T76" fmla="*/ 12 w 239"/>
              <a:gd name="T77" fmla="*/ 90 h 90"/>
              <a:gd name="T78" fmla="*/ 24 w 239"/>
              <a:gd name="T79" fmla="*/ 90 h 90"/>
              <a:gd name="T80" fmla="*/ 42 w 239"/>
              <a:gd name="T81" fmla="*/ 90 h 90"/>
              <a:gd name="T82" fmla="*/ 54 w 239"/>
              <a:gd name="T83" fmla="*/ 84 h 90"/>
              <a:gd name="T84" fmla="*/ 60 w 239"/>
              <a:gd name="T85" fmla="*/ 78 h 90"/>
              <a:gd name="T86" fmla="*/ 60 w 239"/>
              <a:gd name="T87" fmla="*/ 66 h 90"/>
              <a:gd name="T88" fmla="*/ 54 w 239"/>
              <a:gd name="T89" fmla="*/ 66 h 90"/>
              <a:gd name="T90" fmla="*/ 36 w 239"/>
              <a:gd name="T91" fmla="*/ 7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39" h="90">
                <a:moveTo>
                  <a:pt x="173" y="6"/>
                </a:moveTo>
                <a:lnTo>
                  <a:pt x="149" y="6"/>
                </a:lnTo>
                <a:lnTo>
                  <a:pt x="119" y="0"/>
                </a:lnTo>
                <a:lnTo>
                  <a:pt x="89" y="6"/>
                </a:lnTo>
                <a:lnTo>
                  <a:pt x="66" y="6"/>
                </a:lnTo>
                <a:lnTo>
                  <a:pt x="42" y="12"/>
                </a:lnTo>
                <a:lnTo>
                  <a:pt x="12" y="18"/>
                </a:lnTo>
                <a:lnTo>
                  <a:pt x="12" y="30"/>
                </a:lnTo>
                <a:lnTo>
                  <a:pt x="6" y="42"/>
                </a:lnTo>
                <a:lnTo>
                  <a:pt x="6" y="48"/>
                </a:lnTo>
                <a:lnTo>
                  <a:pt x="0" y="60"/>
                </a:lnTo>
                <a:lnTo>
                  <a:pt x="12" y="66"/>
                </a:lnTo>
                <a:lnTo>
                  <a:pt x="24" y="66"/>
                </a:lnTo>
                <a:lnTo>
                  <a:pt x="30" y="66"/>
                </a:lnTo>
                <a:lnTo>
                  <a:pt x="42" y="60"/>
                </a:lnTo>
                <a:lnTo>
                  <a:pt x="54" y="60"/>
                </a:lnTo>
                <a:lnTo>
                  <a:pt x="60" y="54"/>
                </a:lnTo>
                <a:lnTo>
                  <a:pt x="60" y="48"/>
                </a:lnTo>
                <a:lnTo>
                  <a:pt x="60" y="48"/>
                </a:lnTo>
                <a:lnTo>
                  <a:pt x="66" y="42"/>
                </a:lnTo>
                <a:lnTo>
                  <a:pt x="72" y="36"/>
                </a:lnTo>
                <a:lnTo>
                  <a:pt x="77" y="36"/>
                </a:lnTo>
                <a:lnTo>
                  <a:pt x="83" y="36"/>
                </a:lnTo>
                <a:lnTo>
                  <a:pt x="95" y="30"/>
                </a:lnTo>
                <a:lnTo>
                  <a:pt x="107" y="30"/>
                </a:lnTo>
                <a:lnTo>
                  <a:pt x="131" y="30"/>
                </a:lnTo>
                <a:lnTo>
                  <a:pt x="143" y="30"/>
                </a:lnTo>
                <a:lnTo>
                  <a:pt x="155" y="36"/>
                </a:lnTo>
                <a:lnTo>
                  <a:pt x="161" y="36"/>
                </a:lnTo>
                <a:lnTo>
                  <a:pt x="167" y="36"/>
                </a:lnTo>
                <a:lnTo>
                  <a:pt x="173" y="42"/>
                </a:lnTo>
                <a:lnTo>
                  <a:pt x="179" y="48"/>
                </a:lnTo>
                <a:lnTo>
                  <a:pt x="179" y="48"/>
                </a:lnTo>
                <a:lnTo>
                  <a:pt x="179" y="54"/>
                </a:lnTo>
                <a:lnTo>
                  <a:pt x="185" y="54"/>
                </a:lnTo>
                <a:lnTo>
                  <a:pt x="197" y="60"/>
                </a:lnTo>
                <a:lnTo>
                  <a:pt x="209" y="60"/>
                </a:lnTo>
                <a:lnTo>
                  <a:pt x="215" y="60"/>
                </a:lnTo>
                <a:lnTo>
                  <a:pt x="227" y="60"/>
                </a:lnTo>
                <a:lnTo>
                  <a:pt x="239" y="60"/>
                </a:lnTo>
                <a:lnTo>
                  <a:pt x="233" y="36"/>
                </a:lnTo>
                <a:lnTo>
                  <a:pt x="227" y="30"/>
                </a:lnTo>
                <a:lnTo>
                  <a:pt x="227" y="18"/>
                </a:lnTo>
                <a:lnTo>
                  <a:pt x="197" y="12"/>
                </a:lnTo>
                <a:lnTo>
                  <a:pt x="173" y="6"/>
                </a:lnTo>
                <a:close/>
                <a:moveTo>
                  <a:pt x="215" y="66"/>
                </a:moveTo>
                <a:lnTo>
                  <a:pt x="203" y="66"/>
                </a:lnTo>
                <a:lnTo>
                  <a:pt x="197" y="66"/>
                </a:lnTo>
                <a:lnTo>
                  <a:pt x="185" y="66"/>
                </a:lnTo>
                <a:lnTo>
                  <a:pt x="179" y="60"/>
                </a:lnTo>
                <a:lnTo>
                  <a:pt x="179" y="66"/>
                </a:lnTo>
                <a:lnTo>
                  <a:pt x="179" y="72"/>
                </a:lnTo>
                <a:lnTo>
                  <a:pt x="179" y="78"/>
                </a:lnTo>
                <a:lnTo>
                  <a:pt x="185" y="84"/>
                </a:lnTo>
                <a:lnTo>
                  <a:pt x="185" y="84"/>
                </a:lnTo>
                <a:lnTo>
                  <a:pt x="191" y="90"/>
                </a:lnTo>
                <a:lnTo>
                  <a:pt x="197" y="90"/>
                </a:lnTo>
                <a:lnTo>
                  <a:pt x="203" y="90"/>
                </a:lnTo>
                <a:lnTo>
                  <a:pt x="215" y="90"/>
                </a:lnTo>
                <a:lnTo>
                  <a:pt x="221" y="90"/>
                </a:lnTo>
                <a:lnTo>
                  <a:pt x="227" y="90"/>
                </a:lnTo>
                <a:lnTo>
                  <a:pt x="233" y="90"/>
                </a:lnTo>
                <a:lnTo>
                  <a:pt x="233" y="90"/>
                </a:lnTo>
                <a:lnTo>
                  <a:pt x="233" y="84"/>
                </a:lnTo>
                <a:lnTo>
                  <a:pt x="239" y="84"/>
                </a:lnTo>
                <a:lnTo>
                  <a:pt x="239" y="78"/>
                </a:lnTo>
                <a:lnTo>
                  <a:pt x="239" y="66"/>
                </a:lnTo>
                <a:lnTo>
                  <a:pt x="227" y="66"/>
                </a:lnTo>
                <a:lnTo>
                  <a:pt x="215" y="66"/>
                </a:lnTo>
                <a:close/>
                <a:moveTo>
                  <a:pt x="24" y="72"/>
                </a:moveTo>
                <a:lnTo>
                  <a:pt x="12" y="72"/>
                </a:lnTo>
                <a:lnTo>
                  <a:pt x="0" y="66"/>
                </a:lnTo>
                <a:lnTo>
                  <a:pt x="0" y="78"/>
                </a:lnTo>
                <a:lnTo>
                  <a:pt x="0" y="84"/>
                </a:lnTo>
                <a:lnTo>
                  <a:pt x="6" y="84"/>
                </a:lnTo>
                <a:lnTo>
                  <a:pt x="6" y="90"/>
                </a:lnTo>
                <a:lnTo>
                  <a:pt x="6" y="90"/>
                </a:lnTo>
                <a:lnTo>
                  <a:pt x="12" y="90"/>
                </a:lnTo>
                <a:lnTo>
                  <a:pt x="18" y="90"/>
                </a:lnTo>
                <a:lnTo>
                  <a:pt x="24" y="90"/>
                </a:lnTo>
                <a:lnTo>
                  <a:pt x="36" y="90"/>
                </a:lnTo>
                <a:lnTo>
                  <a:pt x="42" y="90"/>
                </a:lnTo>
                <a:lnTo>
                  <a:pt x="48" y="90"/>
                </a:lnTo>
                <a:lnTo>
                  <a:pt x="54" y="84"/>
                </a:lnTo>
                <a:lnTo>
                  <a:pt x="54" y="84"/>
                </a:lnTo>
                <a:lnTo>
                  <a:pt x="60" y="78"/>
                </a:lnTo>
                <a:lnTo>
                  <a:pt x="60" y="72"/>
                </a:lnTo>
                <a:lnTo>
                  <a:pt x="60" y="66"/>
                </a:lnTo>
                <a:lnTo>
                  <a:pt x="60" y="60"/>
                </a:lnTo>
                <a:lnTo>
                  <a:pt x="54" y="66"/>
                </a:lnTo>
                <a:lnTo>
                  <a:pt x="42" y="66"/>
                </a:lnTo>
                <a:lnTo>
                  <a:pt x="36" y="72"/>
                </a:lnTo>
                <a:lnTo>
                  <a:pt x="24" y="7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09" name="Freeform 37"/>
          <p:cNvSpPr>
            <a:spLocks/>
          </p:cNvSpPr>
          <p:nvPr/>
        </p:nvSpPr>
        <p:spPr bwMode="auto">
          <a:xfrm>
            <a:off x="900113" y="1809750"/>
            <a:ext cx="471487" cy="550863"/>
          </a:xfrm>
          <a:custGeom>
            <a:avLst/>
            <a:gdLst>
              <a:gd name="T0" fmla="*/ 0 w 377"/>
              <a:gd name="T1" fmla="*/ 288 h 384"/>
              <a:gd name="T2" fmla="*/ 72 w 377"/>
              <a:gd name="T3" fmla="*/ 288 h 384"/>
              <a:gd name="T4" fmla="*/ 132 w 377"/>
              <a:gd name="T5" fmla="*/ 300 h 384"/>
              <a:gd name="T6" fmla="*/ 132 w 377"/>
              <a:gd name="T7" fmla="*/ 312 h 384"/>
              <a:gd name="T8" fmla="*/ 72 w 377"/>
              <a:gd name="T9" fmla="*/ 312 h 384"/>
              <a:gd name="T10" fmla="*/ 72 w 377"/>
              <a:gd name="T11" fmla="*/ 324 h 384"/>
              <a:gd name="T12" fmla="*/ 24 w 377"/>
              <a:gd name="T13" fmla="*/ 324 h 384"/>
              <a:gd name="T14" fmla="*/ 24 w 377"/>
              <a:gd name="T15" fmla="*/ 384 h 384"/>
              <a:gd name="T16" fmla="*/ 353 w 377"/>
              <a:gd name="T17" fmla="*/ 384 h 384"/>
              <a:gd name="T18" fmla="*/ 353 w 377"/>
              <a:gd name="T19" fmla="*/ 324 h 384"/>
              <a:gd name="T20" fmla="*/ 305 w 377"/>
              <a:gd name="T21" fmla="*/ 324 h 384"/>
              <a:gd name="T22" fmla="*/ 305 w 377"/>
              <a:gd name="T23" fmla="*/ 312 h 384"/>
              <a:gd name="T24" fmla="*/ 245 w 377"/>
              <a:gd name="T25" fmla="*/ 312 h 384"/>
              <a:gd name="T26" fmla="*/ 245 w 377"/>
              <a:gd name="T27" fmla="*/ 300 h 384"/>
              <a:gd name="T28" fmla="*/ 305 w 377"/>
              <a:gd name="T29" fmla="*/ 288 h 384"/>
              <a:gd name="T30" fmla="*/ 377 w 377"/>
              <a:gd name="T31" fmla="*/ 288 h 384"/>
              <a:gd name="T32" fmla="*/ 377 w 377"/>
              <a:gd name="T33" fmla="*/ 0 h 384"/>
              <a:gd name="T34" fmla="*/ 0 w 377"/>
              <a:gd name="T35" fmla="*/ 0 h 384"/>
              <a:gd name="T36" fmla="*/ 0 w 377"/>
              <a:gd name="T37" fmla="*/ 288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77" h="384">
                <a:moveTo>
                  <a:pt x="0" y="288"/>
                </a:moveTo>
                <a:lnTo>
                  <a:pt x="72" y="288"/>
                </a:lnTo>
                <a:lnTo>
                  <a:pt x="132" y="300"/>
                </a:lnTo>
                <a:lnTo>
                  <a:pt x="132" y="312"/>
                </a:lnTo>
                <a:lnTo>
                  <a:pt x="72" y="312"/>
                </a:lnTo>
                <a:lnTo>
                  <a:pt x="72" y="324"/>
                </a:lnTo>
                <a:lnTo>
                  <a:pt x="24" y="324"/>
                </a:lnTo>
                <a:lnTo>
                  <a:pt x="24" y="384"/>
                </a:lnTo>
                <a:lnTo>
                  <a:pt x="353" y="384"/>
                </a:lnTo>
                <a:lnTo>
                  <a:pt x="353" y="324"/>
                </a:lnTo>
                <a:lnTo>
                  <a:pt x="305" y="324"/>
                </a:lnTo>
                <a:lnTo>
                  <a:pt x="305" y="312"/>
                </a:lnTo>
                <a:lnTo>
                  <a:pt x="245" y="312"/>
                </a:lnTo>
                <a:lnTo>
                  <a:pt x="245" y="300"/>
                </a:lnTo>
                <a:lnTo>
                  <a:pt x="305" y="288"/>
                </a:lnTo>
                <a:lnTo>
                  <a:pt x="377" y="288"/>
                </a:lnTo>
                <a:lnTo>
                  <a:pt x="377" y="0"/>
                </a:lnTo>
                <a:lnTo>
                  <a:pt x="0" y="0"/>
                </a:lnTo>
                <a:lnTo>
                  <a:pt x="0" y="2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10" name="Line 38"/>
          <p:cNvSpPr>
            <a:spLocks noChangeShapeType="1"/>
          </p:cNvSpPr>
          <p:nvPr/>
        </p:nvSpPr>
        <p:spPr bwMode="auto">
          <a:xfrm>
            <a:off x="990600" y="2274888"/>
            <a:ext cx="292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11" name="Freeform 39"/>
          <p:cNvSpPr>
            <a:spLocks/>
          </p:cNvSpPr>
          <p:nvPr/>
        </p:nvSpPr>
        <p:spPr bwMode="auto">
          <a:xfrm>
            <a:off x="900113" y="1809750"/>
            <a:ext cx="471487" cy="550863"/>
          </a:xfrm>
          <a:custGeom>
            <a:avLst/>
            <a:gdLst>
              <a:gd name="T0" fmla="*/ 0 w 377"/>
              <a:gd name="T1" fmla="*/ 288 h 384"/>
              <a:gd name="T2" fmla="*/ 72 w 377"/>
              <a:gd name="T3" fmla="*/ 288 h 384"/>
              <a:gd name="T4" fmla="*/ 132 w 377"/>
              <a:gd name="T5" fmla="*/ 300 h 384"/>
              <a:gd name="T6" fmla="*/ 132 w 377"/>
              <a:gd name="T7" fmla="*/ 312 h 384"/>
              <a:gd name="T8" fmla="*/ 72 w 377"/>
              <a:gd name="T9" fmla="*/ 312 h 384"/>
              <a:gd name="T10" fmla="*/ 72 w 377"/>
              <a:gd name="T11" fmla="*/ 324 h 384"/>
              <a:gd name="T12" fmla="*/ 24 w 377"/>
              <a:gd name="T13" fmla="*/ 324 h 384"/>
              <a:gd name="T14" fmla="*/ 24 w 377"/>
              <a:gd name="T15" fmla="*/ 384 h 384"/>
              <a:gd name="T16" fmla="*/ 353 w 377"/>
              <a:gd name="T17" fmla="*/ 384 h 384"/>
              <a:gd name="T18" fmla="*/ 353 w 377"/>
              <a:gd name="T19" fmla="*/ 324 h 384"/>
              <a:gd name="T20" fmla="*/ 305 w 377"/>
              <a:gd name="T21" fmla="*/ 324 h 384"/>
              <a:gd name="T22" fmla="*/ 305 w 377"/>
              <a:gd name="T23" fmla="*/ 312 h 384"/>
              <a:gd name="T24" fmla="*/ 245 w 377"/>
              <a:gd name="T25" fmla="*/ 312 h 384"/>
              <a:gd name="T26" fmla="*/ 245 w 377"/>
              <a:gd name="T27" fmla="*/ 300 h 384"/>
              <a:gd name="T28" fmla="*/ 305 w 377"/>
              <a:gd name="T29" fmla="*/ 288 h 384"/>
              <a:gd name="T30" fmla="*/ 377 w 377"/>
              <a:gd name="T31" fmla="*/ 288 h 384"/>
              <a:gd name="T32" fmla="*/ 377 w 377"/>
              <a:gd name="T33" fmla="*/ 0 h 384"/>
              <a:gd name="T34" fmla="*/ 0 w 377"/>
              <a:gd name="T35" fmla="*/ 0 h 384"/>
              <a:gd name="T36" fmla="*/ 0 w 377"/>
              <a:gd name="T37" fmla="*/ 288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77" h="384">
                <a:moveTo>
                  <a:pt x="0" y="288"/>
                </a:moveTo>
                <a:lnTo>
                  <a:pt x="72" y="288"/>
                </a:lnTo>
                <a:lnTo>
                  <a:pt x="132" y="300"/>
                </a:lnTo>
                <a:lnTo>
                  <a:pt x="132" y="312"/>
                </a:lnTo>
                <a:lnTo>
                  <a:pt x="72" y="312"/>
                </a:lnTo>
                <a:lnTo>
                  <a:pt x="72" y="324"/>
                </a:lnTo>
                <a:lnTo>
                  <a:pt x="24" y="324"/>
                </a:lnTo>
                <a:lnTo>
                  <a:pt x="24" y="384"/>
                </a:lnTo>
                <a:lnTo>
                  <a:pt x="353" y="384"/>
                </a:lnTo>
                <a:lnTo>
                  <a:pt x="353" y="324"/>
                </a:lnTo>
                <a:lnTo>
                  <a:pt x="305" y="324"/>
                </a:lnTo>
                <a:lnTo>
                  <a:pt x="305" y="312"/>
                </a:lnTo>
                <a:lnTo>
                  <a:pt x="245" y="312"/>
                </a:lnTo>
                <a:lnTo>
                  <a:pt x="245" y="300"/>
                </a:lnTo>
                <a:lnTo>
                  <a:pt x="305" y="288"/>
                </a:lnTo>
                <a:lnTo>
                  <a:pt x="377" y="288"/>
                </a:lnTo>
                <a:lnTo>
                  <a:pt x="377" y="0"/>
                </a:lnTo>
                <a:lnTo>
                  <a:pt x="0" y="0"/>
                </a:lnTo>
                <a:lnTo>
                  <a:pt x="0" y="28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12" name="Line 40"/>
          <p:cNvSpPr>
            <a:spLocks noChangeShapeType="1"/>
          </p:cNvSpPr>
          <p:nvPr/>
        </p:nvSpPr>
        <p:spPr bwMode="auto">
          <a:xfrm>
            <a:off x="1065213" y="2257425"/>
            <a:ext cx="1412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13" name="Line 41"/>
          <p:cNvSpPr>
            <a:spLocks noChangeShapeType="1"/>
          </p:cNvSpPr>
          <p:nvPr/>
        </p:nvSpPr>
        <p:spPr bwMode="auto">
          <a:xfrm>
            <a:off x="1065213" y="2241550"/>
            <a:ext cx="1412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14" name="Line 42"/>
          <p:cNvSpPr>
            <a:spLocks noChangeShapeType="1"/>
          </p:cNvSpPr>
          <p:nvPr/>
        </p:nvSpPr>
        <p:spPr bwMode="auto">
          <a:xfrm>
            <a:off x="990600" y="2222500"/>
            <a:ext cx="292100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15" name="Freeform 43"/>
          <p:cNvSpPr>
            <a:spLocks noEditPoints="1"/>
          </p:cNvSpPr>
          <p:nvPr/>
        </p:nvSpPr>
        <p:spPr bwMode="auto">
          <a:xfrm>
            <a:off x="938213" y="1862138"/>
            <a:ext cx="388937" cy="490537"/>
          </a:xfrm>
          <a:custGeom>
            <a:avLst/>
            <a:gdLst>
              <a:gd name="T0" fmla="*/ 30 w 311"/>
              <a:gd name="T1" fmla="*/ 306 h 342"/>
              <a:gd name="T2" fmla="*/ 90 w 311"/>
              <a:gd name="T3" fmla="*/ 306 h 342"/>
              <a:gd name="T4" fmla="*/ 90 w 311"/>
              <a:gd name="T5" fmla="*/ 300 h 342"/>
              <a:gd name="T6" fmla="*/ 30 w 311"/>
              <a:gd name="T7" fmla="*/ 300 h 342"/>
              <a:gd name="T8" fmla="*/ 30 w 311"/>
              <a:gd name="T9" fmla="*/ 306 h 342"/>
              <a:gd name="T10" fmla="*/ 12 w 311"/>
              <a:gd name="T11" fmla="*/ 342 h 342"/>
              <a:gd name="T12" fmla="*/ 24 w 311"/>
              <a:gd name="T13" fmla="*/ 330 h 342"/>
              <a:gd name="T14" fmla="*/ 12 w 311"/>
              <a:gd name="T15" fmla="*/ 312 h 342"/>
              <a:gd name="T16" fmla="*/ 0 w 311"/>
              <a:gd name="T17" fmla="*/ 330 h 342"/>
              <a:gd name="T18" fmla="*/ 12 w 311"/>
              <a:gd name="T19" fmla="*/ 342 h 342"/>
              <a:gd name="T20" fmla="*/ 30 w 311"/>
              <a:gd name="T21" fmla="*/ 192 h 342"/>
              <a:gd name="T22" fmla="*/ 30 w 311"/>
              <a:gd name="T23" fmla="*/ 24 h 342"/>
              <a:gd name="T24" fmla="*/ 287 w 311"/>
              <a:gd name="T25" fmla="*/ 24 h 342"/>
              <a:gd name="T26" fmla="*/ 287 w 311"/>
              <a:gd name="T27" fmla="*/ 192 h 342"/>
              <a:gd name="T28" fmla="*/ 30 w 311"/>
              <a:gd name="T29" fmla="*/ 192 h 342"/>
              <a:gd name="T30" fmla="*/ 18 w 311"/>
              <a:gd name="T31" fmla="*/ 210 h 342"/>
              <a:gd name="T32" fmla="*/ 305 w 311"/>
              <a:gd name="T33" fmla="*/ 210 h 342"/>
              <a:gd name="T34" fmla="*/ 305 w 311"/>
              <a:gd name="T35" fmla="*/ 12 h 342"/>
              <a:gd name="T36" fmla="*/ 311 w 311"/>
              <a:gd name="T37" fmla="*/ 12 h 342"/>
              <a:gd name="T38" fmla="*/ 311 w 311"/>
              <a:gd name="T39" fmla="*/ 0 h 342"/>
              <a:gd name="T40" fmla="*/ 6 w 311"/>
              <a:gd name="T41" fmla="*/ 0 h 342"/>
              <a:gd name="T42" fmla="*/ 6 w 311"/>
              <a:gd name="T43" fmla="*/ 216 h 342"/>
              <a:gd name="T44" fmla="*/ 18 w 311"/>
              <a:gd name="T45" fmla="*/ 216 h 342"/>
              <a:gd name="T46" fmla="*/ 18 w 311"/>
              <a:gd name="T47" fmla="*/ 210 h 342"/>
              <a:gd name="T48" fmla="*/ 293 w 311"/>
              <a:gd name="T49" fmla="*/ 240 h 342"/>
              <a:gd name="T50" fmla="*/ 311 w 311"/>
              <a:gd name="T51" fmla="*/ 240 h 342"/>
              <a:gd name="T52" fmla="*/ 311 w 311"/>
              <a:gd name="T53" fmla="*/ 234 h 342"/>
              <a:gd name="T54" fmla="*/ 293 w 311"/>
              <a:gd name="T55" fmla="*/ 234 h 342"/>
              <a:gd name="T56" fmla="*/ 293 w 311"/>
              <a:gd name="T57" fmla="*/ 24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11" h="342">
                <a:moveTo>
                  <a:pt x="30" y="306"/>
                </a:moveTo>
                <a:lnTo>
                  <a:pt x="90" y="306"/>
                </a:lnTo>
                <a:lnTo>
                  <a:pt x="90" y="300"/>
                </a:lnTo>
                <a:lnTo>
                  <a:pt x="30" y="300"/>
                </a:lnTo>
                <a:lnTo>
                  <a:pt x="30" y="306"/>
                </a:lnTo>
                <a:close/>
                <a:moveTo>
                  <a:pt x="12" y="342"/>
                </a:moveTo>
                <a:lnTo>
                  <a:pt x="24" y="330"/>
                </a:lnTo>
                <a:lnTo>
                  <a:pt x="12" y="312"/>
                </a:lnTo>
                <a:lnTo>
                  <a:pt x="0" y="330"/>
                </a:lnTo>
                <a:lnTo>
                  <a:pt x="12" y="342"/>
                </a:lnTo>
                <a:close/>
                <a:moveTo>
                  <a:pt x="30" y="192"/>
                </a:moveTo>
                <a:lnTo>
                  <a:pt x="30" y="24"/>
                </a:lnTo>
                <a:lnTo>
                  <a:pt x="287" y="24"/>
                </a:lnTo>
                <a:lnTo>
                  <a:pt x="287" y="192"/>
                </a:lnTo>
                <a:lnTo>
                  <a:pt x="30" y="192"/>
                </a:lnTo>
                <a:close/>
                <a:moveTo>
                  <a:pt x="18" y="210"/>
                </a:moveTo>
                <a:lnTo>
                  <a:pt x="305" y="210"/>
                </a:lnTo>
                <a:lnTo>
                  <a:pt x="305" y="12"/>
                </a:lnTo>
                <a:lnTo>
                  <a:pt x="311" y="12"/>
                </a:lnTo>
                <a:lnTo>
                  <a:pt x="311" y="0"/>
                </a:lnTo>
                <a:lnTo>
                  <a:pt x="6" y="0"/>
                </a:lnTo>
                <a:lnTo>
                  <a:pt x="6" y="216"/>
                </a:lnTo>
                <a:lnTo>
                  <a:pt x="18" y="216"/>
                </a:lnTo>
                <a:lnTo>
                  <a:pt x="18" y="210"/>
                </a:lnTo>
                <a:close/>
                <a:moveTo>
                  <a:pt x="293" y="240"/>
                </a:moveTo>
                <a:lnTo>
                  <a:pt x="311" y="240"/>
                </a:lnTo>
                <a:lnTo>
                  <a:pt x="311" y="234"/>
                </a:lnTo>
                <a:lnTo>
                  <a:pt x="293" y="234"/>
                </a:lnTo>
                <a:lnTo>
                  <a:pt x="293" y="24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916" name="Rectangle 44"/>
          <p:cNvSpPr>
            <a:spLocks noChangeArrowheads="1"/>
          </p:cNvSpPr>
          <p:nvPr/>
        </p:nvSpPr>
        <p:spPr bwMode="auto">
          <a:xfrm>
            <a:off x="982663" y="2335213"/>
            <a:ext cx="60325" cy="9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17" name="Line 45"/>
          <p:cNvSpPr>
            <a:spLocks noChangeShapeType="1"/>
          </p:cNvSpPr>
          <p:nvPr/>
        </p:nvSpPr>
        <p:spPr bwMode="auto">
          <a:xfrm>
            <a:off x="930275" y="2292350"/>
            <a:ext cx="4111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18" name="Line 46"/>
          <p:cNvSpPr>
            <a:spLocks noChangeShapeType="1"/>
          </p:cNvSpPr>
          <p:nvPr/>
        </p:nvSpPr>
        <p:spPr bwMode="auto">
          <a:xfrm>
            <a:off x="930275" y="2301875"/>
            <a:ext cx="4111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19" name="Rectangle 47"/>
          <p:cNvSpPr>
            <a:spLocks noChangeArrowheads="1"/>
          </p:cNvSpPr>
          <p:nvPr/>
        </p:nvSpPr>
        <p:spPr bwMode="auto">
          <a:xfrm>
            <a:off x="982663" y="2335213"/>
            <a:ext cx="60325" cy="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20" name="Freeform 48"/>
          <p:cNvSpPr>
            <a:spLocks/>
          </p:cNvSpPr>
          <p:nvPr/>
        </p:nvSpPr>
        <p:spPr bwMode="auto">
          <a:xfrm>
            <a:off x="982663" y="2309813"/>
            <a:ext cx="7937" cy="17462"/>
          </a:xfrm>
          <a:custGeom>
            <a:avLst/>
            <a:gdLst>
              <a:gd name="T0" fmla="*/ 6 w 6"/>
              <a:gd name="T1" fmla="*/ 0 h 12"/>
              <a:gd name="T2" fmla="*/ 0 w 6"/>
              <a:gd name="T3" fmla="*/ 6 h 12"/>
              <a:gd name="T4" fmla="*/ 6 w 6"/>
              <a:gd name="T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12">
                <a:moveTo>
                  <a:pt x="6" y="0"/>
                </a:moveTo>
                <a:lnTo>
                  <a:pt x="0" y="6"/>
                </a:lnTo>
                <a:lnTo>
                  <a:pt x="6" y="1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21" name="Freeform 49"/>
          <p:cNvSpPr>
            <a:spLocks/>
          </p:cNvSpPr>
          <p:nvPr/>
        </p:nvSpPr>
        <p:spPr bwMode="auto">
          <a:xfrm>
            <a:off x="1027113" y="2309813"/>
            <a:ext cx="7937" cy="17462"/>
          </a:xfrm>
          <a:custGeom>
            <a:avLst/>
            <a:gdLst>
              <a:gd name="T0" fmla="*/ 6 w 6"/>
              <a:gd name="T1" fmla="*/ 0 h 12"/>
              <a:gd name="T2" fmla="*/ 0 w 6"/>
              <a:gd name="T3" fmla="*/ 6 h 12"/>
              <a:gd name="T4" fmla="*/ 6 w 6"/>
              <a:gd name="T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12">
                <a:moveTo>
                  <a:pt x="6" y="0"/>
                </a:moveTo>
                <a:lnTo>
                  <a:pt x="0" y="6"/>
                </a:lnTo>
                <a:lnTo>
                  <a:pt x="6" y="1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22" name="Freeform 50"/>
          <p:cNvSpPr>
            <a:spLocks/>
          </p:cNvSpPr>
          <p:nvPr/>
        </p:nvSpPr>
        <p:spPr bwMode="auto">
          <a:xfrm>
            <a:off x="1049338" y="2335213"/>
            <a:ext cx="7937" cy="17462"/>
          </a:xfrm>
          <a:custGeom>
            <a:avLst/>
            <a:gdLst>
              <a:gd name="T0" fmla="*/ 6 w 6"/>
              <a:gd name="T1" fmla="*/ 0 h 12"/>
              <a:gd name="T2" fmla="*/ 0 w 6"/>
              <a:gd name="T3" fmla="*/ 6 h 12"/>
              <a:gd name="T4" fmla="*/ 6 w 6"/>
              <a:gd name="T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12">
                <a:moveTo>
                  <a:pt x="6" y="0"/>
                </a:moveTo>
                <a:lnTo>
                  <a:pt x="0" y="6"/>
                </a:lnTo>
                <a:lnTo>
                  <a:pt x="6" y="1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23" name="Freeform 51"/>
          <p:cNvSpPr>
            <a:spLocks/>
          </p:cNvSpPr>
          <p:nvPr/>
        </p:nvSpPr>
        <p:spPr bwMode="auto">
          <a:xfrm>
            <a:off x="1071563" y="2309813"/>
            <a:ext cx="7937" cy="17462"/>
          </a:xfrm>
          <a:custGeom>
            <a:avLst/>
            <a:gdLst>
              <a:gd name="T0" fmla="*/ 6 w 6"/>
              <a:gd name="T1" fmla="*/ 0 h 12"/>
              <a:gd name="T2" fmla="*/ 0 w 6"/>
              <a:gd name="T3" fmla="*/ 6 h 12"/>
              <a:gd name="T4" fmla="*/ 6 w 6"/>
              <a:gd name="T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12">
                <a:moveTo>
                  <a:pt x="6" y="0"/>
                </a:moveTo>
                <a:lnTo>
                  <a:pt x="0" y="6"/>
                </a:lnTo>
                <a:lnTo>
                  <a:pt x="6" y="1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24" name="Freeform 52"/>
          <p:cNvSpPr>
            <a:spLocks/>
          </p:cNvSpPr>
          <p:nvPr/>
        </p:nvSpPr>
        <p:spPr bwMode="auto">
          <a:xfrm>
            <a:off x="1093788" y="2335213"/>
            <a:ext cx="7937" cy="17462"/>
          </a:xfrm>
          <a:custGeom>
            <a:avLst/>
            <a:gdLst>
              <a:gd name="T0" fmla="*/ 6 w 6"/>
              <a:gd name="T1" fmla="*/ 0 h 12"/>
              <a:gd name="T2" fmla="*/ 0 w 6"/>
              <a:gd name="T3" fmla="*/ 6 h 12"/>
              <a:gd name="T4" fmla="*/ 6 w 6"/>
              <a:gd name="T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12">
                <a:moveTo>
                  <a:pt x="6" y="0"/>
                </a:moveTo>
                <a:lnTo>
                  <a:pt x="0" y="6"/>
                </a:lnTo>
                <a:lnTo>
                  <a:pt x="6" y="1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25" name="Freeform 53"/>
          <p:cNvSpPr>
            <a:spLocks/>
          </p:cNvSpPr>
          <p:nvPr/>
        </p:nvSpPr>
        <p:spPr bwMode="auto">
          <a:xfrm>
            <a:off x="1116013" y="2309813"/>
            <a:ext cx="7937" cy="17462"/>
          </a:xfrm>
          <a:custGeom>
            <a:avLst/>
            <a:gdLst>
              <a:gd name="T0" fmla="*/ 6 w 6"/>
              <a:gd name="T1" fmla="*/ 0 h 12"/>
              <a:gd name="T2" fmla="*/ 0 w 6"/>
              <a:gd name="T3" fmla="*/ 6 h 12"/>
              <a:gd name="T4" fmla="*/ 6 w 6"/>
              <a:gd name="T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12">
                <a:moveTo>
                  <a:pt x="6" y="0"/>
                </a:moveTo>
                <a:lnTo>
                  <a:pt x="0" y="6"/>
                </a:lnTo>
                <a:lnTo>
                  <a:pt x="6" y="1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26" name="Freeform 54"/>
          <p:cNvSpPr>
            <a:spLocks/>
          </p:cNvSpPr>
          <p:nvPr/>
        </p:nvSpPr>
        <p:spPr bwMode="auto">
          <a:xfrm>
            <a:off x="1139825" y="2335213"/>
            <a:ext cx="6350" cy="17462"/>
          </a:xfrm>
          <a:custGeom>
            <a:avLst/>
            <a:gdLst>
              <a:gd name="T0" fmla="*/ 6 w 6"/>
              <a:gd name="T1" fmla="*/ 0 h 12"/>
              <a:gd name="T2" fmla="*/ 0 w 6"/>
              <a:gd name="T3" fmla="*/ 6 h 12"/>
              <a:gd name="T4" fmla="*/ 6 w 6"/>
              <a:gd name="T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12">
                <a:moveTo>
                  <a:pt x="6" y="0"/>
                </a:moveTo>
                <a:lnTo>
                  <a:pt x="0" y="6"/>
                </a:lnTo>
                <a:lnTo>
                  <a:pt x="6" y="1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27" name="Freeform 55"/>
          <p:cNvSpPr>
            <a:spLocks/>
          </p:cNvSpPr>
          <p:nvPr/>
        </p:nvSpPr>
        <p:spPr bwMode="auto">
          <a:xfrm>
            <a:off x="1162050" y="2309813"/>
            <a:ext cx="1588" cy="17462"/>
          </a:xfrm>
          <a:custGeom>
            <a:avLst/>
            <a:gdLst>
              <a:gd name="T0" fmla="*/ 0 h 12"/>
              <a:gd name="T1" fmla="*/ 6 h 12"/>
              <a:gd name="T2" fmla="*/ 12 h 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2">
                <a:moveTo>
                  <a:pt x="0" y="0"/>
                </a:moveTo>
                <a:lnTo>
                  <a:pt x="0" y="6"/>
                </a:lnTo>
                <a:lnTo>
                  <a:pt x="0" y="1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28" name="Freeform 56"/>
          <p:cNvSpPr>
            <a:spLocks/>
          </p:cNvSpPr>
          <p:nvPr/>
        </p:nvSpPr>
        <p:spPr bwMode="auto">
          <a:xfrm>
            <a:off x="1176338" y="2335213"/>
            <a:ext cx="7937" cy="17462"/>
          </a:xfrm>
          <a:custGeom>
            <a:avLst/>
            <a:gdLst>
              <a:gd name="T0" fmla="*/ 6 w 6"/>
              <a:gd name="T1" fmla="*/ 0 h 12"/>
              <a:gd name="T2" fmla="*/ 0 w 6"/>
              <a:gd name="T3" fmla="*/ 6 h 12"/>
              <a:gd name="T4" fmla="*/ 6 w 6"/>
              <a:gd name="T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12">
                <a:moveTo>
                  <a:pt x="6" y="0"/>
                </a:moveTo>
                <a:lnTo>
                  <a:pt x="0" y="6"/>
                </a:lnTo>
                <a:lnTo>
                  <a:pt x="6" y="1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29" name="Freeform 57"/>
          <p:cNvSpPr>
            <a:spLocks/>
          </p:cNvSpPr>
          <p:nvPr/>
        </p:nvSpPr>
        <p:spPr bwMode="auto">
          <a:xfrm>
            <a:off x="1198563" y="2309813"/>
            <a:ext cx="7937" cy="17462"/>
          </a:xfrm>
          <a:custGeom>
            <a:avLst/>
            <a:gdLst>
              <a:gd name="T0" fmla="*/ 6 w 6"/>
              <a:gd name="T1" fmla="*/ 0 h 12"/>
              <a:gd name="T2" fmla="*/ 0 w 6"/>
              <a:gd name="T3" fmla="*/ 6 h 12"/>
              <a:gd name="T4" fmla="*/ 6 w 6"/>
              <a:gd name="T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12">
                <a:moveTo>
                  <a:pt x="6" y="0"/>
                </a:moveTo>
                <a:lnTo>
                  <a:pt x="0" y="6"/>
                </a:lnTo>
                <a:lnTo>
                  <a:pt x="6" y="1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30" name="Freeform 58"/>
          <p:cNvSpPr>
            <a:spLocks/>
          </p:cNvSpPr>
          <p:nvPr/>
        </p:nvSpPr>
        <p:spPr bwMode="auto">
          <a:xfrm>
            <a:off x="1222375" y="2335213"/>
            <a:ext cx="6350" cy="17462"/>
          </a:xfrm>
          <a:custGeom>
            <a:avLst/>
            <a:gdLst>
              <a:gd name="T0" fmla="*/ 6 w 6"/>
              <a:gd name="T1" fmla="*/ 0 h 12"/>
              <a:gd name="T2" fmla="*/ 0 w 6"/>
              <a:gd name="T3" fmla="*/ 6 h 12"/>
              <a:gd name="T4" fmla="*/ 6 w 6"/>
              <a:gd name="T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12">
                <a:moveTo>
                  <a:pt x="6" y="0"/>
                </a:moveTo>
                <a:lnTo>
                  <a:pt x="0" y="6"/>
                </a:lnTo>
                <a:lnTo>
                  <a:pt x="6" y="1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31" name="Freeform 59"/>
          <p:cNvSpPr>
            <a:spLocks/>
          </p:cNvSpPr>
          <p:nvPr/>
        </p:nvSpPr>
        <p:spPr bwMode="auto">
          <a:xfrm>
            <a:off x="1244600" y="2309813"/>
            <a:ext cx="6350" cy="17462"/>
          </a:xfrm>
          <a:custGeom>
            <a:avLst/>
            <a:gdLst>
              <a:gd name="T0" fmla="*/ 6 w 6"/>
              <a:gd name="T1" fmla="*/ 0 h 12"/>
              <a:gd name="T2" fmla="*/ 0 w 6"/>
              <a:gd name="T3" fmla="*/ 6 h 12"/>
              <a:gd name="T4" fmla="*/ 6 w 6"/>
              <a:gd name="T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12">
                <a:moveTo>
                  <a:pt x="6" y="0"/>
                </a:moveTo>
                <a:lnTo>
                  <a:pt x="0" y="6"/>
                </a:lnTo>
                <a:lnTo>
                  <a:pt x="6" y="1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32" name="Freeform 60"/>
          <p:cNvSpPr>
            <a:spLocks/>
          </p:cNvSpPr>
          <p:nvPr/>
        </p:nvSpPr>
        <p:spPr bwMode="auto">
          <a:xfrm>
            <a:off x="1266825" y="2335213"/>
            <a:ext cx="7938" cy="17462"/>
          </a:xfrm>
          <a:custGeom>
            <a:avLst/>
            <a:gdLst>
              <a:gd name="T0" fmla="*/ 6 w 6"/>
              <a:gd name="T1" fmla="*/ 0 h 12"/>
              <a:gd name="T2" fmla="*/ 0 w 6"/>
              <a:gd name="T3" fmla="*/ 6 h 12"/>
              <a:gd name="T4" fmla="*/ 6 w 6"/>
              <a:gd name="T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12">
                <a:moveTo>
                  <a:pt x="6" y="0"/>
                </a:moveTo>
                <a:lnTo>
                  <a:pt x="0" y="6"/>
                </a:lnTo>
                <a:lnTo>
                  <a:pt x="6" y="1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33" name="Freeform 61"/>
          <p:cNvSpPr>
            <a:spLocks/>
          </p:cNvSpPr>
          <p:nvPr/>
        </p:nvSpPr>
        <p:spPr bwMode="auto">
          <a:xfrm>
            <a:off x="1289050" y="2309813"/>
            <a:ext cx="7938" cy="17462"/>
          </a:xfrm>
          <a:custGeom>
            <a:avLst/>
            <a:gdLst>
              <a:gd name="T0" fmla="*/ 6 w 6"/>
              <a:gd name="T1" fmla="*/ 0 h 12"/>
              <a:gd name="T2" fmla="*/ 0 w 6"/>
              <a:gd name="T3" fmla="*/ 6 h 12"/>
              <a:gd name="T4" fmla="*/ 6 w 6"/>
              <a:gd name="T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12">
                <a:moveTo>
                  <a:pt x="6" y="0"/>
                </a:moveTo>
                <a:lnTo>
                  <a:pt x="0" y="6"/>
                </a:lnTo>
                <a:lnTo>
                  <a:pt x="6" y="1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34" name="Freeform 62"/>
          <p:cNvSpPr>
            <a:spLocks/>
          </p:cNvSpPr>
          <p:nvPr/>
        </p:nvSpPr>
        <p:spPr bwMode="auto">
          <a:xfrm>
            <a:off x="1311275" y="2335213"/>
            <a:ext cx="7938" cy="17462"/>
          </a:xfrm>
          <a:custGeom>
            <a:avLst/>
            <a:gdLst>
              <a:gd name="T0" fmla="*/ 6 w 6"/>
              <a:gd name="T1" fmla="*/ 0 h 12"/>
              <a:gd name="T2" fmla="*/ 0 w 6"/>
              <a:gd name="T3" fmla="*/ 6 h 12"/>
              <a:gd name="T4" fmla="*/ 6 w 6"/>
              <a:gd name="T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12">
                <a:moveTo>
                  <a:pt x="6" y="0"/>
                </a:moveTo>
                <a:lnTo>
                  <a:pt x="0" y="6"/>
                </a:lnTo>
                <a:lnTo>
                  <a:pt x="6" y="1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35" name="Freeform 63"/>
          <p:cNvSpPr>
            <a:spLocks/>
          </p:cNvSpPr>
          <p:nvPr/>
        </p:nvSpPr>
        <p:spPr bwMode="auto">
          <a:xfrm>
            <a:off x="1785938" y="1628775"/>
            <a:ext cx="1198562" cy="922338"/>
          </a:xfrm>
          <a:custGeom>
            <a:avLst/>
            <a:gdLst>
              <a:gd name="T0" fmla="*/ 144 w 958"/>
              <a:gd name="T1" fmla="*/ 480 h 642"/>
              <a:gd name="T2" fmla="*/ 173 w 958"/>
              <a:gd name="T3" fmla="*/ 546 h 642"/>
              <a:gd name="T4" fmla="*/ 215 w 958"/>
              <a:gd name="T5" fmla="*/ 594 h 642"/>
              <a:gd name="T6" fmla="*/ 269 w 958"/>
              <a:gd name="T7" fmla="*/ 630 h 642"/>
              <a:gd name="T8" fmla="*/ 323 w 958"/>
              <a:gd name="T9" fmla="*/ 642 h 642"/>
              <a:gd name="T10" fmla="*/ 377 w 958"/>
              <a:gd name="T11" fmla="*/ 642 h 642"/>
              <a:gd name="T12" fmla="*/ 431 w 958"/>
              <a:gd name="T13" fmla="*/ 618 h 642"/>
              <a:gd name="T14" fmla="*/ 479 w 958"/>
              <a:gd name="T15" fmla="*/ 576 h 642"/>
              <a:gd name="T16" fmla="*/ 527 w 958"/>
              <a:gd name="T17" fmla="*/ 618 h 642"/>
              <a:gd name="T18" fmla="*/ 581 w 958"/>
              <a:gd name="T19" fmla="*/ 642 h 642"/>
              <a:gd name="T20" fmla="*/ 635 w 958"/>
              <a:gd name="T21" fmla="*/ 642 h 642"/>
              <a:gd name="T22" fmla="*/ 695 w 958"/>
              <a:gd name="T23" fmla="*/ 630 h 642"/>
              <a:gd name="T24" fmla="*/ 743 w 958"/>
              <a:gd name="T25" fmla="*/ 594 h 642"/>
              <a:gd name="T26" fmla="*/ 785 w 958"/>
              <a:gd name="T27" fmla="*/ 546 h 642"/>
              <a:gd name="T28" fmla="*/ 821 w 958"/>
              <a:gd name="T29" fmla="*/ 480 h 642"/>
              <a:gd name="T30" fmla="*/ 863 w 958"/>
              <a:gd name="T31" fmla="*/ 480 h 642"/>
              <a:gd name="T32" fmla="*/ 898 w 958"/>
              <a:gd name="T33" fmla="*/ 468 h 642"/>
              <a:gd name="T34" fmla="*/ 928 w 958"/>
              <a:gd name="T35" fmla="*/ 432 h 642"/>
              <a:gd name="T36" fmla="*/ 952 w 958"/>
              <a:gd name="T37" fmla="*/ 378 h 642"/>
              <a:gd name="T38" fmla="*/ 958 w 958"/>
              <a:gd name="T39" fmla="*/ 324 h 642"/>
              <a:gd name="T40" fmla="*/ 952 w 958"/>
              <a:gd name="T41" fmla="*/ 264 h 642"/>
              <a:gd name="T42" fmla="*/ 928 w 958"/>
              <a:gd name="T43" fmla="*/ 216 h 642"/>
              <a:gd name="T44" fmla="*/ 898 w 958"/>
              <a:gd name="T45" fmla="*/ 180 h 642"/>
              <a:gd name="T46" fmla="*/ 863 w 958"/>
              <a:gd name="T47" fmla="*/ 162 h 642"/>
              <a:gd name="T48" fmla="*/ 821 w 958"/>
              <a:gd name="T49" fmla="*/ 162 h 642"/>
              <a:gd name="T50" fmla="*/ 785 w 958"/>
              <a:gd name="T51" fmla="*/ 102 h 642"/>
              <a:gd name="T52" fmla="*/ 743 w 958"/>
              <a:gd name="T53" fmla="*/ 48 h 642"/>
              <a:gd name="T54" fmla="*/ 695 w 958"/>
              <a:gd name="T55" fmla="*/ 12 h 642"/>
              <a:gd name="T56" fmla="*/ 635 w 958"/>
              <a:gd name="T57" fmla="*/ 0 h 642"/>
              <a:gd name="T58" fmla="*/ 581 w 958"/>
              <a:gd name="T59" fmla="*/ 0 h 642"/>
              <a:gd name="T60" fmla="*/ 527 w 958"/>
              <a:gd name="T61" fmla="*/ 24 h 642"/>
              <a:gd name="T62" fmla="*/ 479 w 958"/>
              <a:gd name="T63" fmla="*/ 66 h 642"/>
              <a:gd name="T64" fmla="*/ 431 w 958"/>
              <a:gd name="T65" fmla="*/ 24 h 642"/>
              <a:gd name="T66" fmla="*/ 377 w 958"/>
              <a:gd name="T67" fmla="*/ 0 h 642"/>
              <a:gd name="T68" fmla="*/ 323 w 958"/>
              <a:gd name="T69" fmla="*/ 0 h 642"/>
              <a:gd name="T70" fmla="*/ 269 w 958"/>
              <a:gd name="T71" fmla="*/ 12 h 642"/>
              <a:gd name="T72" fmla="*/ 215 w 958"/>
              <a:gd name="T73" fmla="*/ 48 h 642"/>
              <a:gd name="T74" fmla="*/ 173 w 958"/>
              <a:gd name="T75" fmla="*/ 102 h 642"/>
              <a:gd name="T76" fmla="*/ 144 w 958"/>
              <a:gd name="T77" fmla="*/ 162 h 642"/>
              <a:gd name="T78" fmla="*/ 102 w 958"/>
              <a:gd name="T79" fmla="*/ 162 h 642"/>
              <a:gd name="T80" fmla="*/ 60 w 958"/>
              <a:gd name="T81" fmla="*/ 180 h 642"/>
              <a:gd name="T82" fmla="*/ 30 w 958"/>
              <a:gd name="T83" fmla="*/ 216 h 642"/>
              <a:gd name="T84" fmla="*/ 6 w 958"/>
              <a:gd name="T85" fmla="*/ 264 h 642"/>
              <a:gd name="T86" fmla="*/ 0 w 958"/>
              <a:gd name="T87" fmla="*/ 324 h 642"/>
              <a:gd name="T88" fmla="*/ 6 w 958"/>
              <a:gd name="T89" fmla="*/ 378 h 642"/>
              <a:gd name="T90" fmla="*/ 30 w 958"/>
              <a:gd name="T91" fmla="*/ 432 h 642"/>
              <a:gd name="T92" fmla="*/ 60 w 958"/>
              <a:gd name="T93" fmla="*/ 468 h 642"/>
              <a:gd name="T94" fmla="*/ 102 w 958"/>
              <a:gd name="T95" fmla="*/ 480 h 642"/>
              <a:gd name="T96" fmla="*/ 144 w 958"/>
              <a:gd name="T97" fmla="*/ 480 h 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58" h="642">
                <a:moveTo>
                  <a:pt x="144" y="480"/>
                </a:moveTo>
                <a:lnTo>
                  <a:pt x="173" y="546"/>
                </a:lnTo>
                <a:lnTo>
                  <a:pt x="215" y="594"/>
                </a:lnTo>
                <a:lnTo>
                  <a:pt x="269" y="630"/>
                </a:lnTo>
                <a:lnTo>
                  <a:pt x="323" y="642"/>
                </a:lnTo>
                <a:lnTo>
                  <a:pt x="377" y="642"/>
                </a:lnTo>
                <a:lnTo>
                  <a:pt x="431" y="618"/>
                </a:lnTo>
                <a:lnTo>
                  <a:pt x="479" y="576"/>
                </a:lnTo>
                <a:lnTo>
                  <a:pt x="527" y="618"/>
                </a:lnTo>
                <a:lnTo>
                  <a:pt x="581" y="642"/>
                </a:lnTo>
                <a:lnTo>
                  <a:pt x="635" y="642"/>
                </a:lnTo>
                <a:lnTo>
                  <a:pt x="695" y="630"/>
                </a:lnTo>
                <a:lnTo>
                  <a:pt x="743" y="594"/>
                </a:lnTo>
                <a:lnTo>
                  <a:pt x="785" y="546"/>
                </a:lnTo>
                <a:lnTo>
                  <a:pt x="821" y="480"/>
                </a:lnTo>
                <a:lnTo>
                  <a:pt x="863" y="480"/>
                </a:lnTo>
                <a:lnTo>
                  <a:pt x="898" y="468"/>
                </a:lnTo>
                <a:lnTo>
                  <a:pt x="928" y="432"/>
                </a:lnTo>
                <a:lnTo>
                  <a:pt x="952" y="378"/>
                </a:lnTo>
                <a:lnTo>
                  <a:pt x="958" y="324"/>
                </a:lnTo>
                <a:lnTo>
                  <a:pt x="952" y="264"/>
                </a:lnTo>
                <a:lnTo>
                  <a:pt x="928" y="216"/>
                </a:lnTo>
                <a:lnTo>
                  <a:pt x="898" y="180"/>
                </a:lnTo>
                <a:lnTo>
                  <a:pt x="863" y="162"/>
                </a:lnTo>
                <a:lnTo>
                  <a:pt x="821" y="162"/>
                </a:lnTo>
                <a:lnTo>
                  <a:pt x="785" y="102"/>
                </a:lnTo>
                <a:lnTo>
                  <a:pt x="743" y="48"/>
                </a:lnTo>
                <a:lnTo>
                  <a:pt x="695" y="12"/>
                </a:lnTo>
                <a:lnTo>
                  <a:pt x="635" y="0"/>
                </a:lnTo>
                <a:lnTo>
                  <a:pt x="581" y="0"/>
                </a:lnTo>
                <a:lnTo>
                  <a:pt x="527" y="24"/>
                </a:lnTo>
                <a:lnTo>
                  <a:pt x="479" y="66"/>
                </a:lnTo>
                <a:lnTo>
                  <a:pt x="431" y="24"/>
                </a:lnTo>
                <a:lnTo>
                  <a:pt x="377" y="0"/>
                </a:lnTo>
                <a:lnTo>
                  <a:pt x="323" y="0"/>
                </a:lnTo>
                <a:lnTo>
                  <a:pt x="269" y="12"/>
                </a:lnTo>
                <a:lnTo>
                  <a:pt x="215" y="48"/>
                </a:lnTo>
                <a:lnTo>
                  <a:pt x="173" y="102"/>
                </a:lnTo>
                <a:lnTo>
                  <a:pt x="144" y="162"/>
                </a:lnTo>
                <a:lnTo>
                  <a:pt x="102" y="162"/>
                </a:lnTo>
                <a:lnTo>
                  <a:pt x="60" y="180"/>
                </a:lnTo>
                <a:lnTo>
                  <a:pt x="30" y="216"/>
                </a:lnTo>
                <a:lnTo>
                  <a:pt x="6" y="264"/>
                </a:lnTo>
                <a:lnTo>
                  <a:pt x="0" y="324"/>
                </a:lnTo>
                <a:lnTo>
                  <a:pt x="6" y="378"/>
                </a:lnTo>
                <a:lnTo>
                  <a:pt x="30" y="432"/>
                </a:lnTo>
                <a:lnTo>
                  <a:pt x="60" y="468"/>
                </a:lnTo>
                <a:lnTo>
                  <a:pt x="102" y="480"/>
                </a:lnTo>
                <a:lnTo>
                  <a:pt x="144" y="48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936" name="Rectangle 64"/>
          <p:cNvSpPr>
            <a:spLocks noChangeArrowheads="1"/>
          </p:cNvSpPr>
          <p:nvPr/>
        </p:nvSpPr>
        <p:spPr bwMode="auto">
          <a:xfrm>
            <a:off x="2051050" y="1989138"/>
            <a:ext cx="7553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dirty="0">
                <a:solidFill>
                  <a:srgbClr val="000000"/>
                </a:solidFill>
              </a:rPr>
              <a:t>IP-</a:t>
            </a:r>
            <a:r>
              <a:rPr lang="ru-RU" altLang="ru-RU" dirty="0" err="1">
                <a:solidFill>
                  <a:srgbClr val="000000"/>
                </a:solidFill>
              </a:rPr>
              <a:t>желі</a:t>
            </a:r>
            <a:endParaRPr lang="ru-RU" altLang="ru-RU" dirty="0"/>
          </a:p>
        </p:txBody>
      </p:sp>
      <p:sp>
        <p:nvSpPr>
          <p:cNvPr id="207937" name="Line 65"/>
          <p:cNvSpPr>
            <a:spLocks noChangeShapeType="1"/>
          </p:cNvSpPr>
          <p:nvPr/>
        </p:nvSpPr>
        <p:spPr bwMode="auto">
          <a:xfrm>
            <a:off x="2992438" y="2093913"/>
            <a:ext cx="4667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38" name="Line 66"/>
          <p:cNvSpPr>
            <a:spLocks noChangeShapeType="1"/>
          </p:cNvSpPr>
          <p:nvPr/>
        </p:nvSpPr>
        <p:spPr bwMode="auto">
          <a:xfrm>
            <a:off x="6773863" y="2835275"/>
            <a:ext cx="1587" cy="3492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39" name="Freeform 67"/>
          <p:cNvSpPr>
            <a:spLocks/>
          </p:cNvSpPr>
          <p:nvPr/>
        </p:nvSpPr>
        <p:spPr bwMode="auto">
          <a:xfrm>
            <a:off x="7596188" y="3578225"/>
            <a:ext cx="635000" cy="46038"/>
          </a:xfrm>
          <a:custGeom>
            <a:avLst/>
            <a:gdLst>
              <a:gd name="T0" fmla="*/ 0 w 533"/>
              <a:gd name="T1" fmla="*/ 0 h 42"/>
              <a:gd name="T2" fmla="*/ 348 w 533"/>
              <a:gd name="T3" fmla="*/ 0 h 42"/>
              <a:gd name="T4" fmla="*/ 285 w 533"/>
              <a:gd name="T5" fmla="*/ 42 h 42"/>
              <a:gd name="T6" fmla="*/ 533 w 533"/>
              <a:gd name="T7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3" h="42">
                <a:moveTo>
                  <a:pt x="0" y="0"/>
                </a:moveTo>
                <a:lnTo>
                  <a:pt x="348" y="0"/>
                </a:lnTo>
                <a:lnTo>
                  <a:pt x="285" y="42"/>
                </a:lnTo>
                <a:lnTo>
                  <a:pt x="533" y="42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40" name="Freeform 68"/>
          <p:cNvSpPr>
            <a:spLocks/>
          </p:cNvSpPr>
          <p:nvPr/>
        </p:nvSpPr>
        <p:spPr bwMode="auto">
          <a:xfrm>
            <a:off x="7586663" y="3135313"/>
            <a:ext cx="463550" cy="160337"/>
          </a:xfrm>
          <a:custGeom>
            <a:avLst/>
            <a:gdLst>
              <a:gd name="T0" fmla="*/ 0 w 389"/>
              <a:gd name="T1" fmla="*/ 147 h 147"/>
              <a:gd name="T2" fmla="*/ 204 w 389"/>
              <a:gd name="T3" fmla="*/ 44 h 147"/>
              <a:gd name="T4" fmla="*/ 117 w 389"/>
              <a:gd name="T5" fmla="*/ 134 h 147"/>
              <a:gd name="T6" fmla="*/ 389 w 389"/>
              <a:gd name="T7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9" h="147">
                <a:moveTo>
                  <a:pt x="0" y="147"/>
                </a:moveTo>
                <a:lnTo>
                  <a:pt x="204" y="44"/>
                </a:lnTo>
                <a:lnTo>
                  <a:pt x="117" y="134"/>
                </a:lnTo>
                <a:lnTo>
                  <a:pt x="389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41" name="Freeform 69"/>
          <p:cNvSpPr>
            <a:spLocks/>
          </p:cNvSpPr>
          <p:nvPr/>
        </p:nvSpPr>
        <p:spPr bwMode="auto">
          <a:xfrm>
            <a:off x="7507288" y="3241675"/>
            <a:ext cx="131762" cy="95250"/>
          </a:xfrm>
          <a:custGeom>
            <a:avLst/>
            <a:gdLst>
              <a:gd name="T0" fmla="*/ 70 w 111"/>
              <a:gd name="T1" fmla="*/ 0 h 87"/>
              <a:gd name="T2" fmla="*/ 77 w 111"/>
              <a:gd name="T3" fmla="*/ 47 h 87"/>
              <a:gd name="T4" fmla="*/ 111 w 111"/>
              <a:gd name="T5" fmla="*/ 81 h 87"/>
              <a:gd name="T6" fmla="*/ 0 w 111"/>
              <a:gd name="T7" fmla="*/ 87 h 87"/>
              <a:gd name="T8" fmla="*/ 70 w 111"/>
              <a:gd name="T9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" h="87">
                <a:moveTo>
                  <a:pt x="70" y="0"/>
                </a:moveTo>
                <a:lnTo>
                  <a:pt x="77" y="47"/>
                </a:lnTo>
                <a:lnTo>
                  <a:pt x="111" y="81"/>
                </a:lnTo>
                <a:lnTo>
                  <a:pt x="0" y="87"/>
                </a:lnTo>
                <a:lnTo>
                  <a:pt x="7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42" name="Freeform 70"/>
          <p:cNvSpPr>
            <a:spLocks/>
          </p:cNvSpPr>
          <p:nvPr/>
        </p:nvSpPr>
        <p:spPr bwMode="auto">
          <a:xfrm>
            <a:off x="7997825" y="3100388"/>
            <a:ext cx="136525" cy="90487"/>
          </a:xfrm>
          <a:custGeom>
            <a:avLst/>
            <a:gdLst>
              <a:gd name="T0" fmla="*/ 41 w 114"/>
              <a:gd name="T1" fmla="*/ 83 h 83"/>
              <a:gd name="T2" fmla="*/ 37 w 114"/>
              <a:gd name="T3" fmla="*/ 36 h 83"/>
              <a:gd name="T4" fmla="*/ 0 w 114"/>
              <a:gd name="T5" fmla="*/ 6 h 83"/>
              <a:gd name="T6" fmla="*/ 114 w 114"/>
              <a:gd name="T7" fmla="*/ 0 h 83"/>
              <a:gd name="T8" fmla="*/ 41 w 114"/>
              <a:gd name="T9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" h="83">
                <a:moveTo>
                  <a:pt x="41" y="83"/>
                </a:moveTo>
                <a:lnTo>
                  <a:pt x="37" y="36"/>
                </a:lnTo>
                <a:lnTo>
                  <a:pt x="0" y="6"/>
                </a:lnTo>
                <a:lnTo>
                  <a:pt x="114" y="0"/>
                </a:lnTo>
                <a:lnTo>
                  <a:pt x="41" y="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43" name="Rectangle 71"/>
          <p:cNvSpPr>
            <a:spLocks noChangeArrowheads="1"/>
          </p:cNvSpPr>
          <p:nvPr/>
        </p:nvSpPr>
        <p:spPr bwMode="auto">
          <a:xfrm>
            <a:off x="4932363" y="2205038"/>
            <a:ext cx="8001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1400">
                <a:solidFill>
                  <a:srgbClr val="000000"/>
                </a:solidFill>
              </a:rPr>
              <a:t>терминал</a:t>
            </a:r>
            <a:endParaRPr lang="ru-RU" altLang="ru-RU" sz="1400"/>
          </a:p>
        </p:txBody>
      </p:sp>
      <p:sp>
        <p:nvSpPr>
          <p:cNvPr id="207944" name="Line 72"/>
          <p:cNvSpPr>
            <a:spLocks noChangeShapeType="1"/>
          </p:cNvSpPr>
          <p:nvPr/>
        </p:nvSpPr>
        <p:spPr bwMode="auto">
          <a:xfrm>
            <a:off x="6775450" y="2319338"/>
            <a:ext cx="1588" cy="3476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45" name="Line 73"/>
          <p:cNvSpPr>
            <a:spLocks noChangeShapeType="1"/>
          </p:cNvSpPr>
          <p:nvPr/>
        </p:nvSpPr>
        <p:spPr bwMode="auto">
          <a:xfrm>
            <a:off x="5856288" y="2124075"/>
            <a:ext cx="18891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46" name="Line 74"/>
          <p:cNvSpPr>
            <a:spLocks noChangeShapeType="1"/>
          </p:cNvSpPr>
          <p:nvPr/>
        </p:nvSpPr>
        <p:spPr bwMode="auto">
          <a:xfrm>
            <a:off x="5557838" y="2124075"/>
            <a:ext cx="3048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47" name="Freeform 75"/>
          <p:cNvSpPr>
            <a:spLocks noEditPoints="1"/>
          </p:cNvSpPr>
          <p:nvPr/>
        </p:nvSpPr>
        <p:spPr bwMode="auto">
          <a:xfrm>
            <a:off x="5148263" y="1557338"/>
            <a:ext cx="398462" cy="136525"/>
          </a:xfrm>
          <a:custGeom>
            <a:avLst/>
            <a:gdLst>
              <a:gd name="T0" fmla="*/ 205 w 334"/>
              <a:gd name="T1" fmla="*/ 1 h 125"/>
              <a:gd name="T2" fmla="*/ 128 w 334"/>
              <a:gd name="T3" fmla="*/ 1 h 125"/>
              <a:gd name="T4" fmla="*/ 54 w 334"/>
              <a:gd name="T5" fmla="*/ 15 h 125"/>
              <a:gd name="T6" fmla="*/ 14 w 334"/>
              <a:gd name="T7" fmla="*/ 38 h 125"/>
              <a:gd name="T8" fmla="*/ 4 w 334"/>
              <a:gd name="T9" fmla="*/ 65 h 125"/>
              <a:gd name="T10" fmla="*/ 15 w 334"/>
              <a:gd name="T11" fmla="*/ 83 h 125"/>
              <a:gd name="T12" fmla="*/ 44 w 334"/>
              <a:gd name="T13" fmla="*/ 83 h 125"/>
              <a:gd name="T14" fmla="*/ 71 w 334"/>
              <a:gd name="T15" fmla="*/ 77 h 125"/>
              <a:gd name="T16" fmla="*/ 84 w 334"/>
              <a:gd name="T17" fmla="*/ 65 h 125"/>
              <a:gd name="T18" fmla="*/ 89 w 334"/>
              <a:gd name="T19" fmla="*/ 53 h 125"/>
              <a:gd name="T20" fmla="*/ 104 w 334"/>
              <a:gd name="T21" fmla="*/ 46 h 125"/>
              <a:gd name="T22" fmla="*/ 131 w 334"/>
              <a:gd name="T23" fmla="*/ 41 h 125"/>
              <a:gd name="T24" fmla="*/ 186 w 334"/>
              <a:gd name="T25" fmla="*/ 40 h 125"/>
              <a:gd name="T26" fmla="*/ 216 w 334"/>
              <a:gd name="T27" fmla="*/ 43 h 125"/>
              <a:gd name="T28" fmla="*/ 237 w 334"/>
              <a:gd name="T29" fmla="*/ 48 h 125"/>
              <a:gd name="T30" fmla="*/ 247 w 334"/>
              <a:gd name="T31" fmla="*/ 58 h 125"/>
              <a:gd name="T32" fmla="*/ 247 w 334"/>
              <a:gd name="T33" fmla="*/ 68 h 125"/>
              <a:gd name="T34" fmla="*/ 275 w 334"/>
              <a:gd name="T35" fmla="*/ 80 h 125"/>
              <a:gd name="T36" fmla="*/ 302 w 334"/>
              <a:gd name="T37" fmla="*/ 83 h 125"/>
              <a:gd name="T38" fmla="*/ 334 w 334"/>
              <a:gd name="T39" fmla="*/ 80 h 125"/>
              <a:gd name="T40" fmla="*/ 320 w 334"/>
              <a:gd name="T41" fmla="*/ 36 h 125"/>
              <a:gd name="T42" fmla="*/ 278 w 334"/>
              <a:gd name="T43" fmla="*/ 15 h 125"/>
              <a:gd name="T44" fmla="*/ 302 w 334"/>
              <a:gd name="T45" fmla="*/ 92 h 125"/>
              <a:gd name="T46" fmla="*/ 273 w 334"/>
              <a:gd name="T47" fmla="*/ 88 h 125"/>
              <a:gd name="T48" fmla="*/ 247 w 334"/>
              <a:gd name="T49" fmla="*/ 77 h 125"/>
              <a:gd name="T50" fmla="*/ 248 w 334"/>
              <a:gd name="T51" fmla="*/ 95 h 125"/>
              <a:gd name="T52" fmla="*/ 255 w 334"/>
              <a:gd name="T53" fmla="*/ 108 h 125"/>
              <a:gd name="T54" fmla="*/ 268 w 334"/>
              <a:gd name="T55" fmla="*/ 118 h 125"/>
              <a:gd name="T56" fmla="*/ 287 w 334"/>
              <a:gd name="T57" fmla="*/ 122 h 125"/>
              <a:gd name="T58" fmla="*/ 309 w 334"/>
              <a:gd name="T59" fmla="*/ 124 h 125"/>
              <a:gd name="T60" fmla="*/ 322 w 334"/>
              <a:gd name="T61" fmla="*/ 120 h 125"/>
              <a:gd name="T62" fmla="*/ 329 w 334"/>
              <a:gd name="T63" fmla="*/ 113 h 125"/>
              <a:gd name="T64" fmla="*/ 334 w 334"/>
              <a:gd name="T65" fmla="*/ 102 h 125"/>
              <a:gd name="T66" fmla="*/ 319 w 334"/>
              <a:gd name="T67" fmla="*/ 90 h 125"/>
              <a:gd name="T68" fmla="*/ 32 w 334"/>
              <a:gd name="T69" fmla="*/ 93 h 125"/>
              <a:gd name="T70" fmla="*/ 0 w 334"/>
              <a:gd name="T71" fmla="*/ 87 h 125"/>
              <a:gd name="T72" fmla="*/ 2 w 334"/>
              <a:gd name="T73" fmla="*/ 110 h 125"/>
              <a:gd name="T74" fmla="*/ 7 w 334"/>
              <a:gd name="T75" fmla="*/ 118 h 125"/>
              <a:gd name="T76" fmla="*/ 17 w 334"/>
              <a:gd name="T77" fmla="*/ 125 h 125"/>
              <a:gd name="T78" fmla="*/ 32 w 334"/>
              <a:gd name="T79" fmla="*/ 125 h 125"/>
              <a:gd name="T80" fmla="*/ 57 w 334"/>
              <a:gd name="T81" fmla="*/ 124 h 125"/>
              <a:gd name="T82" fmla="*/ 72 w 334"/>
              <a:gd name="T83" fmla="*/ 117 h 125"/>
              <a:gd name="T84" fmla="*/ 82 w 334"/>
              <a:gd name="T85" fmla="*/ 103 h 125"/>
              <a:gd name="T86" fmla="*/ 84 w 334"/>
              <a:gd name="T87" fmla="*/ 85 h 125"/>
              <a:gd name="T88" fmla="*/ 72 w 334"/>
              <a:gd name="T89" fmla="*/ 85 h 125"/>
              <a:gd name="T90" fmla="*/ 45 w 334"/>
              <a:gd name="T91" fmla="*/ 93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34" h="125">
                <a:moveTo>
                  <a:pt x="243" y="5"/>
                </a:moveTo>
                <a:lnTo>
                  <a:pt x="205" y="1"/>
                </a:lnTo>
                <a:lnTo>
                  <a:pt x="164" y="0"/>
                </a:lnTo>
                <a:lnTo>
                  <a:pt x="128" y="1"/>
                </a:lnTo>
                <a:lnTo>
                  <a:pt x="89" y="5"/>
                </a:lnTo>
                <a:lnTo>
                  <a:pt x="54" y="15"/>
                </a:lnTo>
                <a:lnTo>
                  <a:pt x="20" y="25"/>
                </a:lnTo>
                <a:lnTo>
                  <a:pt x="14" y="38"/>
                </a:lnTo>
                <a:lnTo>
                  <a:pt x="7" y="52"/>
                </a:lnTo>
                <a:lnTo>
                  <a:pt x="4" y="65"/>
                </a:lnTo>
                <a:lnTo>
                  <a:pt x="0" y="78"/>
                </a:lnTo>
                <a:lnTo>
                  <a:pt x="15" y="83"/>
                </a:lnTo>
                <a:lnTo>
                  <a:pt x="30" y="85"/>
                </a:lnTo>
                <a:lnTo>
                  <a:pt x="44" y="83"/>
                </a:lnTo>
                <a:lnTo>
                  <a:pt x="57" y="80"/>
                </a:lnTo>
                <a:lnTo>
                  <a:pt x="71" y="77"/>
                </a:lnTo>
                <a:lnTo>
                  <a:pt x="84" y="68"/>
                </a:lnTo>
                <a:lnTo>
                  <a:pt x="84" y="65"/>
                </a:lnTo>
                <a:lnTo>
                  <a:pt x="86" y="58"/>
                </a:lnTo>
                <a:lnTo>
                  <a:pt x="89" y="53"/>
                </a:lnTo>
                <a:lnTo>
                  <a:pt x="96" y="48"/>
                </a:lnTo>
                <a:lnTo>
                  <a:pt x="104" y="46"/>
                </a:lnTo>
                <a:lnTo>
                  <a:pt x="118" y="43"/>
                </a:lnTo>
                <a:lnTo>
                  <a:pt x="131" y="41"/>
                </a:lnTo>
                <a:lnTo>
                  <a:pt x="148" y="40"/>
                </a:lnTo>
                <a:lnTo>
                  <a:pt x="186" y="40"/>
                </a:lnTo>
                <a:lnTo>
                  <a:pt x="203" y="41"/>
                </a:lnTo>
                <a:lnTo>
                  <a:pt x="216" y="43"/>
                </a:lnTo>
                <a:lnTo>
                  <a:pt x="228" y="46"/>
                </a:lnTo>
                <a:lnTo>
                  <a:pt x="237" y="48"/>
                </a:lnTo>
                <a:lnTo>
                  <a:pt x="243" y="55"/>
                </a:lnTo>
                <a:lnTo>
                  <a:pt x="247" y="58"/>
                </a:lnTo>
                <a:lnTo>
                  <a:pt x="247" y="65"/>
                </a:lnTo>
                <a:lnTo>
                  <a:pt x="247" y="68"/>
                </a:lnTo>
                <a:lnTo>
                  <a:pt x="262" y="75"/>
                </a:lnTo>
                <a:lnTo>
                  <a:pt x="275" y="80"/>
                </a:lnTo>
                <a:lnTo>
                  <a:pt x="289" y="82"/>
                </a:lnTo>
                <a:lnTo>
                  <a:pt x="302" y="83"/>
                </a:lnTo>
                <a:lnTo>
                  <a:pt x="317" y="82"/>
                </a:lnTo>
                <a:lnTo>
                  <a:pt x="334" y="80"/>
                </a:lnTo>
                <a:lnTo>
                  <a:pt x="325" y="50"/>
                </a:lnTo>
                <a:lnTo>
                  <a:pt x="320" y="36"/>
                </a:lnTo>
                <a:lnTo>
                  <a:pt x="314" y="25"/>
                </a:lnTo>
                <a:lnTo>
                  <a:pt x="278" y="15"/>
                </a:lnTo>
                <a:lnTo>
                  <a:pt x="243" y="5"/>
                </a:lnTo>
                <a:close/>
                <a:moveTo>
                  <a:pt x="302" y="92"/>
                </a:moveTo>
                <a:lnTo>
                  <a:pt x="287" y="90"/>
                </a:lnTo>
                <a:lnTo>
                  <a:pt x="273" y="88"/>
                </a:lnTo>
                <a:lnTo>
                  <a:pt x="260" y="83"/>
                </a:lnTo>
                <a:lnTo>
                  <a:pt x="247" y="77"/>
                </a:lnTo>
                <a:lnTo>
                  <a:pt x="247" y="87"/>
                </a:lnTo>
                <a:lnTo>
                  <a:pt x="248" y="95"/>
                </a:lnTo>
                <a:lnTo>
                  <a:pt x="250" y="102"/>
                </a:lnTo>
                <a:lnTo>
                  <a:pt x="255" y="108"/>
                </a:lnTo>
                <a:lnTo>
                  <a:pt x="260" y="115"/>
                </a:lnTo>
                <a:lnTo>
                  <a:pt x="268" y="118"/>
                </a:lnTo>
                <a:lnTo>
                  <a:pt x="277" y="122"/>
                </a:lnTo>
                <a:lnTo>
                  <a:pt x="287" y="122"/>
                </a:lnTo>
                <a:lnTo>
                  <a:pt x="300" y="124"/>
                </a:lnTo>
                <a:lnTo>
                  <a:pt x="309" y="124"/>
                </a:lnTo>
                <a:lnTo>
                  <a:pt x="315" y="122"/>
                </a:lnTo>
                <a:lnTo>
                  <a:pt x="322" y="120"/>
                </a:lnTo>
                <a:lnTo>
                  <a:pt x="325" y="118"/>
                </a:lnTo>
                <a:lnTo>
                  <a:pt x="329" y="113"/>
                </a:lnTo>
                <a:lnTo>
                  <a:pt x="332" y="108"/>
                </a:lnTo>
                <a:lnTo>
                  <a:pt x="334" y="102"/>
                </a:lnTo>
                <a:lnTo>
                  <a:pt x="334" y="87"/>
                </a:lnTo>
                <a:lnTo>
                  <a:pt x="319" y="90"/>
                </a:lnTo>
                <a:lnTo>
                  <a:pt x="302" y="92"/>
                </a:lnTo>
                <a:close/>
                <a:moveTo>
                  <a:pt x="32" y="93"/>
                </a:moveTo>
                <a:lnTo>
                  <a:pt x="17" y="93"/>
                </a:lnTo>
                <a:lnTo>
                  <a:pt x="0" y="87"/>
                </a:lnTo>
                <a:lnTo>
                  <a:pt x="0" y="103"/>
                </a:lnTo>
                <a:lnTo>
                  <a:pt x="2" y="110"/>
                </a:lnTo>
                <a:lnTo>
                  <a:pt x="4" y="115"/>
                </a:lnTo>
                <a:lnTo>
                  <a:pt x="7" y="118"/>
                </a:lnTo>
                <a:lnTo>
                  <a:pt x="10" y="122"/>
                </a:lnTo>
                <a:lnTo>
                  <a:pt x="17" y="125"/>
                </a:lnTo>
                <a:lnTo>
                  <a:pt x="24" y="125"/>
                </a:lnTo>
                <a:lnTo>
                  <a:pt x="32" y="125"/>
                </a:lnTo>
                <a:lnTo>
                  <a:pt x="45" y="125"/>
                </a:lnTo>
                <a:lnTo>
                  <a:pt x="57" y="124"/>
                </a:lnTo>
                <a:lnTo>
                  <a:pt x="66" y="120"/>
                </a:lnTo>
                <a:lnTo>
                  <a:pt x="72" y="117"/>
                </a:lnTo>
                <a:lnTo>
                  <a:pt x="77" y="112"/>
                </a:lnTo>
                <a:lnTo>
                  <a:pt x="82" y="103"/>
                </a:lnTo>
                <a:lnTo>
                  <a:pt x="82" y="95"/>
                </a:lnTo>
                <a:lnTo>
                  <a:pt x="84" y="85"/>
                </a:lnTo>
                <a:lnTo>
                  <a:pt x="84" y="78"/>
                </a:lnTo>
                <a:lnTo>
                  <a:pt x="72" y="85"/>
                </a:lnTo>
                <a:lnTo>
                  <a:pt x="59" y="90"/>
                </a:lnTo>
                <a:lnTo>
                  <a:pt x="45" y="93"/>
                </a:lnTo>
                <a:lnTo>
                  <a:pt x="32" y="9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48" name="Freeform 76"/>
          <p:cNvSpPr>
            <a:spLocks/>
          </p:cNvSpPr>
          <p:nvPr/>
        </p:nvSpPr>
        <p:spPr bwMode="auto">
          <a:xfrm>
            <a:off x="5133975" y="1744663"/>
            <a:ext cx="450850" cy="412750"/>
          </a:xfrm>
          <a:custGeom>
            <a:avLst/>
            <a:gdLst>
              <a:gd name="T0" fmla="*/ 0 w 378"/>
              <a:gd name="T1" fmla="*/ 283 h 377"/>
              <a:gd name="T2" fmla="*/ 71 w 378"/>
              <a:gd name="T3" fmla="*/ 283 h 377"/>
              <a:gd name="T4" fmla="*/ 130 w 378"/>
              <a:gd name="T5" fmla="*/ 295 h 377"/>
              <a:gd name="T6" fmla="*/ 130 w 378"/>
              <a:gd name="T7" fmla="*/ 306 h 377"/>
              <a:gd name="T8" fmla="*/ 71 w 378"/>
              <a:gd name="T9" fmla="*/ 306 h 377"/>
              <a:gd name="T10" fmla="*/ 71 w 378"/>
              <a:gd name="T11" fmla="*/ 318 h 377"/>
              <a:gd name="T12" fmla="*/ 24 w 378"/>
              <a:gd name="T13" fmla="*/ 318 h 377"/>
              <a:gd name="T14" fmla="*/ 24 w 378"/>
              <a:gd name="T15" fmla="*/ 377 h 377"/>
              <a:gd name="T16" fmla="*/ 353 w 378"/>
              <a:gd name="T17" fmla="*/ 377 h 377"/>
              <a:gd name="T18" fmla="*/ 353 w 378"/>
              <a:gd name="T19" fmla="*/ 318 h 377"/>
              <a:gd name="T20" fmla="*/ 306 w 378"/>
              <a:gd name="T21" fmla="*/ 318 h 377"/>
              <a:gd name="T22" fmla="*/ 306 w 378"/>
              <a:gd name="T23" fmla="*/ 306 h 377"/>
              <a:gd name="T24" fmla="*/ 247 w 378"/>
              <a:gd name="T25" fmla="*/ 306 h 377"/>
              <a:gd name="T26" fmla="*/ 247 w 378"/>
              <a:gd name="T27" fmla="*/ 295 h 377"/>
              <a:gd name="T28" fmla="*/ 306 w 378"/>
              <a:gd name="T29" fmla="*/ 283 h 377"/>
              <a:gd name="T30" fmla="*/ 378 w 378"/>
              <a:gd name="T31" fmla="*/ 283 h 377"/>
              <a:gd name="T32" fmla="*/ 378 w 378"/>
              <a:gd name="T33" fmla="*/ 0 h 377"/>
              <a:gd name="T34" fmla="*/ 0 w 378"/>
              <a:gd name="T35" fmla="*/ 0 h 377"/>
              <a:gd name="T36" fmla="*/ 0 w 378"/>
              <a:gd name="T37" fmla="*/ 283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78" h="377">
                <a:moveTo>
                  <a:pt x="0" y="283"/>
                </a:moveTo>
                <a:lnTo>
                  <a:pt x="71" y="283"/>
                </a:lnTo>
                <a:lnTo>
                  <a:pt x="130" y="295"/>
                </a:lnTo>
                <a:lnTo>
                  <a:pt x="130" y="306"/>
                </a:lnTo>
                <a:lnTo>
                  <a:pt x="71" y="306"/>
                </a:lnTo>
                <a:lnTo>
                  <a:pt x="71" y="318"/>
                </a:lnTo>
                <a:lnTo>
                  <a:pt x="24" y="318"/>
                </a:lnTo>
                <a:lnTo>
                  <a:pt x="24" y="377"/>
                </a:lnTo>
                <a:lnTo>
                  <a:pt x="353" y="377"/>
                </a:lnTo>
                <a:lnTo>
                  <a:pt x="353" y="318"/>
                </a:lnTo>
                <a:lnTo>
                  <a:pt x="306" y="318"/>
                </a:lnTo>
                <a:lnTo>
                  <a:pt x="306" y="306"/>
                </a:lnTo>
                <a:lnTo>
                  <a:pt x="247" y="306"/>
                </a:lnTo>
                <a:lnTo>
                  <a:pt x="247" y="295"/>
                </a:lnTo>
                <a:lnTo>
                  <a:pt x="306" y="283"/>
                </a:lnTo>
                <a:lnTo>
                  <a:pt x="378" y="283"/>
                </a:lnTo>
                <a:lnTo>
                  <a:pt x="378" y="0"/>
                </a:lnTo>
                <a:lnTo>
                  <a:pt x="0" y="0"/>
                </a:lnTo>
                <a:lnTo>
                  <a:pt x="0" y="2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49" name="Line 77"/>
          <p:cNvSpPr>
            <a:spLocks noChangeShapeType="1"/>
          </p:cNvSpPr>
          <p:nvPr/>
        </p:nvSpPr>
        <p:spPr bwMode="auto">
          <a:xfrm>
            <a:off x="5218113" y="2092325"/>
            <a:ext cx="280987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50" name="Freeform 78"/>
          <p:cNvSpPr>
            <a:spLocks/>
          </p:cNvSpPr>
          <p:nvPr/>
        </p:nvSpPr>
        <p:spPr bwMode="auto">
          <a:xfrm>
            <a:off x="5133975" y="1744663"/>
            <a:ext cx="450850" cy="412750"/>
          </a:xfrm>
          <a:custGeom>
            <a:avLst/>
            <a:gdLst>
              <a:gd name="T0" fmla="*/ 0 w 378"/>
              <a:gd name="T1" fmla="*/ 283 h 377"/>
              <a:gd name="T2" fmla="*/ 71 w 378"/>
              <a:gd name="T3" fmla="*/ 283 h 377"/>
              <a:gd name="T4" fmla="*/ 130 w 378"/>
              <a:gd name="T5" fmla="*/ 295 h 377"/>
              <a:gd name="T6" fmla="*/ 130 w 378"/>
              <a:gd name="T7" fmla="*/ 306 h 377"/>
              <a:gd name="T8" fmla="*/ 71 w 378"/>
              <a:gd name="T9" fmla="*/ 306 h 377"/>
              <a:gd name="T10" fmla="*/ 71 w 378"/>
              <a:gd name="T11" fmla="*/ 318 h 377"/>
              <a:gd name="T12" fmla="*/ 24 w 378"/>
              <a:gd name="T13" fmla="*/ 318 h 377"/>
              <a:gd name="T14" fmla="*/ 24 w 378"/>
              <a:gd name="T15" fmla="*/ 377 h 377"/>
              <a:gd name="T16" fmla="*/ 353 w 378"/>
              <a:gd name="T17" fmla="*/ 377 h 377"/>
              <a:gd name="T18" fmla="*/ 353 w 378"/>
              <a:gd name="T19" fmla="*/ 318 h 377"/>
              <a:gd name="T20" fmla="*/ 306 w 378"/>
              <a:gd name="T21" fmla="*/ 318 h 377"/>
              <a:gd name="T22" fmla="*/ 306 w 378"/>
              <a:gd name="T23" fmla="*/ 306 h 377"/>
              <a:gd name="T24" fmla="*/ 247 w 378"/>
              <a:gd name="T25" fmla="*/ 306 h 377"/>
              <a:gd name="T26" fmla="*/ 247 w 378"/>
              <a:gd name="T27" fmla="*/ 295 h 377"/>
              <a:gd name="T28" fmla="*/ 306 w 378"/>
              <a:gd name="T29" fmla="*/ 283 h 377"/>
              <a:gd name="T30" fmla="*/ 378 w 378"/>
              <a:gd name="T31" fmla="*/ 283 h 377"/>
              <a:gd name="T32" fmla="*/ 378 w 378"/>
              <a:gd name="T33" fmla="*/ 0 h 377"/>
              <a:gd name="T34" fmla="*/ 0 w 378"/>
              <a:gd name="T35" fmla="*/ 0 h 377"/>
              <a:gd name="T36" fmla="*/ 0 w 378"/>
              <a:gd name="T37" fmla="*/ 283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78" h="377">
                <a:moveTo>
                  <a:pt x="0" y="283"/>
                </a:moveTo>
                <a:lnTo>
                  <a:pt x="71" y="283"/>
                </a:lnTo>
                <a:lnTo>
                  <a:pt x="130" y="295"/>
                </a:lnTo>
                <a:lnTo>
                  <a:pt x="130" y="306"/>
                </a:lnTo>
                <a:lnTo>
                  <a:pt x="71" y="306"/>
                </a:lnTo>
                <a:lnTo>
                  <a:pt x="71" y="318"/>
                </a:lnTo>
                <a:lnTo>
                  <a:pt x="24" y="318"/>
                </a:lnTo>
                <a:lnTo>
                  <a:pt x="24" y="377"/>
                </a:lnTo>
                <a:lnTo>
                  <a:pt x="353" y="377"/>
                </a:lnTo>
                <a:lnTo>
                  <a:pt x="353" y="318"/>
                </a:lnTo>
                <a:lnTo>
                  <a:pt x="306" y="318"/>
                </a:lnTo>
                <a:lnTo>
                  <a:pt x="306" y="306"/>
                </a:lnTo>
                <a:lnTo>
                  <a:pt x="247" y="306"/>
                </a:lnTo>
                <a:lnTo>
                  <a:pt x="247" y="295"/>
                </a:lnTo>
                <a:lnTo>
                  <a:pt x="306" y="283"/>
                </a:lnTo>
                <a:lnTo>
                  <a:pt x="378" y="283"/>
                </a:lnTo>
                <a:lnTo>
                  <a:pt x="378" y="0"/>
                </a:lnTo>
                <a:lnTo>
                  <a:pt x="0" y="0"/>
                </a:lnTo>
                <a:lnTo>
                  <a:pt x="0" y="283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51" name="Line 79"/>
          <p:cNvSpPr>
            <a:spLocks noChangeShapeType="1"/>
          </p:cNvSpPr>
          <p:nvPr/>
        </p:nvSpPr>
        <p:spPr bwMode="auto">
          <a:xfrm>
            <a:off x="5289550" y="2079625"/>
            <a:ext cx="138113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52" name="Line 80"/>
          <p:cNvSpPr>
            <a:spLocks noChangeShapeType="1"/>
          </p:cNvSpPr>
          <p:nvPr/>
        </p:nvSpPr>
        <p:spPr bwMode="auto">
          <a:xfrm>
            <a:off x="5289550" y="2066925"/>
            <a:ext cx="1381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53" name="Line 81"/>
          <p:cNvSpPr>
            <a:spLocks noChangeShapeType="1"/>
          </p:cNvSpPr>
          <p:nvPr/>
        </p:nvSpPr>
        <p:spPr bwMode="auto">
          <a:xfrm>
            <a:off x="5218113" y="2054225"/>
            <a:ext cx="280987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54" name="Freeform 82"/>
          <p:cNvSpPr>
            <a:spLocks noEditPoints="1"/>
          </p:cNvSpPr>
          <p:nvPr/>
        </p:nvSpPr>
        <p:spPr bwMode="auto">
          <a:xfrm>
            <a:off x="5168900" y="1782763"/>
            <a:ext cx="371475" cy="366712"/>
          </a:xfrm>
          <a:custGeom>
            <a:avLst/>
            <a:gdLst>
              <a:gd name="T0" fmla="*/ 30 w 312"/>
              <a:gd name="T1" fmla="*/ 303 h 335"/>
              <a:gd name="T2" fmla="*/ 89 w 312"/>
              <a:gd name="T3" fmla="*/ 303 h 335"/>
              <a:gd name="T4" fmla="*/ 89 w 312"/>
              <a:gd name="T5" fmla="*/ 295 h 335"/>
              <a:gd name="T6" fmla="*/ 30 w 312"/>
              <a:gd name="T7" fmla="*/ 295 h 335"/>
              <a:gd name="T8" fmla="*/ 30 w 312"/>
              <a:gd name="T9" fmla="*/ 303 h 335"/>
              <a:gd name="T10" fmla="*/ 12 w 312"/>
              <a:gd name="T11" fmla="*/ 335 h 335"/>
              <a:gd name="T12" fmla="*/ 23 w 312"/>
              <a:gd name="T13" fmla="*/ 325 h 335"/>
              <a:gd name="T14" fmla="*/ 12 w 312"/>
              <a:gd name="T15" fmla="*/ 312 h 335"/>
              <a:gd name="T16" fmla="*/ 0 w 312"/>
              <a:gd name="T17" fmla="*/ 325 h 335"/>
              <a:gd name="T18" fmla="*/ 12 w 312"/>
              <a:gd name="T19" fmla="*/ 335 h 335"/>
              <a:gd name="T20" fmla="*/ 30 w 312"/>
              <a:gd name="T21" fmla="*/ 188 h 335"/>
              <a:gd name="T22" fmla="*/ 30 w 312"/>
              <a:gd name="T23" fmla="*/ 24 h 335"/>
              <a:gd name="T24" fmla="*/ 290 w 312"/>
              <a:gd name="T25" fmla="*/ 24 h 335"/>
              <a:gd name="T26" fmla="*/ 290 w 312"/>
              <a:gd name="T27" fmla="*/ 188 h 335"/>
              <a:gd name="T28" fmla="*/ 30 w 312"/>
              <a:gd name="T29" fmla="*/ 188 h 335"/>
              <a:gd name="T30" fmla="*/ 18 w 312"/>
              <a:gd name="T31" fmla="*/ 206 h 335"/>
              <a:gd name="T32" fmla="*/ 307 w 312"/>
              <a:gd name="T33" fmla="*/ 206 h 335"/>
              <a:gd name="T34" fmla="*/ 307 w 312"/>
              <a:gd name="T35" fmla="*/ 12 h 335"/>
              <a:gd name="T36" fmla="*/ 312 w 312"/>
              <a:gd name="T37" fmla="*/ 12 h 335"/>
              <a:gd name="T38" fmla="*/ 312 w 312"/>
              <a:gd name="T39" fmla="*/ 0 h 335"/>
              <a:gd name="T40" fmla="*/ 7 w 312"/>
              <a:gd name="T41" fmla="*/ 0 h 335"/>
              <a:gd name="T42" fmla="*/ 7 w 312"/>
              <a:gd name="T43" fmla="*/ 213 h 335"/>
              <a:gd name="T44" fmla="*/ 18 w 312"/>
              <a:gd name="T45" fmla="*/ 213 h 335"/>
              <a:gd name="T46" fmla="*/ 18 w 312"/>
              <a:gd name="T47" fmla="*/ 206 h 335"/>
              <a:gd name="T48" fmla="*/ 295 w 312"/>
              <a:gd name="T49" fmla="*/ 236 h 335"/>
              <a:gd name="T50" fmla="*/ 312 w 312"/>
              <a:gd name="T51" fmla="*/ 236 h 335"/>
              <a:gd name="T52" fmla="*/ 312 w 312"/>
              <a:gd name="T53" fmla="*/ 230 h 335"/>
              <a:gd name="T54" fmla="*/ 295 w 312"/>
              <a:gd name="T55" fmla="*/ 230 h 335"/>
              <a:gd name="T56" fmla="*/ 295 w 312"/>
              <a:gd name="T57" fmla="*/ 236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12" h="335">
                <a:moveTo>
                  <a:pt x="30" y="303"/>
                </a:moveTo>
                <a:lnTo>
                  <a:pt x="89" y="303"/>
                </a:lnTo>
                <a:lnTo>
                  <a:pt x="89" y="295"/>
                </a:lnTo>
                <a:lnTo>
                  <a:pt x="30" y="295"/>
                </a:lnTo>
                <a:lnTo>
                  <a:pt x="30" y="303"/>
                </a:lnTo>
                <a:close/>
                <a:moveTo>
                  <a:pt x="12" y="335"/>
                </a:moveTo>
                <a:lnTo>
                  <a:pt x="23" y="325"/>
                </a:lnTo>
                <a:lnTo>
                  <a:pt x="12" y="312"/>
                </a:lnTo>
                <a:lnTo>
                  <a:pt x="0" y="325"/>
                </a:lnTo>
                <a:lnTo>
                  <a:pt x="12" y="335"/>
                </a:lnTo>
                <a:close/>
                <a:moveTo>
                  <a:pt x="30" y="188"/>
                </a:moveTo>
                <a:lnTo>
                  <a:pt x="30" y="24"/>
                </a:lnTo>
                <a:lnTo>
                  <a:pt x="290" y="24"/>
                </a:lnTo>
                <a:lnTo>
                  <a:pt x="290" y="188"/>
                </a:lnTo>
                <a:lnTo>
                  <a:pt x="30" y="188"/>
                </a:lnTo>
                <a:close/>
                <a:moveTo>
                  <a:pt x="18" y="206"/>
                </a:moveTo>
                <a:lnTo>
                  <a:pt x="307" y="206"/>
                </a:lnTo>
                <a:lnTo>
                  <a:pt x="307" y="12"/>
                </a:lnTo>
                <a:lnTo>
                  <a:pt x="312" y="12"/>
                </a:lnTo>
                <a:lnTo>
                  <a:pt x="312" y="0"/>
                </a:lnTo>
                <a:lnTo>
                  <a:pt x="7" y="0"/>
                </a:lnTo>
                <a:lnTo>
                  <a:pt x="7" y="213"/>
                </a:lnTo>
                <a:lnTo>
                  <a:pt x="18" y="213"/>
                </a:lnTo>
                <a:lnTo>
                  <a:pt x="18" y="206"/>
                </a:lnTo>
                <a:close/>
                <a:moveTo>
                  <a:pt x="295" y="236"/>
                </a:moveTo>
                <a:lnTo>
                  <a:pt x="312" y="236"/>
                </a:lnTo>
                <a:lnTo>
                  <a:pt x="312" y="230"/>
                </a:lnTo>
                <a:lnTo>
                  <a:pt x="295" y="230"/>
                </a:lnTo>
                <a:lnTo>
                  <a:pt x="295" y="236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955" name="Rectangle 83"/>
          <p:cNvSpPr>
            <a:spLocks noChangeArrowheads="1"/>
          </p:cNvSpPr>
          <p:nvPr/>
        </p:nvSpPr>
        <p:spPr bwMode="auto">
          <a:xfrm>
            <a:off x="5210175" y="2138363"/>
            <a:ext cx="55563" cy="7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56" name="Line 84"/>
          <p:cNvSpPr>
            <a:spLocks noChangeShapeType="1"/>
          </p:cNvSpPr>
          <p:nvPr/>
        </p:nvSpPr>
        <p:spPr bwMode="auto">
          <a:xfrm>
            <a:off x="5162550" y="2105025"/>
            <a:ext cx="392113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57" name="Line 85"/>
          <p:cNvSpPr>
            <a:spLocks noChangeShapeType="1"/>
          </p:cNvSpPr>
          <p:nvPr/>
        </p:nvSpPr>
        <p:spPr bwMode="auto">
          <a:xfrm>
            <a:off x="5162550" y="2114550"/>
            <a:ext cx="392113" cy="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58" name="Rectangle 86"/>
          <p:cNvSpPr>
            <a:spLocks noChangeArrowheads="1"/>
          </p:cNvSpPr>
          <p:nvPr/>
        </p:nvSpPr>
        <p:spPr bwMode="auto">
          <a:xfrm>
            <a:off x="5210175" y="2138363"/>
            <a:ext cx="55563" cy="7937"/>
          </a:xfrm>
          <a:prstGeom prst="rect">
            <a:avLst/>
          </a:prstGeom>
          <a:noFill/>
          <a:ln w="47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59" name="Freeform 87"/>
          <p:cNvSpPr>
            <a:spLocks/>
          </p:cNvSpPr>
          <p:nvPr/>
        </p:nvSpPr>
        <p:spPr bwMode="auto">
          <a:xfrm>
            <a:off x="5210175" y="2120900"/>
            <a:ext cx="7938" cy="9525"/>
          </a:xfrm>
          <a:custGeom>
            <a:avLst/>
            <a:gdLst>
              <a:gd name="T0" fmla="*/ 7 w 7"/>
              <a:gd name="T1" fmla="*/ 0 h 8"/>
              <a:gd name="T2" fmla="*/ 0 w 7"/>
              <a:gd name="T3" fmla="*/ 3 h 8"/>
              <a:gd name="T4" fmla="*/ 7 w 7"/>
              <a:gd name="T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8">
                <a:moveTo>
                  <a:pt x="7" y="0"/>
                </a:moveTo>
                <a:lnTo>
                  <a:pt x="0" y="3"/>
                </a:lnTo>
                <a:lnTo>
                  <a:pt x="7" y="8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60" name="Freeform 88"/>
          <p:cNvSpPr>
            <a:spLocks/>
          </p:cNvSpPr>
          <p:nvPr/>
        </p:nvSpPr>
        <p:spPr bwMode="auto">
          <a:xfrm>
            <a:off x="5251450" y="2120900"/>
            <a:ext cx="9525" cy="9525"/>
          </a:xfrm>
          <a:custGeom>
            <a:avLst/>
            <a:gdLst>
              <a:gd name="T0" fmla="*/ 7 w 7"/>
              <a:gd name="T1" fmla="*/ 0 h 8"/>
              <a:gd name="T2" fmla="*/ 0 w 7"/>
              <a:gd name="T3" fmla="*/ 3 h 8"/>
              <a:gd name="T4" fmla="*/ 7 w 7"/>
              <a:gd name="T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8">
                <a:moveTo>
                  <a:pt x="7" y="0"/>
                </a:moveTo>
                <a:lnTo>
                  <a:pt x="0" y="3"/>
                </a:lnTo>
                <a:lnTo>
                  <a:pt x="7" y="8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61" name="Freeform 89"/>
          <p:cNvSpPr>
            <a:spLocks/>
          </p:cNvSpPr>
          <p:nvPr/>
        </p:nvSpPr>
        <p:spPr bwMode="auto">
          <a:xfrm>
            <a:off x="5275263" y="2139950"/>
            <a:ext cx="4762" cy="9525"/>
          </a:xfrm>
          <a:custGeom>
            <a:avLst/>
            <a:gdLst>
              <a:gd name="T0" fmla="*/ 5 w 5"/>
              <a:gd name="T1" fmla="*/ 0 h 8"/>
              <a:gd name="T2" fmla="*/ 0 w 5"/>
              <a:gd name="T3" fmla="*/ 5 h 8"/>
              <a:gd name="T4" fmla="*/ 5 w 5"/>
              <a:gd name="T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8">
                <a:moveTo>
                  <a:pt x="5" y="0"/>
                </a:moveTo>
                <a:lnTo>
                  <a:pt x="0" y="5"/>
                </a:lnTo>
                <a:lnTo>
                  <a:pt x="5" y="8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62" name="Freeform 90"/>
          <p:cNvSpPr>
            <a:spLocks/>
          </p:cNvSpPr>
          <p:nvPr/>
        </p:nvSpPr>
        <p:spPr bwMode="auto">
          <a:xfrm>
            <a:off x="5294313" y="2120900"/>
            <a:ext cx="7937" cy="9525"/>
          </a:xfrm>
          <a:custGeom>
            <a:avLst/>
            <a:gdLst>
              <a:gd name="T0" fmla="*/ 6 w 6"/>
              <a:gd name="T1" fmla="*/ 0 h 8"/>
              <a:gd name="T2" fmla="*/ 0 w 6"/>
              <a:gd name="T3" fmla="*/ 3 h 8"/>
              <a:gd name="T4" fmla="*/ 6 w 6"/>
              <a:gd name="T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8">
                <a:moveTo>
                  <a:pt x="6" y="0"/>
                </a:moveTo>
                <a:lnTo>
                  <a:pt x="0" y="3"/>
                </a:lnTo>
                <a:lnTo>
                  <a:pt x="6" y="8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63" name="Freeform 91"/>
          <p:cNvSpPr>
            <a:spLocks/>
          </p:cNvSpPr>
          <p:nvPr/>
        </p:nvSpPr>
        <p:spPr bwMode="auto">
          <a:xfrm>
            <a:off x="5316538" y="2139950"/>
            <a:ext cx="7937" cy="9525"/>
          </a:xfrm>
          <a:custGeom>
            <a:avLst/>
            <a:gdLst>
              <a:gd name="T0" fmla="*/ 7 w 7"/>
              <a:gd name="T1" fmla="*/ 0 h 8"/>
              <a:gd name="T2" fmla="*/ 0 w 7"/>
              <a:gd name="T3" fmla="*/ 5 h 8"/>
              <a:gd name="T4" fmla="*/ 7 w 7"/>
              <a:gd name="T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8">
                <a:moveTo>
                  <a:pt x="7" y="0"/>
                </a:moveTo>
                <a:lnTo>
                  <a:pt x="0" y="5"/>
                </a:lnTo>
                <a:lnTo>
                  <a:pt x="7" y="8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64" name="Freeform 92"/>
          <p:cNvSpPr>
            <a:spLocks/>
          </p:cNvSpPr>
          <p:nvPr/>
        </p:nvSpPr>
        <p:spPr bwMode="auto">
          <a:xfrm>
            <a:off x="5337175" y="2120900"/>
            <a:ext cx="6350" cy="9525"/>
          </a:xfrm>
          <a:custGeom>
            <a:avLst/>
            <a:gdLst>
              <a:gd name="T0" fmla="*/ 6 w 6"/>
              <a:gd name="T1" fmla="*/ 0 h 8"/>
              <a:gd name="T2" fmla="*/ 0 w 6"/>
              <a:gd name="T3" fmla="*/ 3 h 8"/>
              <a:gd name="T4" fmla="*/ 6 w 6"/>
              <a:gd name="T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8">
                <a:moveTo>
                  <a:pt x="6" y="0"/>
                </a:moveTo>
                <a:lnTo>
                  <a:pt x="0" y="3"/>
                </a:lnTo>
                <a:lnTo>
                  <a:pt x="6" y="8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65" name="Freeform 93"/>
          <p:cNvSpPr>
            <a:spLocks/>
          </p:cNvSpPr>
          <p:nvPr/>
        </p:nvSpPr>
        <p:spPr bwMode="auto">
          <a:xfrm>
            <a:off x="5357813" y="2139950"/>
            <a:ext cx="7937" cy="9525"/>
          </a:xfrm>
          <a:custGeom>
            <a:avLst/>
            <a:gdLst>
              <a:gd name="T0" fmla="*/ 7 w 7"/>
              <a:gd name="T1" fmla="*/ 0 h 8"/>
              <a:gd name="T2" fmla="*/ 0 w 7"/>
              <a:gd name="T3" fmla="*/ 5 h 8"/>
              <a:gd name="T4" fmla="*/ 7 w 7"/>
              <a:gd name="T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8">
                <a:moveTo>
                  <a:pt x="7" y="0"/>
                </a:moveTo>
                <a:lnTo>
                  <a:pt x="0" y="5"/>
                </a:lnTo>
                <a:lnTo>
                  <a:pt x="7" y="8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66" name="Freeform 94"/>
          <p:cNvSpPr>
            <a:spLocks/>
          </p:cNvSpPr>
          <p:nvPr/>
        </p:nvSpPr>
        <p:spPr bwMode="auto">
          <a:xfrm>
            <a:off x="5380038" y="2120900"/>
            <a:ext cx="6350" cy="9525"/>
          </a:xfrm>
          <a:custGeom>
            <a:avLst/>
            <a:gdLst>
              <a:gd name="T0" fmla="*/ 5 w 5"/>
              <a:gd name="T1" fmla="*/ 0 h 8"/>
              <a:gd name="T2" fmla="*/ 0 w 5"/>
              <a:gd name="T3" fmla="*/ 3 h 8"/>
              <a:gd name="T4" fmla="*/ 5 w 5"/>
              <a:gd name="T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8">
                <a:moveTo>
                  <a:pt x="5" y="0"/>
                </a:moveTo>
                <a:lnTo>
                  <a:pt x="0" y="3"/>
                </a:lnTo>
                <a:lnTo>
                  <a:pt x="5" y="8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67" name="Freeform 95"/>
          <p:cNvSpPr>
            <a:spLocks/>
          </p:cNvSpPr>
          <p:nvPr/>
        </p:nvSpPr>
        <p:spPr bwMode="auto">
          <a:xfrm>
            <a:off x="5399088" y="2139950"/>
            <a:ext cx="6350" cy="9525"/>
          </a:xfrm>
          <a:custGeom>
            <a:avLst/>
            <a:gdLst>
              <a:gd name="T0" fmla="*/ 5 w 5"/>
              <a:gd name="T1" fmla="*/ 0 h 8"/>
              <a:gd name="T2" fmla="*/ 0 w 5"/>
              <a:gd name="T3" fmla="*/ 5 h 8"/>
              <a:gd name="T4" fmla="*/ 5 w 5"/>
              <a:gd name="T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8">
                <a:moveTo>
                  <a:pt x="5" y="0"/>
                </a:moveTo>
                <a:lnTo>
                  <a:pt x="0" y="5"/>
                </a:lnTo>
                <a:lnTo>
                  <a:pt x="5" y="8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68" name="Freeform 96"/>
          <p:cNvSpPr>
            <a:spLocks/>
          </p:cNvSpPr>
          <p:nvPr/>
        </p:nvSpPr>
        <p:spPr bwMode="auto">
          <a:xfrm>
            <a:off x="5422900" y="2120900"/>
            <a:ext cx="4763" cy="9525"/>
          </a:xfrm>
          <a:custGeom>
            <a:avLst/>
            <a:gdLst>
              <a:gd name="T0" fmla="*/ 5 w 5"/>
              <a:gd name="T1" fmla="*/ 0 h 8"/>
              <a:gd name="T2" fmla="*/ 0 w 5"/>
              <a:gd name="T3" fmla="*/ 3 h 8"/>
              <a:gd name="T4" fmla="*/ 5 w 5"/>
              <a:gd name="T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8">
                <a:moveTo>
                  <a:pt x="5" y="0"/>
                </a:moveTo>
                <a:lnTo>
                  <a:pt x="0" y="3"/>
                </a:lnTo>
                <a:lnTo>
                  <a:pt x="5" y="8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69" name="Freeform 97"/>
          <p:cNvSpPr>
            <a:spLocks/>
          </p:cNvSpPr>
          <p:nvPr/>
        </p:nvSpPr>
        <p:spPr bwMode="auto">
          <a:xfrm>
            <a:off x="5441950" y="2139950"/>
            <a:ext cx="7938" cy="9525"/>
          </a:xfrm>
          <a:custGeom>
            <a:avLst/>
            <a:gdLst>
              <a:gd name="T0" fmla="*/ 6 w 6"/>
              <a:gd name="T1" fmla="*/ 0 h 8"/>
              <a:gd name="T2" fmla="*/ 0 w 6"/>
              <a:gd name="T3" fmla="*/ 5 h 8"/>
              <a:gd name="T4" fmla="*/ 6 w 6"/>
              <a:gd name="T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8">
                <a:moveTo>
                  <a:pt x="6" y="0"/>
                </a:moveTo>
                <a:lnTo>
                  <a:pt x="0" y="5"/>
                </a:lnTo>
                <a:lnTo>
                  <a:pt x="6" y="8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70" name="Freeform 98"/>
          <p:cNvSpPr>
            <a:spLocks/>
          </p:cNvSpPr>
          <p:nvPr/>
        </p:nvSpPr>
        <p:spPr bwMode="auto">
          <a:xfrm>
            <a:off x="5464175" y="2120900"/>
            <a:ext cx="6350" cy="9525"/>
          </a:xfrm>
          <a:custGeom>
            <a:avLst/>
            <a:gdLst>
              <a:gd name="T0" fmla="*/ 5 w 5"/>
              <a:gd name="T1" fmla="*/ 0 h 8"/>
              <a:gd name="T2" fmla="*/ 0 w 5"/>
              <a:gd name="T3" fmla="*/ 3 h 8"/>
              <a:gd name="T4" fmla="*/ 5 w 5"/>
              <a:gd name="T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8">
                <a:moveTo>
                  <a:pt x="5" y="0"/>
                </a:moveTo>
                <a:lnTo>
                  <a:pt x="0" y="3"/>
                </a:lnTo>
                <a:lnTo>
                  <a:pt x="5" y="8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71" name="Freeform 99"/>
          <p:cNvSpPr>
            <a:spLocks/>
          </p:cNvSpPr>
          <p:nvPr/>
        </p:nvSpPr>
        <p:spPr bwMode="auto">
          <a:xfrm>
            <a:off x="5484813" y="2139950"/>
            <a:ext cx="7937" cy="9525"/>
          </a:xfrm>
          <a:custGeom>
            <a:avLst/>
            <a:gdLst>
              <a:gd name="T0" fmla="*/ 7 w 7"/>
              <a:gd name="T1" fmla="*/ 0 h 8"/>
              <a:gd name="T2" fmla="*/ 0 w 7"/>
              <a:gd name="T3" fmla="*/ 5 h 8"/>
              <a:gd name="T4" fmla="*/ 7 w 7"/>
              <a:gd name="T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8">
                <a:moveTo>
                  <a:pt x="7" y="0"/>
                </a:moveTo>
                <a:lnTo>
                  <a:pt x="0" y="5"/>
                </a:lnTo>
                <a:lnTo>
                  <a:pt x="7" y="8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72" name="Freeform 100"/>
          <p:cNvSpPr>
            <a:spLocks/>
          </p:cNvSpPr>
          <p:nvPr/>
        </p:nvSpPr>
        <p:spPr bwMode="auto">
          <a:xfrm>
            <a:off x="5505450" y="2120900"/>
            <a:ext cx="7938" cy="9525"/>
          </a:xfrm>
          <a:custGeom>
            <a:avLst/>
            <a:gdLst>
              <a:gd name="T0" fmla="*/ 7 w 7"/>
              <a:gd name="T1" fmla="*/ 0 h 8"/>
              <a:gd name="T2" fmla="*/ 0 w 7"/>
              <a:gd name="T3" fmla="*/ 3 h 8"/>
              <a:gd name="T4" fmla="*/ 7 w 7"/>
              <a:gd name="T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8">
                <a:moveTo>
                  <a:pt x="7" y="0"/>
                </a:moveTo>
                <a:lnTo>
                  <a:pt x="0" y="3"/>
                </a:lnTo>
                <a:lnTo>
                  <a:pt x="7" y="8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73" name="Freeform 101"/>
          <p:cNvSpPr>
            <a:spLocks/>
          </p:cNvSpPr>
          <p:nvPr/>
        </p:nvSpPr>
        <p:spPr bwMode="auto">
          <a:xfrm>
            <a:off x="5526088" y="2139950"/>
            <a:ext cx="7937" cy="9525"/>
          </a:xfrm>
          <a:custGeom>
            <a:avLst/>
            <a:gdLst>
              <a:gd name="T0" fmla="*/ 7 w 7"/>
              <a:gd name="T1" fmla="*/ 0 h 8"/>
              <a:gd name="T2" fmla="*/ 0 w 7"/>
              <a:gd name="T3" fmla="*/ 5 h 8"/>
              <a:gd name="T4" fmla="*/ 7 w 7"/>
              <a:gd name="T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8">
                <a:moveTo>
                  <a:pt x="7" y="0"/>
                </a:moveTo>
                <a:lnTo>
                  <a:pt x="0" y="5"/>
                </a:lnTo>
                <a:lnTo>
                  <a:pt x="7" y="8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74" name="Freeform 102"/>
          <p:cNvSpPr>
            <a:spLocks/>
          </p:cNvSpPr>
          <p:nvPr/>
        </p:nvSpPr>
        <p:spPr bwMode="auto">
          <a:xfrm>
            <a:off x="5995988" y="1709738"/>
            <a:ext cx="1550987" cy="692150"/>
          </a:xfrm>
          <a:custGeom>
            <a:avLst/>
            <a:gdLst>
              <a:gd name="T0" fmla="*/ 216 w 1302"/>
              <a:gd name="T1" fmla="*/ 509 h 634"/>
              <a:gd name="T2" fmla="*/ 278 w 1302"/>
              <a:gd name="T3" fmla="*/ 574 h 634"/>
              <a:gd name="T4" fmla="*/ 357 w 1302"/>
              <a:gd name="T5" fmla="*/ 616 h 634"/>
              <a:gd name="T6" fmla="*/ 444 w 1302"/>
              <a:gd name="T7" fmla="*/ 634 h 634"/>
              <a:gd name="T8" fmla="*/ 533 w 1302"/>
              <a:gd name="T9" fmla="*/ 626 h 634"/>
              <a:gd name="T10" fmla="*/ 615 w 1302"/>
              <a:gd name="T11" fmla="*/ 591 h 634"/>
              <a:gd name="T12" fmla="*/ 687 w 1302"/>
              <a:gd name="T13" fmla="*/ 591 h 634"/>
              <a:gd name="T14" fmla="*/ 769 w 1302"/>
              <a:gd name="T15" fmla="*/ 626 h 634"/>
              <a:gd name="T16" fmla="*/ 858 w 1302"/>
              <a:gd name="T17" fmla="*/ 634 h 634"/>
              <a:gd name="T18" fmla="*/ 945 w 1302"/>
              <a:gd name="T19" fmla="*/ 616 h 634"/>
              <a:gd name="T20" fmla="*/ 1024 w 1302"/>
              <a:gd name="T21" fmla="*/ 574 h 634"/>
              <a:gd name="T22" fmla="*/ 1088 w 1302"/>
              <a:gd name="T23" fmla="*/ 509 h 634"/>
              <a:gd name="T24" fmla="*/ 1142 w 1302"/>
              <a:gd name="T25" fmla="*/ 475 h 634"/>
              <a:gd name="T26" fmla="*/ 1204 w 1302"/>
              <a:gd name="T27" fmla="*/ 465 h 634"/>
              <a:gd name="T28" fmla="*/ 1256 w 1302"/>
              <a:gd name="T29" fmla="*/ 432 h 634"/>
              <a:gd name="T30" fmla="*/ 1291 w 1302"/>
              <a:gd name="T31" fmla="*/ 380 h 634"/>
              <a:gd name="T32" fmla="*/ 1302 w 1302"/>
              <a:gd name="T33" fmla="*/ 318 h 634"/>
              <a:gd name="T34" fmla="*/ 1291 w 1302"/>
              <a:gd name="T35" fmla="*/ 254 h 634"/>
              <a:gd name="T36" fmla="*/ 1256 w 1302"/>
              <a:gd name="T37" fmla="*/ 202 h 634"/>
              <a:gd name="T38" fmla="*/ 1204 w 1302"/>
              <a:gd name="T39" fmla="*/ 169 h 634"/>
              <a:gd name="T40" fmla="*/ 1142 w 1302"/>
              <a:gd name="T41" fmla="*/ 159 h 634"/>
              <a:gd name="T42" fmla="*/ 1088 w 1302"/>
              <a:gd name="T43" fmla="*/ 125 h 634"/>
              <a:gd name="T44" fmla="*/ 1024 w 1302"/>
              <a:gd name="T45" fmla="*/ 60 h 634"/>
              <a:gd name="T46" fmla="*/ 945 w 1302"/>
              <a:gd name="T47" fmla="*/ 18 h 634"/>
              <a:gd name="T48" fmla="*/ 858 w 1302"/>
              <a:gd name="T49" fmla="*/ 0 h 634"/>
              <a:gd name="T50" fmla="*/ 769 w 1302"/>
              <a:gd name="T51" fmla="*/ 8 h 634"/>
              <a:gd name="T52" fmla="*/ 687 w 1302"/>
              <a:gd name="T53" fmla="*/ 43 h 634"/>
              <a:gd name="T54" fmla="*/ 615 w 1302"/>
              <a:gd name="T55" fmla="*/ 43 h 634"/>
              <a:gd name="T56" fmla="*/ 533 w 1302"/>
              <a:gd name="T57" fmla="*/ 8 h 634"/>
              <a:gd name="T58" fmla="*/ 444 w 1302"/>
              <a:gd name="T59" fmla="*/ 0 h 634"/>
              <a:gd name="T60" fmla="*/ 357 w 1302"/>
              <a:gd name="T61" fmla="*/ 18 h 634"/>
              <a:gd name="T62" fmla="*/ 278 w 1302"/>
              <a:gd name="T63" fmla="*/ 60 h 634"/>
              <a:gd name="T64" fmla="*/ 216 w 1302"/>
              <a:gd name="T65" fmla="*/ 125 h 634"/>
              <a:gd name="T66" fmla="*/ 161 w 1302"/>
              <a:gd name="T67" fmla="*/ 159 h 634"/>
              <a:gd name="T68" fmla="*/ 101 w 1302"/>
              <a:gd name="T69" fmla="*/ 169 h 634"/>
              <a:gd name="T70" fmla="*/ 47 w 1302"/>
              <a:gd name="T71" fmla="*/ 202 h 634"/>
              <a:gd name="T72" fmla="*/ 12 w 1302"/>
              <a:gd name="T73" fmla="*/ 254 h 634"/>
              <a:gd name="T74" fmla="*/ 0 w 1302"/>
              <a:gd name="T75" fmla="*/ 318 h 634"/>
              <a:gd name="T76" fmla="*/ 12 w 1302"/>
              <a:gd name="T77" fmla="*/ 380 h 634"/>
              <a:gd name="T78" fmla="*/ 47 w 1302"/>
              <a:gd name="T79" fmla="*/ 432 h 634"/>
              <a:gd name="T80" fmla="*/ 101 w 1302"/>
              <a:gd name="T81" fmla="*/ 465 h 634"/>
              <a:gd name="T82" fmla="*/ 161 w 1302"/>
              <a:gd name="T83" fmla="*/ 475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02" h="634">
                <a:moveTo>
                  <a:pt x="191" y="470"/>
                </a:moveTo>
                <a:lnTo>
                  <a:pt x="216" y="509"/>
                </a:lnTo>
                <a:lnTo>
                  <a:pt x="245" y="544"/>
                </a:lnTo>
                <a:lnTo>
                  <a:pt x="278" y="574"/>
                </a:lnTo>
                <a:lnTo>
                  <a:pt x="317" y="597"/>
                </a:lnTo>
                <a:lnTo>
                  <a:pt x="357" y="616"/>
                </a:lnTo>
                <a:lnTo>
                  <a:pt x="401" y="629"/>
                </a:lnTo>
                <a:lnTo>
                  <a:pt x="444" y="634"/>
                </a:lnTo>
                <a:lnTo>
                  <a:pt x="489" y="632"/>
                </a:lnTo>
                <a:lnTo>
                  <a:pt x="533" y="626"/>
                </a:lnTo>
                <a:lnTo>
                  <a:pt x="575" y="611"/>
                </a:lnTo>
                <a:lnTo>
                  <a:pt x="615" y="591"/>
                </a:lnTo>
                <a:lnTo>
                  <a:pt x="652" y="565"/>
                </a:lnTo>
                <a:lnTo>
                  <a:pt x="687" y="591"/>
                </a:lnTo>
                <a:lnTo>
                  <a:pt x="727" y="611"/>
                </a:lnTo>
                <a:lnTo>
                  <a:pt x="769" y="626"/>
                </a:lnTo>
                <a:lnTo>
                  <a:pt x="815" y="632"/>
                </a:lnTo>
                <a:lnTo>
                  <a:pt x="858" y="634"/>
                </a:lnTo>
                <a:lnTo>
                  <a:pt x="902" y="629"/>
                </a:lnTo>
                <a:lnTo>
                  <a:pt x="945" y="616"/>
                </a:lnTo>
                <a:lnTo>
                  <a:pt x="986" y="597"/>
                </a:lnTo>
                <a:lnTo>
                  <a:pt x="1024" y="574"/>
                </a:lnTo>
                <a:lnTo>
                  <a:pt x="1058" y="544"/>
                </a:lnTo>
                <a:lnTo>
                  <a:pt x="1088" y="509"/>
                </a:lnTo>
                <a:lnTo>
                  <a:pt x="1111" y="470"/>
                </a:lnTo>
                <a:lnTo>
                  <a:pt x="1142" y="475"/>
                </a:lnTo>
                <a:lnTo>
                  <a:pt x="1173" y="473"/>
                </a:lnTo>
                <a:lnTo>
                  <a:pt x="1204" y="465"/>
                </a:lnTo>
                <a:lnTo>
                  <a:pt x="1230" y="452"/>
                </a:lnTo>
                <a:lnTo>
                  <a:pt x="1256" y="432"/>
                </a:lnTo>
                <a:lnTo>
                  <a:pt x="1276" y="408"/>
                </a:lnTo>
                <a:lnTo>
                  <a:pt x="1291" y="380"/>
                </a:lnTo>
                <a:lnTo>
                  <a:pt x="1301" y="349"/>
                </a:lnTo>
                <a:lnTo>
                  <a:pt x="1302" y="318"/>
                </a:lnTo>
                <a:lnTo>
                  <a:pt x="1301" y="286"/>
                </a:lnTo>
                <a:lnTo>
                  <a:pt x="1291" y="254"/>
                </a:lnTo>
                <a:lnTo>
                  <a:pt x="1276" y="226"/>
                </a:lnTo>
                <a:lnTo>
                  <a:pt x="1256" y="202"/>
                </a:lnTo>
                <a:lnTo>
                  <a:pt x="1230" y="182"/>
                </a:lnTo>
                <a:lnTo>
                  <a:pt x="1204" y="169"/>
                </a:lnTo>
                <a:lnTo>
                  <a:pt x="1173" y="160"/>
                </a:lnTo>
                <a:lnTo>
                  <a:pt x="1142" y="159"/>
                </a:lnTo>
                <a:lnTo>
                  <a:pt x="1111" y="164"/>
                </a:lnTo>
                <a:lnTo>
                  <a:pt x="1088" y="125"/>
                </a:lnTo>
                <a:lnTo>
                  <a:pt x="1058" y="90"/>
                </a:lnTo>
                <a:lnTo>
                  <a:pt x="1024" y="60"/>
                </a:lnTo>
                <a:lnTo>
                  <a:pt x="986" y="36"/>
                </a:lnTo>
                <a:lnTo>
                  <a:pt x="945" y="18"/>
                </a:lnTo>
                <a:lnTo>
                  <a:pt x="902" y="6"/>
                </a:lnTo>
                <a:lnTo>
                  <a:pt x="858" y="0"/>
                </a:lnTo>
                <a:lnTo>
                  <a:pt x="815" y="1"/>
                </a:lnTo>
                <a:lnTo>
                  <a:pt x="769" y="8"/>
                </a:lnTo>
                <a:lnTo>
                  <a:pt x="727" y="23"/>
                </a:lnTo>
                <a:lnTo>
                  <a:pt x="687" y="43"/>
                </a:lnTo>
                <a:lnTo>
                  <a:pt x="652" y="70"/>
                </a:lnTo>
                <a:lnTo>
                  <a:pt x="615" y="43"/>
                </a:lnTo>
                <a:lnTo>
                  <a:pt x="575" y="23"/>
                </a:lnTo>
                <a:lnTo>
                  <a:pt x="533" y="8"/>
                </a:lnTo>
                <a:lnTo>
                  <a:pt x="489" y="1"/>
                </a:lnTo>
                <a:lnTo>
                  <a:pt x="444" y="0"/>
                </a:lnTo>
                <a:lnTo>
                  <a:pt x="401" y="6"/>
                </a:lnTo>
                <a:lnTo>
                  <a:pt x="357" y="18"/>
                </a:lnTo>
                <a:lnTo>
                  <a:pt x="317" y="36"/>
                </a:lnTo>
                <a:lnTo>
                  <a:pt x="278" y="60"/>
                </a:lnTo>
                <a:lnTo>
                  <a:pt x="245" y="90"/>
                </a:lnTo>
                <a:lnTo>
                  <a:pt x="216" y="125"/>
                </a:lnTo>
                <a:lnTo>
                  <a:pt x="191" y="164"/>
                </a:lnTo>
                <a:lnTo>
                  <a:pt x="161" y="159"/>
                </a:lnTo>
                <a:lnTo>
                  <a:pt x="129" y="160"/>
                </a:lnTo>
                <a:lnTo>
                  <a:pt x="101" y="169"/>
                </a:lnTo>
                <a:lnTo>
                  <a:pt x="72" y="182"/>
                </a:lnTo>
                <a:lnTo>
                  <a:pt x="47" y="202"/>
                </a:lnTo>
                <a:lnTo>
                  <a:pt x="27" y="226"/>
                </a:lnTo>
                <a:lnTo>
                  <a:pt x="12" y="254"/>
                </a:lnTo>
                <a:lnTo>
                  <a:pt x="3" y="286"/>
                </a:lnTo>
                <a:lnTo>
                  <a:pt x="0" y="318"/>
                </a:lnTo>
                <a:lnTo>
                  <a:pt x="3" y="349"/>
                </a:lnTo>
                <a:lnTo>
                  <a:pt x="12" y="380"/>
                </a:lnTo>
                <a:lnTo>
                  <a:pt x="27" y="408"/>
                </a:lnTo>
                <a:lnTo>
                  <a:pt x="47" y="432"/>
                </a:lnTo>
                <a:lnTo>
                  <a:pt x="72" y="452"/>
                </a:lnTo>
                <a:lnTo>
                  <a:pt x="101" y="465"/>
                </a:lnTo>
                <a:lnTo>
                  <a:pt x="129" y="473"/>
                </a:lnTo>
                <a:lnTo>
                  <a:pt x="161" y="475"/>
                </a:lnTo>
                <a:lnTo>
                  <a:pt x="191" y="470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975" name="Freeform 103"/>
          <p:cNvSpPr>
            <a:spLocks noEditPoints="1"/>
          </p:cNvSpPr>
          <p:nvPr/>
        </p:nvSpPr>
        <p:spPr bwMode="auto">
          <a:xfrm>
            <a:off x="8231188" y="3452813"/>
            <a:ext cx="446087" cy="331787"/>
          </a:xfrm>
          <a:custGeom>
            <a:avLst/>
            <a:gdLst>
              <a:gd name="T0" fmla="*/ 369 w 374"/>
              <a:gd name="T1" fmla="*/ 74 h 303"/>
              <a:gd name="T2" fmla="*/ 322 w 374"/>
              <a:gd name="T3" fmla="*/ 94 h 303"/>
              <a:gd name="T4" fmla="*/ 279 w 374"/>
              <a:gd name="T5" fmla="*/ 79 h 303"/>
              <a:gd name="T6" fmla="*/ 272 w 374"/>
              <a:gd name="T7" fmla="*/ 62 h 303"/>
              <a:gd name="T8" fmla="*/ 227 w 374"/>
              <a:gd name="T9" fmla="*/ 47 h 303"/>
              <a:gd name="T10" fmla="*/ 148 w 374"/>
              <a:gd name="T11" fmla="*/ 47 h 303"/>
              <a:gd name="T12" fmla="*/ 109 w 374"/>
              <a:gd name="T13" fmla="*/ 57 h 303"/>
              <a:gd name="T14" fmla="*/ 96 w 374"/>
              <a:gd name="T15" fmla="*/ 76 h 303"/>
              <a:gd name="T16" fmla="*/ 64 w 374"/>
              <a:gd name="T17" fmla="*/ 93 h 303"/>
              <a:gd name="T18" fmla="*/ 0 w 374"/>
              <a:gd name="T19" fmla="*/ 91 h 303"/>
              <a:gd name="T20" fmla="*/ 16 w 374"/>
              <a:gd name="T21" fmla="*/ 44 h 303"/>
              <a:gd name="T22" fmla="*/ 61 w 374"/>
              <a:gd name="T23" fmla="*/ 17 h 303"/>
              <a:gd name="T24" fmla="*/ 165 w 374"/>
              <a:gd name="T25" fmla="*/ 2 h 303"/>
              <a:gd name="T26" fmla="*/ 230 w 374"/>
              <a:gd name="T27" fmla="*/ 2 h 303"/>
              <a:gd name="T28" fmla="*/ 332 w 374"/>
              <a:gd name="T29" fmla="*/ 22 h 303"/>
              <a:gd name="T30" fmla="*/ 374 w 374"/>
              <a:gd name="T31" fmla="*/ 108 h 303"/>
              <a:gd name="T32" fmla="*/ 368 w 374"/>
              <a:gd name="T33" fmla="*/ 131 h 303"/>
              <a:gd name="T34" fmla="*/ 346 w 374"/>
              <a:gd name="T35" fmla="*/ 141 h 303"/>
              <a:gd name="T36" fmla="*/ 300 w 374"/>
              <a:gd name="T37" fmla="*/ 134 h 303"/>
              <a:gd name="T38" fmla="*/ 280 w 374"/>
              <a:gd name="T39" fmla="*/ 116 h 303"/>
              <a:gd name="T40" fmla="*/ 292 w 374"/>
              <a:gd name="T41" fmla="*/ 96 h 303"/>
              <a:gd name="T42" fmla="*/ 337 w 374"/>
              <a:gd name="T43" fmla="*/ 104 h 303"/>
              <a:gd name="T44" fmla="*/ 96 w 374"/>
              <a:gd name="T45" fmla="*/ 108 h 303"/>
              <a:gd name="T46" fmla="*/ 83 w 374"/>
              <a:gd name="T47" fmla="*/ 133 h 303"/>
              <a:gd name="T48" fmla="*/ 52 w 374"/>
              <a:gd name="T49" fmla="*/ 143 h 303"/>
              <a:gd name="T50" fmla="*/ 7 w 374"/>
              <a:gd name="T51" fmla="*/ 136 h 303"/>
              <a:gd name="T52" fmla="*/ 2 w 374"/>
              <a:gd name="T53" fmla="*/ 119 h 303"/>
              <a:gd name="T54" fmla="*/ 21 w 374"/>
              <a:gd name="T55" fmla="*/ 104 h 303"/>
              <a:gd name="T56" fmla="*/ 81 w 374"/>
              <a:gd name="T57" fmla="*/ 98 h 303"/>
              <a:gd name="T58" fmla="*/ 217 w 374"/>
              <a:gd name="T59" fmla="*/ 103 h 303"/>
              <a:gd name="T60" fmla="*/ 260 w 374"/>
              <a:gd name="T61" fmla="*/ 113 h 303"/>
              <a:gd name="T62" fmla="*/ 327 w 374"/>
              <a:gd name="T63" fmla="*/ 226 h 303"/>
              <a:gd name="T64" fmla="*/ 42 w 374"/>
              <a:gd name="T65" fmla="*/ 303 h 303"/>
              <a:gd name="T66" fmla="*/ 46 w 374"/>
              <a:gd name="T67" fmla="*/ 226 h 303"/>
              <a:gd name="T68" fmla="*/ 114 w 374"/>
              <a:gd name="T69" fmla="*/ 113 h 303"/>
              <a:gd name="T70" fmla="*/ 158 w 374"/>
              <a:gd name="T71" fmla="*/ 103 h 303"/>
              <a:gd name="T72" fmla="*/ 156 w 374"/>
              <a:gd name="T73" fmla="*/ 151 h 303"/>
              <a:gd name="T74" fmla="*/ 173 w 374"/>
              <a:gd name="T75" fmla="*/ 133 h 303"/>
              <a:gd name="T76" fmla="*/ 197 w 374"/>
              <a:gd name="T77" fmla="*/ 133 h 303"/>
              <a:gd name="T78" fmla="*/ 215 w 374"/>
              <a:gd name="T79" fmla="*/ 151 h 303"/>
              <a:gd name="T80" fmla="*/ 215 w 374"/>
              <a:gd name="T81" fmla="*/ 133 h 303"/>
              <a:gd name="T82" fmla="*/ 156 w 374"/>
              <a:gd name="T83" fmla="*/ 180 h 303"/>
              <a:gd name="T84" fmla="*/ 173 w 374"/>
              <a:gd name="T85" fmla="*/ 163 h 303"/>
              <a:gd name="T86" fmla="*/ 197 w 374"/>
              <a:gd name="T87" fmla="*/ 163 h 303"/>
              <a:gd name="T88" fmla="*/ 215 w 374"/>
              <a:gd name="T89" fmla="*/ 180 h 303"/>
              <a:gd name="T90" fmla="*/ 215 w 374"/>
              <a:gd name="T91" fmla="*/ 163 h 303"/>
              <a:gd name="T92" fmla="*/ 156 w 374"/>
              <a:gd name="T93" fmla="*/ 210 h 303"/>
              <a:gd name="T94" fmla="*/ 173 w 374"/>
              <a:gd name="T95" fmla="*/ 191 h 303"/>
              <a:gd name="T96" fmla="*/ 197 w 374"/>
              <a:gd name="T97" fmla="*/ 191 h 303"/>
              <a:gd name="T98" fmla="*/ 215 w 374"/>
              <a:gd name="T99" fmla="*/ 210 h 303"/>
              <a:gd name="T100" fmla="*/ 215 w 374"/>
              <a:gd name="T101" fmla="*/ 191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74" h="303">
                <a:moveTo>
                  <a:pt x="351" y="29"/>
                </a:moveTo>
                <a:lnTo>
                  <a:pt x="364" y="57"/>
                </a:lnTo>
                <a:lnTo>
                  <a:pt x="369" y="74"/>
                </a:lnTo>
                <a:lnTo>
                  <a:pt x="374" y="91"/>
                </a:lnTo>
                <a:lnTo>
                  <a:pt x="356" y="94"/>
                </a:lnTo>
                <a:lnTo>
                  <a:pt x="322" y="94"/>
                </a:lnTo>
                <a:lnTo>
                  <a:pt x="309" y="91"/>
                </a:lnTo>
                <a:lnTo>
                  <a:pt x="292" y="86"/>
                </a:lnTo>
                <a:lnTo>
                  <a:pt x="279" y="79"/>
                </a:lnTo>
                <a:lnTo>
                  <a:pt x="279" y="76"/>
                </a:lnTo>
                <a:lnTo>
                  <a:pt x="277" y="67"/>
                </a:lnTo>
                <a:lnTo>
                  <a:pt x="272" y="62"/>
                </a:lnTo>
                <a:lnTo>
                  <a:pt x="255" y="54"/>
                </a:lnTo>
                <a:lnTo>
                  <a:pt x="242" y="49"/>
                </a:lnTo>
                <a:lnTo>
                  <a:pt x="227" y="47"/>
                </a:lnTo>
                <a:lnTo>
                  <a:pt x="210" y="46"/>
                </a:lnTo>
                <a:lnTo>
                  <a:pt x="166" y="46"/>
                </a:lnTo>
                <a:lnTo>
                  <a:pt x="148" y="47"/>
                </a:lnTo>
                <a:lnTo>
                  <a:pt x="131" y="49"/>
                </a:lnTo>
                <a:lnTo>
                  <a:pt x="119" y="54"/>
                </a:lnTo>
                <a:lnTo>
                  <a:pt x="109" y="57"/>
                </a:lnTo>
                <a:lnTo>
                  <a:pt x="101" y="62"/>
                </a:lnTo>
                <a:lnTo>
                  <a:pt x="98" y="67"/>
                </a:lnTo>
                <a:lnTo>
                  <a:pt x="96" y="76"/>
                </a:lnTo>
                <a:lnTo>
                  <a:pt x="96" y="79"/>
                </a:lnTo>
                <a:lnTo>
                  <a:pt x="81" y="86"/>
                </a:lnTo>
                <a:lnTo>
                  <a:pt x="64" y="93"/>
                </a:lnTo>
                <a:lnTo>
                  <a:pt x="51" y="96"/>
                </a:lnTo>
                <a:lnTo>
                  <a:pt x="19" y="96"/>
                </a:lnTo>
                <a:lnTo>
                  <a:pt x="0" y="91"/>
                </a:lnTo>
                <a:lnTo>
                  <a:pt x="4" y="74"/>
                </a:lnTo>
                <a:lnTo>
                  <a:pt x="10" y="59"/>
                </a:lnTo>
                <a:lnTo>
                  <a:pt x="16" y="44"/>
                </a:lnTo>
                <a:lnTo>
                  <a:pt x="22" y="29"/>
                </a:lnTo>
                <a:lnTo>
                  <a:pt x="42" y="22"/>
                </a:lnTo>
                <a:lnTo>
                  <a:pt x="61" y="17"/>
                </a:lnTo>
                <a:lnTo>
                  <a:pt x="121" y="5"/>
                </a:lnTo>
                <a:lnTo>
                  <a:pt x="141" y="2"/>
                </a:lnTo>
                <a:lnTo>
                  <a:pt x="165" y="2"/>
                </a:lnTo>
                <a:lnTo>
                  <a:pt x="186" y="0"/>
                </a:lnTo>
                <a:lnTo>
                  <a:pt x="210" y="2"/>
                </a:lnTo>
                <a:lnTo>
                  <a:pt x="230" y="2"/>
                </a:lnTo>
                <a:lnTo>
                  <a:pt x="252" y="5"/>
                </a:lnTo>
                <a:lnTo>
                  <a:pt x="312" y="17"/>
                </a:lnTo>
                <a:lnTo>
                  <a:pt x="332" y="22"/>
                </a:lnTo>
                <a:lnTo>
                  <a:pt x="351" y="29"/>
                </a:lnTo>
                <a:close/>
                <a:moveTo>
                  <a:pt x="374" y="101"/>
                </a:moveTo>
                <a:lnTo>
                  <a:pt x="374" y="108"/>
                </a:lnTo>
                <a:lnTo>
                  <a:pt x="373" y="116"/>
                </a:lnTo>
                <a:lnTo>
                  <a:pt x="373" y="124"/>
                </a:lnTo>
                <a:lnTo>
                  <a:pt x="368" y="131"/>
                </a:lnTo>
                <a:lnTo>
                  <a:pt x="366" y="134"/>
                </a:lnTo>
                <a:lnTo>
                  <a:pt x="354" y="139"/>
                </a:lnTo>
                <a:lnTo>
                  <a:pt x="346" y="141"/>
                </a:lnTo>
                <a:lnTo>
                  <a:pt x="321" y="141"/>
                </a:lnTo>
                <a:lnTo>
                  <a:pt x="311" y="139"/>
                </a:lnTo>
                <a:lnTo>
                  <a:pt x="300" y="134"/>
                </a:lnTo>
                <a:lnTo>
                  <a:pt x="292" y="131"/>
                </a:lnTo>
                <a:lnTo>
                  <a:pt x="287" y="124"/>
                </a:lnTo>
                <a:lnTo>
                  <a:pt x="280" y="116"/>
                </a:lnTo>
                <a:lnTo>
                  <a:pt x="279" y="108"/>
                </a:lnTo>
                <a:lnTo>
                  <a:pt x="279" y="91"/>
                </a:lnTo>
                <a:lnTo>
                  <a:pt x="292" y="96"/>
                </a:lnTo>
                <a:lnTo>
                  <a:pt x="307" y="101"/>
                </a:lnTo>
                <a:lnTo>
                  <a:pt x="322" y="104"/>
                </a:lnTo>
                <a:lnTo>
                  <a:pt x="337" y="104"/>
                </a:lnTo>
                <a:lnTo>
                  <a:pt x="374" y="101"/>
                </a:lnTo>
                <a:close/>
                <a:moveTo>
                  <a:pt x="96" y="91"/>
                </a:moveTo>
                <a:lnTo>
                  <a:pt x="96" y="108"/>
                </a:lnTo>
                <a:lnTo>
                  <a:pt x="93" y="119"/>
                </a:lnTo>
                <a:lnTo>
                  <a:pt x="89" y="126"/>
                </a:lnTo>
                <a:lnTo>
                  <a:pt x="83" y="133"/>
                </a:lnTo>
                <a:lnTo>
                  <a:pt x="74" y="136"/>
                </a:lnTo>
                <a:lnTo>
                  <a:pt x="64" y="141"/>
                </a:lnTo>
                <a:lnTo>
                  <a:pt x="52" y="143"/>
                </a:lnTo>
                <a:lnTo>
                  <a:pt x="29" y="143"/>
                </a:lnTo>
                <a:lnTo>
                  <a:pt x="21" y="141"/>
                </a:lnTo>
                <a:lnTo>
                  <a:pt x="7" y="136"/>
                </a:lnTo>
                <a:lnTo>
                  <a:pt x="5" y="133"/>
                </a:lnTo>
                <a:lnTo>
                  <a:pt x="2" y="126"/>
                </a:lnTo>
                <a:lnTo>
                  <a:pt x="2" y="119"/>
                </a:lnTo>
                <a:lnTo>
                  <a:pt x="0" y="108"/>
                </a:lnTo>
                <a:lnTo>
                  <a:pt x="0" y="101"/>
                </a:lnTo>
                <a:lnTo>
                  <a:pt x="21" y="104"/>
                </a:lnTo>
                <a:lnTo>
                  <a:pt x="36" y="106"/>
                </a:lnTo>
                <a:lnTo>
                  <a:pt x="52" y="106"/>
                </a:lnTo>
                <a:lnTo>
                  <a:pt x="81" y="98"/>
                </a:lnTo>
                <a:lnTo>
                  <a:pt x="96" y="91"/>
                </a:lnTo>
                <a:close/>
                <a:moveTo>
                  <a:pt x="158" y="103"/>
                </a:moveTo>
                <a:lnTo>
                  <a:pt x="217" y="103"/>
                </a:lnTo>
                <a:lnTo>
                  <a:pt x="217" y="76"/>
                </a:lnTo>
                <a:lnTo>
                  <a:pt x="260" y="76"/>
                </a:lnTo>
                <a:lnTo>
                  <a:pt x="260" y="113"/>
                </a:lnTo>
                <a:lnTo>
                  <a:pt x="312" y="196"/>
                </a:lnTo>
                <a:lnTo>
                  <a:pt x="322" y="211"/>
                </a:lnTo>
                <a:lnTo>
                  <a:pt x="327" y="226"/>
                </a:lnTo>
                <a:lnTo>
                  <a:pt x="331" y="238"/>
                </a:lnTo>
                <a:lnTo>
                  <a:pt x="331" y="303"/>
                </a:lnTo>
                <a:lnTo>
                  <a:pt x="42" y="303"/>
                </a:lnTo>
                <a:lnTo>
                  <a:pt x="42" y="257"/>
                </a:lnTo>
                <a:lnTo>
                  <a:pt x="44" y="240"/>
                </a:lnTo>
                <a:lnTo>
                  <a:pt x="46" y="226"/>
                </a:lnTo>
                <a:lnTo>
                  <a:pt x="52" y="210"/>
                </a:lnTo>
                <a:lnTo>
                  <a:pt x="62" y="196"/>
                </a:lnTo>
                <a:lnTo>
                  <a:pt x="114" y="113"/>
                </a:lnTo>
                <a:lnTo>
                  <a:pt x="114" y="76"/>
                </a:lnTo>
                <a:lnTo>
                  <a:pt x="158" y="76"/>
                </a:lnTo>
                <a:lnTo>
                  <a:pt x="158" y="103"/>
                </a:lnTo>
                <a:close/>
                <a:moveTo>
                  <a:pt x="131" y="133"/>
                </a:moveTo>
                <a:lnTo>
                  <a:pt x="131" y="151"/>
                </a:lnTo>
                <a:lnTo>
                  <a:pt x="156" y="151"/>
                </a:lnTo>
                <a:lnTo>
                  <a:pt x="156" y="133"/>
                </a:lnTo>
                <a:lnTo>
                  <a:pt x="131" y="133"/>
                </a:lnTo>
                <a:close/>
                <a:moveTo>
                  <a:pt x="173" y="133"/>
                </a:moveTo>
                <a:lnTo>
                  <a:pt x="173" y="151"/>
                </a:lnTo>
                <a:lnTo>
                  <a:pt x="197" y="151"/>
                </a:lnTo>
                <a:lnTo>
                  <a:pt x="197" y="133"/>
                </a:lnTo>
                <a:lnTo>
                  <a:pt x="173" y="133"/>
                </a:lnTo>
                <a:close/>
                <a:moveTo>
                  <a:pt x="215" y="133"/>
                </a:moveTo>
                <a:lnTo>
                  <a:pt x="215" y="151"/>
                </a:lnTo>
                <a:lnTo>
                  <a:pt x="240" y="151"/>
                </a:lnTo>
                <a:lnTo>
                  <a:pt x="240" y="133"/>
                </a:lnTo>
                <a:lnTo>
                  <a:pt x="215" y="133"/>
                </a:lnTo>
                <a:close/>
                <a:moveTo>
                  <a:pt x="131" y="163"/>
                </a:moveTo>
                <a:lnTo>
                  <a:pt x="131" y="180"/>
                </a:lnTo>
                <a:lnTo>
                  <a:pt x="156" y="180"/>
                </a:lnTo>
                <a:lnTo>
                  <a:pt x="156" y="163"/>
                </a:lnTo>
                <a:lnTo>
                  <a:pt x="131" y="163"/>
                </a:lnTo>
                <a:close/>
                <a:moveTo>
                  <a:pt x="173" y="163"/>
                </a:moveTo>
                <a:lnTo>
                  <a:pt x="173" y="180"/>
                </a:lnTo>
                <a:lnTo>
                  <a:pt x="197" y="180"/>
                </a:lnTo>
                <a:lnTo>
                  <a:pt x="197" y="163"/>
                </a:lnTo>
                <a:lnTo>
                  <a:pt x="173" y="163"/>
                </a:lnTo>
                <a:close/>
                <a:moveTo>
                  <a:pt x="215" y="163"/>
                </a:moveTo>
                <a:lnTo>
                  <a:pt x="215" y="180"/>
                </a:lnTo>
                <a:lnTo>
                  <a:pt x="240" y="180"/>
                </a:lnTo>
                <a:lnTo>
                  <a:pt x="240" y="163"/>
                </a:lnTo>
                <a:lnTo>
                  <a:pt x="215" y="163"/>
                </a:lnTo>
                <a:close/>
                <a:moveTo>
                  <a:pt x="131" y="191"/>
                </a:moveTo>
                <a:lnTo>
                  <a:pt x="131" y="210"/>
                </a:lnTo>
                <a:lnTo>
                  <a:pt x="156" y="210"/>
                </a:lnTo>
                <a:lnTo>
                  <a:pt x="156" y="191"/>
                </a:lnTo>
                <a:lnTo>
                  <a:pt x="131" y="191"/>
                </a:lnTo>
                <a:close/>
                <a:moveTo>
                  <a:pt x="173" y="191"/>
                </a:moveTo>
                <a:lnTo>
                  <a:pt x="173" y="210"/>
                </a:lnTo>
                <a:lnTo>
                  <a:pt x="197" y="210"/>
                </a:lnTo>
                <a:lnTo>
                  <a:pt x="197" y="191"/>
                </a:lnTo>
                <a:lnTo>
                  <a:pt x="173" y="191"/>
                </a:lnTo>
                <a:close/>
                <a:moveTo>
                  <a:pt x="215" y="191"/>
                </a:moveTo>
                <a:lnTo>
                  <a:pt x="215" y="210"/>
                </a:lnTo>
                <a:lnTo>
                  <a:pt x="240" y="210"/>
                </a:lnTo>
                <a:lnTo>
                  <a:pt x="240" y="191"/>
                </a:lnTo>
                <a:lnTo>
                  <a:pt x="215" y="191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76" name="Freeform 104"/>
          <p:cNvSpPr>
            <a:spLocks/>
          </p:cNvSpPr>
          <p:nvPr/>
        </p:nvSpPr>
        <p:spPr bwMode="auto">
          <a:xfrm>
            <a:off x="8337550" y="2667000"/>
            <a:ext cx="36513" cy="139700"/>
          </a:xfrm>
          <a:custGeom>
            <a:avLst/>
            <a:gdLst>
              <a:gd name="T0" fmla="*/ 0 w 30"/>
              <a:gd name="T1" fmla="*/ 63 h 129"/>
              <a:gd name="T2" fmla="*/ 0 w 30"/>
              <a:gd name="T3" fmla="*/ 0 h 129"/>
              <a:gd name="T4" fmla="*/ 30 w 30"/>
              <a:gd name="T5" fmla="*/ 0 h 129"/>
              <a:gd name="T6" fmla="*/ 30 w 30"/>
              <a:gd name="T7" fmla="*/ 129 h 129"/>
              <a:gd name="T8" fmla="*/ 0 w 30"/>
              <a:gd name="T9" fmla="*/ 129 h 129"/>
              <a:gd name="T10" fmla="*/ 0 w 30"/>
              <a:gd name="T11" fmla="*/ 63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" h="129">
                <a:moveTo>
                  <a:pt x="0" y="63"/>
                </a:moveTo>
                <a:lnTo>
                  <a:pt x="0" y="0"/>
                </a:lnTo>
                <a:lnTo>
                  <a:pt x="30" y="0"/>
                </a:lnTo>
                <a:lnTo>
                  <a:pt x="30" y="129"/>
                </a:lnTo>
                <a:lnTo>
                  <a:pt x="0" y="129"/>
                </a:lnTo>
                <a:lnTo>
                  <a:pt x="0" y="63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977" name="Freeform 105"/>
          <p:cNvSpPr>
            <a:spLocks/>
          </p:cNvSpPr>
          <p:nvPr/>
        </p:nvSpPr>
        <p:spPr bwMode="auto">
          <a:xfrm>
            <a:off x="8337550" y="2667000"/>
            <a:ext cx="36513" cy="139700"/>
          </a:xfrm>
          <a:custGeom>
            <a:avLst/>
            <a:gdLst>
              <a:gd name="T0" fmla="*/ 0 w 30"/>
              <a:gd name="T1" fmla="*/ 63 h 129"/>
              <a:gd name="T2" fmla="*/ 0 w 30"/>
              <a:gd name="T3" fmla="*/ 0 h 129"/>
              <a:gd name="T4" fmla="*/ 30 w 30"/>
              <a:gd name="T5" fmla="*/ 0 h 129"/>
              <a:gd name="T6" fmla="*/ 30 w 30"/>
              <a:gd name="T7" fmla="*/ 129 h 129"/>
              <a:gd name="T8" fmla="*/ 0 w 30"/>
              <a:gd name="T9" fmla="*/ 129 h 129"/>
              <a:gd name="T10" fmla="*/ 0 w 30"/>
              <a:gd name="T11" fmla="*/ 63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" h="129">
                <a:moveTo>
                  <a:pt x="0" y="63"/>
                </a:moveTo>
                <a:lnTo>
                  <a:pt x="0" y="0"/>
                </a:lnTo>
                <a:lnTo>
                  <a:pt x="30" y="0"/>
                </a:lnTo>
                <a:lnTo>
                  <a:pt x="30" y="129"/>
                </a:lnTo>
                <a:lnTo>
                  <a:pt x="0" y="129"/>
                </a:lnTo>
                <a:lnTo>
                  <a:pt x="0" y="63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78" name="Freeform 106"/>
          <p:cNvSpPr>
            <a:spLocks/>
          </p:cNvSpPr>
          <p:nvPr/>
        </p:nvSpPr>
        <p:spPr bwMode="auto">
          <a:xfrm>
            <a:off x="8172450" y="2724150"/>
            <a:ext cx="212725" cy="544513"/>
          </a:xfrm>
          <a:custGeom>
            <a:avLst/>
            <a:gdLst>
              <a:gd name="T0" fmla="*/ 0 w 179"/>
              <a:gd name="T1" fmla="*/ 94 h 498"/>
              <a:gd name="T2" fmla="*/ 2 w 179"/>
              <a:gd name="T3" fmla="*/ 91 h 498"/>
              <a:gd name="T4" fmla="*/ 2 w 179"/>
              <a:gd name="T5" fmla="*/ 88 h 498"/>
              <a:gd name="T6" fmla="*/ 3 w 179"/>
              <a:gd name="T7" fmla="*/ 81 h 498"/>
              <a:gd name="T8" fmla="*/ 5 w 179"/>
              <a:gd name="T9" fmla="*/ 74 h 498"/>
              <a:gd name="T10" fmla="*/ 7 w 179"/>
              <a:gd name="T11" fmla="*/ 66 h 498"/>
              <a:gd name="T12" fmla="*/ 12 w 179"/>
              <a:gd name="T13" fmla="*/ 54 h 498"/>
              <a:gd name="T14" fmla="*/ 20 w 179"/>
              <a:gd name="T15" fmla="*/ 41 h 498"/>
              <a:gd name="T16" fmla="*/ 25 w 179"/>
              <a:gd name="T17" fmla="*/ 32 h 498"/>
              <a:gd name="T18" fmla="*/ 34 w 179"/>
              <a:gd name="T19" fmla="*/ 24 h 498"/>
              <a:gd name="T20" fmla="*/ 42 w 179"/>
              <a:gd name="T21" fmla="*/ 17 h 498"/>
              <a:gd name="T22" fmla="*/ 52 w 179"/>
              <a:gd name="T23" fmla="*/ 10 h 498"/>
              <a:gd name="T24" fmla="*/ 64 w 179"/>
              <a:gd name="T25" fmla="*/ 5 h 498"/>
              <a:gd name="T26" fmla="*/ 76 w 179"/>
              <a:gd name="T27" fmla="*/ 2 h 498"/>
              <a:gd name="T28" fmla="*/ 91 w 179"/>
              <a:gd name="T29" fmla="*/ 0 h 498"/>
              <a:gd name="T30" fmla="*/ 106 w 179"/>
              <a:gd name="T31" fmla="*/ 2 h 498"/>
              <a:gd name="T32" fmla="*/ 119 w 179"/>
              <a:gd name="T33" fmla="*/ 4 h 498"/>
              <a:gd name="T34" fmla="*/ 129 w 179"/>
              <a:gd name="T35" fmla="*/ 9 h 498"/>
              <a:gd name="T36" fmla="*/ 139 w 179"/>
              <a:gd name="T37" fmla="*/ 14 h 498"/>
              <a:gd name="T38" fmla="*/ 148 w 179"/>
              <a:gd name="T39" fmla="*/ 21 h 498"/>
              <a:gd name="T40" fmla="*/ 156 w 179"/>
              <a:gd name="T41" fmla="*/ 29 h 498"/>
              <a:gd name="T42" fmla="*/ 161 w 179"/>
              <a:gd name="T43" fmla="*/ 37 h 498"/>
              <a:gd name="T44" fmla="*/ 166 w 179"/>
              <a:gd name="T45" fmla="*/ 46 h 498"/>
              <a:gd name="T46" fmla="*/ 169 w 179"/>
              <a:gd name="T47" fmla="*/ 54 h 498"/>
              <a:gd name="T48" fmla="*/ 173 w 179"/>
              <a:gd name="T49" fmla="*/ 62 h 498"/>
              <a:gd name="T50" fmla="*/ 176 w 179"/>
              <a:gd name="T51" fmla="*/ 69 h 498"/>
              <a:gd name="T52" fmla="*/ 178 w 179"/>
              <a:gd name="T53" fmla="*/ 77 h 498"/>
              <a:gd name="T54" fmla="*/ 178 w 179"/>
              <a:gd name="T55" fmla="*/ 82 h 498"/>
              <a:gd name="T56" fmla="*/ 179 w 179"/>
              <a:gd name="T57" fmla="*/ 88 h 498"/>
              <a:gd name="T58" fmla="*/ 179 w 179"/>
              <a:gd name="T59" fmla="*/ 91 h 498"/>
              <a:gd name="T60" fmla="*/ 179 w 179"/>
              <a:gd name="T61" fmla="*/ 463 h 498"/>
              <a:gd name="T62" fmla="*/ 178 w 179"/>
              <a:gd name="T63" fmla="*/ 469 h 498"/>
              <a:gd name="T64" fmla="*/ 176 w 179"/>
              <a:gd name="T65" fmla="*/ 476 h 498"/>
              <a:gd name="T66" fmla="*/ 174 w 179"/>
              <a:gd name="T67" fmla="*/ 481 h 498"/>
              <a:gd name="T68" fmla="*/ 171 w 179"/>
              <a:gd name="T69" fmla="*/ 486 h 498"/>
              <a:gd name="T70" fmla="*/ 168 w 179"/>
              <a:gd name="T71" fmla="*/ 489 h 498"/>
              <a:gd name="T72" fmla="*/ 163 w 179"/>
              <a:gd name="T73" fmla="*/ 493 h 498"/>
              <a:gd name="T74" fmla="*/ 156 w 179"/>
              <a:gd name="T75" fmla="*/ 496 h 498"/>
              <a:gd name="T76" fmla="*/ 151 w 179"/>
              <a:gd name="T77" fmla="*/ 498 h 498"/>
              <a:gd name="T78" fmla="*/ 144 w 179"/>
              <a:gd name="T79" fmla="*/ 498 h 498"/>
              <a:gd name="T80" fmla="*/ 39 w 179"/>
              <a:gd name="T81" fmla="*/ 498 h 498"/>
              <a:gd name="T82" fmla="*/ 34 w 179"/>
              <a:gd name="T83" fmla="*/ 498 h 498"/>
              <a:gd name="T84" fmla="*/ 29 w 179"/>
              <a:gd name="T85" fmla="*/ 496 h 498"/>
              <a:gd name="T86" fmla="*/ 24 w 179"/>
              <a:gd name="T87" fmla="*/ 494 h 498"/>
              <a:gd name="T88" fmla="*/ 19 w 179"/>
              <a:gd name="T89" fmla="*/ 493 h 498"/>
              <a:gd name="T90" fmla="*/ 15 w 179"/>
              <a:gd name="T91" fmla="*/ 491 h 498"/>
              <a:gd name="T92" fmla="*/ 7 w 179"/>
              <a:gd name="T93" fmla="*/ 484 h 498"/>
              <a:gd name="T94" fmla="*/ 3 w 179"/>
              <a:gd name="T95" fmla="*/ 481 h 498"/>
              <a:gd name="T96" fmla="*/ 2 w 179"/>
              <a:gd name="T97" fmla="*/ 474 h 498"/>
              <a:gd name="T98" fmla="*/ 0 w 179"/>
              <a:gd name="T99" fmla="*/ 469 h 498"/>
              <a:gd name="T100" fmla="*/ 0 w 179"/>
              <a:gd name="T101" fmla="*/ 463 h 498"/>
              <a:gd name="T102" fmla="*/ 0 w 179"/>
              <a:gd name="T103" fmla="*/ 452 h 498"/>
              <a:gd name="T104" fmla="*/ 0 w 179"/>
              <a:gd name="T105" fmla="*/ 437 h 498"/>
              <a:gd name="T106" fmla="*/ 0 w 179"/>
              <a:gd name="T107" fmla="*/ 374 h 498"/>
              <a:gd name="T108" fmla="*/ 0 w 179"/>
              <a:gd name="T109" fmla="*/ 354 h 498"/>
              <a:gd name="T110" fmla="*/ 0 w 179"/>
              <a:gd name="T111" fmla="*/ 240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9" h="498">
                <a:moveTo>
                  <a:pt x="0" y="240"/>
                </a:moveTo>
                <a:lnTo>
                  <a:pt x="0" y="94"/>
                </a:lnTo>
                <a:lnTo>
                  <a:pt x="0" y="93"/>
                </a:lnTo>
                <a:lnTo>
                  <a:pt x="2" y="91"/>
                </a:lnTo>
                <a:lnTo>
                  <a:pt x="2" y="89"/>
                </a:lnTo>
                <a:lnTo>
                  <a:pt x="2" y="88"/>
                </a:lnTo>
                <a:lnTo>
                  <a:pt x="2" y="84"/>
                </a:lnTo>
                <a:lnTo>
                  <a:pt x="3" y="81"/>
                </a:lnTo>
                <a:lnTo>
                  <a:pt x="3" y="77"/>
                </a:lnTo>
                <a:lnTo>
                  <a:pt x="5" y="74"/>
                </a:lnTo>
                <a:lnTo>
                  <a:pt x="7" y="71"/>
                </a:lnTo>
                <a:lnTo>
                  <a:pt x="7" y="66"/>
                </a:lnTo>
                <a:lnTo>
                  <a:pt x="9" y="62"/>
                </a:lnTo>
                <a:lnTo>
                  <a:pt x="12" y="54"/>
                </a:lnTo>
                <a:lnTo>
                  <a:pt x="17" y="44"/>
                </a:lnTo>
                <a:lnTo>
                  <a:pt x="20" y="41"/>
                </a:lnTo>
                <a:lnTo>
                  <a:pt x="22" y="36"/>
                </a:lnTo>
                <a:lnTo>
                  <a:pt x="25" y="32"/>
                </a:lnTo>
                <a:lnTo>
                  <a:pt x="29" y="27"/>
                </a:lnTo>
                <a:lnTo>
                  <a:pt x="34" y="24"/>
                </a:lnTo>
                <a:lnTo>
                  <a:pt x="37" y="21"/>
                </a:lnTo>
                <a:lnTo>
                  <a:pt x="42" y="17"/>
                </a:lnTo>
                <a:lnTo>
                  <a:pt x="47" y="14"/>
                </a:lnTo>
                <a:lnTo>
                  <a:pt x="52" y="10"/>
                </a:lnTo>
                <a:lnTo>
                  <a:pt x="57" y="9"/>
                </a:lnTo>
                <a:lnTo>
                  <a:pt x="64" y="5"/>
                </a:lnTo>
                <a:lnTo>
                  <a:pt x="69" y="4"/>
                </a:lnTo>
                <a:lnTo>
                  <a:pt x="76" y="2"/>
                </a:lnTo>
                <a:lnTo>
                  <a:pt x="84" y="2"/>
                </a:lnTo>
                <a:lnTo>
                  <a:pt x="91" y="0"/>
                </a:lnTo>
                <a:lnTo>
                  <a:pt x="99" y="0"/>
                </a:lnTo>
                <a:lnTo>
                  <a:pt x="106" y="2"/>
                </a:lnTo>
                <a:lnTo>
                  <a:pt x="112" y="2"/>
                </a:lnTo>
                <a:lnTo>
                  <a:pt x="119" y="4"/>
                </a:lnTo>
                <a:lnTo>
                  <a:pt x="124" y="5"/>
                </a:lnTo>
                <a:lnTo>
                  <a:pt x="129" y="9"/>
                </a:lnTo>
                <a:lnTo>
                  <a:pt x="134" y="10"/>
                </a:lnTo>
                <a:lnTo>
                  <a:pt x="139" y="14"/>
                </a:lnTo>
                <a:lnTo>
                  <a:pt x="144" y="17"/>
                </a:lnTo>
                <a:lnTo>
                  <a:pt x="148" y="21"/>
                </a:lnTo>
                <a:lnTo>
                  <a:pt x="153" y="24"/>
                </a:lnTo>
                <a:lnTo>
                  <a:pt x="156" y="29"/>
                </a:lnTo>
                <a:lnTo>
                  <a:pt x="158" y="32"/>
                </a:lnTo>
                <a:lnTo>
                  <a:pt x="161" y="37"/>
                </a:lnTo>
                <a:lnTo>
                  <a:pt x="164" y="41"/>
                </a:lnTo>
                <a:lnTo>
                  <a:pt x="166" y="46"/>
                </a:lnTo>
                <a:lnTo>
                  <a:pt x="168" y="49"/>
                </a:lnTo>
                <a:lnTo>
                  <a:pt x="169" y="54"/>
                </a:lnTo>
                <a:lnTo>
                  <a:pt x="171" y="57"/>
                </a:lnTo>
                <a:lnTo>
                  <a:pt x="173" y="62"/>
                </a:lnTo>
                <a:lnTo>
                  <a:pt x="174" y="66"/>
                </a:lnTo>
                <a:lnTo>
                  <a:pt x="176" y="69"/>
                </a:lnTo>
                <a:lnTo>
                  <a:pt x="176" y="74"/>
                </a:lnTo>
                <a:lnTo>
                  <a:pt x="178" y="77"/>
                </a:lnTo>
                <a:lnTo>
                  <a:pt x="178" y="79"/>
                </a:lnTo>
                <a:lnTo>
                  <a:pt x="178" y="82"/>
                </a:lnTo>
                <a:lnTo>
                  <a:pt x="178" y="86"/>
                </a:lnTo>
                <a:lnTo>
                  <a:pt x="179" y="88"/>
                </a:lnTo>
                <a:lnTo>
                  <a:pt x="179" y="89"/>
                </a:lnTo>
                <a:lnTo>
                  <a:pt x="179" y="91"/>
                </a:lnTo>
                <a:lnTo>
                  <a:pt x="179" y="461"/>
                </a:lnTo>
                <a:lnTo>
                  <a:pt x="179" y="463"/>
                </a:lnTo>
                <a:lnTo>
                  <a:pt x="178" y="466"/>
                </a:lnTo>
                <a:lnTo>
                  <a:pt x="178" y="469"/>
                </a:lnTo>
                <a:lnTo>
                  <a:pt x="178" y="471"/>
                </a:lnTo>
                <a:lnTo>
                  <a:pt x="176" y="476"/>
                </a:lnTo>
                <a:lnTo>
                  <a:pt x="174" y="478"/>
                </a:lnTo>
                <a:lnTo>
                  <a:pt x="174" y="481"/>
                </a:lnTo>
                <a:lnTo>
                  <a:pt x="171" y="484"/>
                </a:lnTo>
                <a:lnTo>
                  <a:pt x="171" y="486"/>
                </a:lnTo>
                <a:lnTo>
                  <a:pt x="169" y="488"/>
                </a:lnTo>
                <a:lnTo>
                  <a:pt x="168" y="489"/>
                </a:lnTo>
                <a:lnTo>
                  <a:pt x="166" y="491"/>
                </a:lnTo>
                <a:lnTo>
                  <a:pt x="163" y="493"/>
                </a:lnTo>
                <a:lnTo>
                  <a:pt x="159" y="494"/>
                </a:lnTo>
                <a:lnTo>
                  <a:pt x="156" y="496"/>
                </a:lnTo>
                <a:lnTo>
                  <a:pt x="153" y="496"/>
                </a:lnTo>
                <a:lnTo>
                  <a:pt x="151" y="498"/>
                </a:lnTo>
                <a:lnTo>
                  <a:pt x="148" y="498"/>
                </a:lnTo>
                <a:lnTo>
                  <a:pt x="144" y="498"/>
                </a:lnTo>
                <a:lnTo>
                  <a:pt x="40" y="498"/>
                </a:lnTo>
                <a:lnTo>
                  <a:pt x="39" y="498"/>
                </a:lnTo>
                <a:lnTo>
                  <a:pt x="37" y="498"/>
                </a:lnTo>
                <a:lnTo>
                  <a:pt x="34" y="498"/>
                </a:lnTo>
                <a:lnTo>
                  <a:pt x="30" y="498"/>
                </a:lnTo>
                <a:lnTo>
                  <a:pt x="29" y="496"/>
                </a:lnTo>
                <a:lnTo>
                  <a:pt x="27" y="496"/>
                </a:lnTo>
                <a:lnTo>
                  <a:pt x="24" y="494"/>
                </a:lnTo>
                <a:lnTo>
                  <a:pt x="22" y="494"/>
                </a:lnTo>
                <a:lnTo>
                  <a:pt x="19" y="493"/>
                </a:lnTo>
                <a:lnTo>
                  <a:pt x="17" y="493"/>
                </a:lnTo>
                <a:lnTo>
                  <a:pt x="15" y="491"/>
                </a:lnTo>
                <a:lnTo>
                  <a:pt x="10" y="488"/>
                </a:lnTo>
                <a:lnTo>
                  <a:pt x="7" y="484"/>
                </a:lnTo>
                <a:lnTo>
                  <a:pt x="5" y="483"/>
                </a:lnTo>
                <a:lnTo>
                  <a:pt x="3" y="481"/>
                </a:lnTo>
                <a:lnTo>
                  <a:pt x="3" y="478"/>
                </a:lnTo>
                <a:lnTo>
                  <a:pt x="2" y="474"/>
                </a:lnTo>
                <a:lnTo>
                  <a:pt x="0" y="473"/>
                </a:lnTo>
                <a:lnTo>
                  <a:pt x="0" y="469"/>
                </a:lnTo>
                <a:lnTo>
                  <a:pt x="0" y="466"/>
                </a:lnTo>
                <a:lnTo>
                  <a:pt x="0" y="463"/>
                </a:lnTo>
                <a:lnTo>
                  <a:pt x="0" y="458"/>
                </a:lnTo>
                <a:lnTo>
                  <a:pt x="0" y="452"/>
                </a:lnTo>
                <a:lnTo>
                  <a:pt x="0" y="447"/>
                </a:lnTo>
                <a:lnTo>
                  <a:pt x="0" y="437"/>
                </a:lnTo>
                <a:lnTo>
                  <a:pt x="0" y="432"/>
                </a:lnTo>
                <a:lnTo>
                  <a:pt x="0" y="374"/>
                </a:lnTo>
                <a:lnTo>
                  <a:pt x="0" y="370"/>
                </a:lnTo>
                <a:lnTo>
                  <a:pt x="0" y="354"/>
                </a:lnTo>
                <a:lnTo>
                  <a:pt x="0" y="352"/>
                </a:lnTo>
                <a:lnTo>
                  <a:pt x="0" y="24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979" name="Freeform 107"/>
          <p:cNvSpPr>
            <a:spLocks/>
          </p:cNvSpPr>
          <p:nvPr/>
        </p:nvSpPr>
        <p:spPr bwMode="auto">
          <a:xfrm>
            <a:off x="8172450" y="2724150"/>
            <a:ext cx="212725" cy="544513"/>
          </a:xfrm>
          <a:custGeom>
            <a:avLst/>
            <a:gdLst>
              <a:gd name="T0" fmla="*/ 0 w 179"/>
              <a:gd name="T1" fmla="*/ 94 h 498"/>
              <a:gd name="T2" fmla="*/ 2 w 179"/>
              <a:gd name="T3" fmla="*/ 91 h 498"/>
              <a:gd name="T4" fmla="*/ 2 w 179"/>
              <a:gd name="T5" fmla="*/ 88 h 498"/>
              <a:gd name="T6" fmla="*/ 3 w 179"/>
              <a:gd name="T7" fmla="*/ 81 h 498"/>
              <a:gd name="T8" fmla="*/ 5 w 179"/>
              <a:gd name="T9" fmla="*/ 74 h 498"/>
              <a:gd name="T10" fmla="*/ 7 w 179"/>
              <a:gd name="T11" fmla="*/ 66 h 498"/>
              <a:gd name="T12" fmla="*/ 12 w 179"/>
              <a:gd name="T13" fmla="*/ 54 h 498"/>
              <a:gd name="T14" fmla="*/ 20 w 179"/>
              <a:gd name="T15" fmla="*/ 41 h 498"/>
              <a:gd name="T16" fmla="*/ 25 w 179"/>
              <a:gd name="T17" fmla="*/ 32 h 498"/>
              <a:gd name="T18" fmla="*/ 34 w 179"/>
              <a:gd name="T19" fmla="*/ 24 h 498"/>
              <a:gd name="T20" fmla="*/ 42 w 179"/>
              <a:gd name="T21" fmla="*/ 17 h 498"/>
              <a:gd name="T22" fmla="*/ 52 w 179"/>
              <a:gd name="T23" fmla="*/ 10 h 498"/>
              <a:gd name="T24" fmla="*/ 64 w 179"/>
              <a:gd name="T25" fmla="*/ 5 h 498"/>
              <a:gd name="T26" fmla="*/ 76 w 179"/>
              <a:gd name="T27" fmla="*/ 2 h 498"/>
              <a:gd name="T28" fmla="*/ 91 w 179"/>
              <a:gd name="T29" fmla="*/ 0 h 498"/>
              <a:gd name="T30" fmla="*/ 106 w 179"/>
              <a:gd name="T31" fmla="*/ 2 h 498"/>
              <a:gd name="T32" fmla="*/ 119 w 179"/>
              <a:gd name="T33" fmla="*/ 4 h 498"/>
              <a:gd name="T34" fmla="*/ 129 w 179"/>
              <a:gd name="T35" fmla="*/ 9 h 498"/>
              <a:gd name="T36" fmla="*/ 139 w 179"/>
              <a:gd name="T37" fmla="*/ 14 h 498"/>
              <a:gd name="T38" fmla="*/ 148 w 179"/>
              <a:gd name="T39" fmla="*/ 21 h 498"/>
              <a:gd name="T40" fmla="*/ 156 w 179"/>
              <a:gd name="T41" fmla="*/ 29 h 498"/>
              <a:gd name="T42" fmla="*/ 161 w 179"/>
              <a:gd name="T43" fmla="*/ 37 h 498"/>
              <a:gd name="T44" fmla="*/ 166 w 179"/>
              <a:gd name="T45" fmla="*/ 46 h 498"/>
              <a:gd name="T46" fmla="*/ 169 w 179"/>
              <a:gd name="T47" fmla="*/ 54 h 498"/>
              <a:gd name="T48" fmla="*/ 173 w 179"/>
              <a:gd name="T49" fmla="*/ 62 h 498"/>
              <a:gd name="T50" fmla="*/ 176 w 179"/>
              <a:gd name="T51" fmla="*/ 69 h 498"/>
              <a:gd name="T52" fmla="*/ 178 w 179"/>
              <a:gd name="T53" fmla="*/ 77 h 498"/>
              <a:gd name="T54" fmla="*/ 178 w 179"/>
              <a:gd name="T55" fmla="*/ 82 h 498"/>
              <a:gd name="T56" fmla="*/ 179 w 179"/>
              <a:gd name="T57" fmla="*/ 88 h 498"/>
              <a:gd name="T58" fmla="*/ 179 w 179"/>
              <a:gd name="T59" fmla="*/ 91 h 498"/>
              <a:gd name="T60" fmla="*/ 179 w 179"/>
              <a:gd name="T61" fmla="*/ 463 h 498"/>
              <a:gd name="T62" fmla="*/ 178 w 179"/>
              <a:gd name="T63" fmla="*/ 469 h 498"/>
              <a:gd name="T64" fmla="*/ 176 w 179"/>
              <a:gd name="T65" fmla="*/ 476 h 498"/>
              <a:gd name="T66" fmla="*/ 174 w 179"/>
              <a:gd name="T67" fmla="*/ 481 h 498"/>
              <a:gd name="T68" fmla="*/ 171 w 179"/>
              <a:gd name="T69" fmla="*/ 486 h 498"/>
              <a:gd name="T70" fmla="*/ 168 w 179"/>
              <a:gd name="T71" fmla="*/ 489 h 498"/>
              <a:gd name="T72" fmla="*/ 163 w 179"/>
              <a:gd name="T73" fmla="*/ 493 h 498"/>
              <a:gd name="T74" fmla="*/ 156 w 179"/>
              <a:gd name="T75" fmla="*/ 496 h 498"/>
              <a:gd name="T76" fmla="*/ 151 w 179"/>
              <a:gd name="T77" fmla="*/ 498 h 498"/>
              <a:gd name="T78" fmla="*/ 144 w 179"/>
              <a:gd name="T79" fmla="*/ 498 h 498"/>
              <a:gd name="T80" fmla="*/ 39 w 179"/>
              <a:gd name="T81" fmla="*/ 498 h 498"/>
              <a:gd name="T82" fmla="*/ 34 w 179"/>
              <a:gd name="T83" fmla="*/ 498 h 498"/>
              <a:gd name="T84" fmla="*/ 29 w 179"/>
              <a:gd name="T85" fmla="*/ 496 h 498"/>
              <a:gd name="T86" fmla="*/ 24 w 179"/>
              <a:gd name="T87" fmla="*/ 494 h 498"/>
              <a:gd name="T88" fmla="*/ 19 w 179"/>
              <a:gd name="T89" fmla="*/ 493 h 498"/>
              <a:gd name="T90" fmla="*/ 15 w 179"/>
              <a:gd name="T91" fmla="*/ 491 h 498"/>
              <a:gd name="T92" fmla="*/ 7 w 179"/>
              <a:gd name="T93" fmla="*/ 484 h 498"/>
              <a:gd name="T94" fmla="*/ 3 w 179"/>
              <a:gd name="T95" fmla="*/ 481 h 498"/>
              <a:gd name="T96" fmla="*/ 2 w 179"/>
              <a:gd name="T97" fmla="*/ 474 h 498"/>
              <a:gd name="T98" fmla="*/ 0 w 179"/>
              <a:gd name="T99" fmla="*/ 469 h 498"/>
              <a:gd name="T100" fmla="*/ 0 w 179"/>
              <a:gd name="T101" fmla="*/ 463 h 498"/>
              <a:gd name="T102" fmla="*/ 0 w 179"/>
              <a:gd name="T103" fmla="*/ 452 h 498"/>
              <a:gd name="T104" fmla="*/ 0 w 179"/>
              <a:gd name="T105" fmla="*/ 437 h 498"/>
              <a:gd name="T106" fmla="*/ 0 w 179"/>
              <a:gd name="T107" fmla="*/ 374 h 498"/>
              <a:gd name="T108" fmla="*/ 0 w 179"/>
              <a:gd name="T109" fmla="*/ 354 h 498"/>
              <a:gd name="T110" fmla="*/ 0 w 179"/>
              <a:gd name="T111" fmla="*/ 240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9" h="498">
                <a:moveTo>
                  <a:pt x="0" y="240"/>
                </a:moveTo>
                <a:lnTo>
                  <a:pt x="0" y="94"/>
                </a:lnTo>
                <a:lnTo>
                  <a:pt x="0" y="93"/>
                </a:lnTo>
                <a:lnTo>
                  <a:pt x="2" y="91"/>
                </a:lnTo>
                <a:lnTo>
                  <a:pt x="2" y="89"/>
                </a:lnTo>
                <a:lnTo>
                  <a:pt x="2" y="88"/>
                </a:lnTo>
                <a:lnTo>
                  <a:pt x="2" y="84"/>
                </a:lnTo>
                <a:lnTo>
                  <a:pt x="3" y="81"/>
                </a:lnTo>
                <a:lnTo>
                  <a:pt x="3" y="77"/>
                </a:lnTo>
                <a:lnTo>
                  <a:pt x="5" y="74"/>
                </a:lnTo>
                <a:lnTo>
                  <a:pt x="7" y="71"/>
                </a:lnTo>
                <a:lnTo>
                  <a:pt x="7" y="66"/>
                </a:lnTo>
                <a:lnTo>
                  <a:pt x="9" y="62"/>
                </a:lnTo>
                <a:lnTo>
                  <a:pt x="12" y="54"/>
                </a:lnTo>
                <a:lnTo>
                  <a:pt x="17" y="44"/>
                </a:lnTo>
                <a:lnTo>
                  <a:pt x="20" y="41"/>
                </a:lnTo>
                <a:lnTo>
                  <a:pt x="22" y="36"/>
                </a:lnTo>
                <a:lnTo>
                  <a:pt x="25" y="32"/>
                </a:lnTo>
                <a:lnTo>
                  <a:pt x="29" y="27"/>
                </a:lnTo>
                <a:lnTo>
                  <a:pt x="34" y="24"/>
                </a:lnTo>
                <a:lnTo>
                  <a:pt x="37" y="21"/>
                </a:lnTo>
                <a:lnTo>
                  <a:pt x="42" y="17"/>
                </a:lnTo>
                <a:lnTo>
                  <a:pt x="47" y="14"/>
                </a:lnTo>
                <a:lnTo>
                  <a:pt x="52" y="10"/>
                </a:lnTo>
                <a:lnTo>
                  <a:pt x="57" y="9"/>
                </a:lnTo>
                <a:lnTo>
                  <a:pt x="64" y="5"/>
                </a:lnTo>
                <a:lnTo>
                  <a:pt x="69" y="4"/>
                </a:lnTo>
                <a:lnTo>
                  <a:pt x="76" y="2"/>
                </a:lnTo>
                <a:lnTo>
                  <a:pt x="84" y="2"/>
                </a:lnTo>
                <a:lnTo>
                  <a:pt x="91" y="0"/>
                </a:lnTo>
                <a:lnTo>
                  <a:pt x="99" y="0"/>
                </a:lnTo>
                <a:lnTo>
                  <a:pt x="106" y="2"/>
                </a:lnTo>
                <a:lnTo>
                  <a:pt x="112" y="2"/>
                </a:lnTo>
                <a:lnTo>
                  <a:pt x="119" y="4"/>
                </a:lnTo>
                <a:lnTo>
                  <a:pt x="124" y="5"/>
                </a:lnTo>
                <a:lnTo>
                  <a:pt x="129" y="9"/>
                </a:lnTo>
                <a:lnTo>
                  <a:pt x="134" y="10"/>
                </a:lnTo>
                <a:lnTo>
                  <a:pt x="139" y="14"/>
                </a:lnTo>
                <a:lnTo>
                  <a:pt x="144" y="17"/>
                </a:lnTo>
                <a:lnTo>
                  <a:pt x="148" y="21"/>
                </a:lnTo>
                <a:lnTo>
                  <a:pt x="153" y="24"/>
                </a:lnTo>
                <a:lnTo>
                  <a:pt x="156" y="29"/>
                </a:lnTo>
                <a:lnTo>
                  <a:pt x="158" y="32"/>
                </a:lnTo>
                <a:lnTo>
                  <a:pt x="161" y="37"/>
                </a:lnTo>
                <a:lnTo>
                  <a:pt x="164" y="41"/>
                </a:lnTo>
                <a:lnTo>
                  <a:pt x="166" y="46"/>
                </a:lnTo>
                <a:lnTo>
                  <a:pt x="168" y="49"/>
                </a:lnTo>
                <a:lnTo>
                  <a:pt x="169" y="54"/>
                </a:lnTo>
                <a:lnTo>
                  <a:pt x="171" y="57"/>
                </a:lnTo>
                <a:lnTo>
                  <a:pt x="173" y="62"/>
                </a:lnTo>
                <a:lnTo>
                  <a:pt x="174" y="66"/>
                </a:lnTo>
                <a:lnTo>
                  <a:pt x="176" y="69"/>
                </a:lnTo>
                <a:lnTo>
                  <a:pt x="176" y="74"/>
                </a:lnTo>
                <a:lnTo>
                  <a:pt x="178" y="77"/>
                </a:lnTo>
                <a:lnTo>
                  <a:pt x="178" y="79"/>
                </a:lnTo>
                <a:lnTo>
                  <a:pt x="178" y="82"/>
                </a:lnTo>
                <a:lnTo>
                  <a:pt x="178" y="86"/>
                </a:lnTo>
                <a:lnTo>
                  <a:pt x="179" y="88"/>
                </a:lnTo>
                <a:lnTo>
                  <a:pt x="179" y="89"/>
                </a:lnTo>
                <a:lnTo>
                  <a:pt x="179" y="91"/>
                </a:lnTo>
                <a:lnTo>
                  <a:pt x="179" y="461"/>
                </a:lnTo>
                <a:lnTo>
                  <a:pt x="179" y="463"/>
                </a:lnTo>
                <a:lnTo>
                  <a:pt x="178" y="466"/>
                </a:lnTo>
                <a:lnTo>
                  <a:pt x="178" y="469"/>
                </a:lnTo>
                <a:lnTo>
                  <a:pt x="178" y="471"/>
                </a:lnTo>
                <a:lnTo>
                  <a:pt x="176" y="476"/>
                </a:lnTo>
                <a:lnTo>
                  <a:pt x="174" y="478"/>
                </a:lnTo>
                <a:lnTo>
                  <a:pt x="174" y="481"/>
                </a:lnTo>
                <a:lnTo>
                  <a:pt x="171" y="484"/>
                </a:lnTo>
                <a:lnTo>
                  <a:pt x="171" y="486"/>
                </a:lnTo>
                <a:lnTo>
                  <a:pt x="169" y="488"/>
                </a:lnTo>
                <a:lnTo>
                  <a:pt x="168" y="489"/>
                </a:lnTo>
                <a:lnTo>
                  <a:pt x="166" y="491"/>
                </a:lnTo>
                <a:lnTo>
                  <a:pt x="163" y="493"/>
                </a:lnTo>
                <a:lnTo>
                  <a:pt x="159" y="494"/>
                </a:lnTo>
                <a:lnTo>
                  <a:pt x="156" y="496"/>
                </a:lnTo>
                <a:lnTo>
                  <a:pt x="153" y="496"/>
                </a:lnTo>
                <a:lnTo>
                  <a:pt x="151" y="498"/>
                </a:lnTo>
                <a:lnTo>
                  <a:pt x="148" y="498"/>
                </a:lnTo>
                <a:lnTo>
                  <a:pt x="144" y="498"/>
                </a:lnTo>
                <a:lnTo>
                  <a:pt x="40" y="498"/>
                </a:lnTo>
                <a:lnTo>
                  <a:pt x="39" y="498"/>
                </a:lnTo>
                <a:lnTo>
                  <a:pt x="37" y="498"/>
                </a:lnTo>
                <a:lnTo>
                  <a:pt x="34" y="498"/>
                </a:lnTo>
                <a:lnTo>
                  <a:pt x="30" y="498"/>
                </a:lnTo>
                <a:lnTo>
                  <a:pt x="29" y="496"/>
                </a:lnTo>
                <a:lnTo>
                  <a:pt x="27" y="496"/>
                </a:lnTo>
                <a:lnTo>
                  <a:pt x="24" y="494"/>
                </a:lnTo>
                <a:lnTo>
                  <a:pt x="22" y="494"/>
                </a:lnTo>
                <a:lnTo>
                  <a:pt x="19" y="493"/>
                </a:lnTo>
                <a:lnTo>
                  <a:pt x="17" y="493"/>
                </a:lnTo>
                <a:lnTo>
                  <a:pt x="15" y="491"/>
                </a:lnTo>
                <a:lnTo>
                  <a:pt x="10" y="488"/>
                </a:lnTo>
                <a:lnTo>
                  <a:pt x="7" y="484"/>
                </a:lnTo>
                <a:lnTo>
                  <a:pt x="5" y="483"/>
                </a:lnTo>
                <a:lnTo>
                  <a:pt x="3" y="481"/>
                </a:lnTo>
                <a:lnTo>
                  <a:pt x="3" y="478"/>
                </a:lnTo>
                <a:lnTo>
                  <a:pt x="2" y="474"/>
                </a:lnTo>
                <a:lnTo>
                  <a:pt x="0" y="473"/>
                </a:lnTo>
                <a:lnTo>
                  <a:pt x="0" y="469"/>
                </a:lnTo>
                <a:lnTo>
                  <a:pt x="0" y="466"/>
                </a:lnTo>
                <a:lnTo>
                  <a:pt x="0" y="463"/>
                </a:lnTo>
                <a:lnTo>
                  <a:pt x="0" y="458"/>
                </a:lnTo>
                <a:lnTo>
                  <a:pt x="0" y="452"/>
                </a:lnTo>
                <a:lnTo>
                  <a:pt x="0" y="447"/>
                </a:lnTo>
                <a:lnTo>
                  <a:pt x="0" y="437"/>
                </a:lnTo>
                <a:lnTo>
                  <a:pt x="0" y="432"/>
                </a:lnTo>
                <a:lnTo>
                  <a:pt x="0" y="374"/>
                </a:lnTo>
                <a:lnTo>
                  <a:pt x="0" y="370"/>
                </a:lnTo>
                <a:lnTo>
                  <a:pt x="0" y="354"/>
                </a:lnTo>
                <a:lnTo>
                  <a:pt x="0" y="352"/>
                </a:lnTo>
                <a:lnTo>
                  <a:pt x="0" y="24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80" name="Freeform 108"/>
          <p:cNvSpPr>
            <a:spLocks/>
          </p:cNvSpPr>
          <p:nvPr/>
        </p:nvSpPr>
        <p:spPr bwMode="auto">
          <a:xfrm>
            <a:off x="8240713" y="2755900"/>
            <a:ext cx="80962" cy="74613"/>
          </a:xfrm>
          <a:custGeom>
            <a:avLst/>
            <a:gdLst>
              <a:gd name="T0" fmla="*/ 69 w 69"/>
              <a:gd name="T1" fmla="*/ 35 h 69"/>
              <a:gd name="T2" fmla="*/ 66 w 69"/>
              <a:gd name="T3" fmla="*/ 48 h 69"/>
              <a:gd name="T4" fmla="*/ 57 w 69"/>
              <a:gd name="T5" fmla="*/ 60 h 69"/>
              <a:gd name="T6" fmla="*/ 45 w 69"/>
              <a:gd name="T7" fmla="*/ 67 h 69"/>
              <a:gd name="T8" fmla="*/ 30 w 69"/>
              <a:gd name="T9" fmla="*/ 69 h 69"/>
              <a:gd name="T10" fmla="*/ 17 w 69"/>
              <a:gd name="T11" fmla="*/ 64 h 69"/>
              <a:gd name="T12" fmla="*/ 7 w 69"/>
              <a:gd name="T13" fmla="*/ 55 h 69"/>
              <a:gd name="T14" fmla="*/ 0 w 69"/>
              <a:gd name="T15" fmla="*/ 42 h 69"/>
              <a:gd name="T16" fmla="*/ 0 w 69"/>
              <a:gd name="T17" fmla="*/ 27 h 69"/>
              <a:gd name="T18" fmla="*/ 7 w 69"/>
              <a:gd name="T19" fmla="*/ 15 h 69"/>
              <a:gd name="T20" fmla="*/ 17 w 69"/>
              <a:gd name="T21" fmla="*/ 5 h 69"/>
              <a:gd name="T22" fmla="*/ 30 w 69"/>
              <a:gd name="T23" fmla="*/ 0 h 69"/>
              <a:gd name="T24" fmla="*/ 45 w 69"/>
              <a:gd name="T25" fmla="*/ 2 h 69"/>
              <a:gd name="T26" fmla="*/ 57 w 69"/>
              <a:gd name="T27" fmla="*/ 8 h 69"/>
              <a:gd name="T28" fmla="*/ 66 w 69"/>
              <a:gd name="T29" fmla="*/ 20 h 69"/>
              <a:gd name="T30" fmla="*/ 69 w 69"/>
              <a:gd name="T31" fmla="*/ 3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9" h="69">
                <a:moveTo>
                  <a:pt x="69" y="35"/>
                </a:moveTo>
                <a:lnTo>
                  <a:pt x="66" y="48"/>
                </a:lnTo>
                <a:lnTo>
                  <a:pt x="57" y="60"/>
                </a:lnTo>
                <a:lnTo>
                  <a:pt x="45" y="67"/>
                </a:lnTo>
                <a:lnTo>
                  <a:pt x="30" y="69"/>
                </a:lnTo>
                <a:lnTo>
                  <a:pt x="17" y="64"/>
                </a:lnTo>
                <a:lnTo>
                  <a:pt x="7" y="55"/>
                </a:lnTo>
                <a:lnTo>
                  <a:pt x="0" y="42"/>
                </a:lnTo>
                <a:lnTo>
                  <a:pt x="0" y="27"/>
                </a:lnTo>
                <a:lnTo>
                  <a:pt x="7" y="15"/>
                </a:lnTo>
                <a:lnTo>
                  <a:pt x="17" y="5"/>
                </a:lnTo>
                <a:lnTo>
                  <a:pt x="30" y="0"/>
                </a:lnTo>
                <a:lnTo>
                  <a:pt x="45" y="2"/>
                </a:lnTo>
                <a:lnTo>
                  <a:pt x="57" y="8"/>
                </a:lnTo>
                <a:lnTo>
                  <a:pt x="66" y="20"/>
                </a:lnTo>
                <a:lnTo>
                  <a:pt x="69" y="35"/>
                </a:lnTo>
                <a:close/>
              </a:path>
            </a:pathLst>
          </a:custGeom>
          <a:solidFill>
            <a:srgbClr val="FFFFFF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981" name="Freeform 109"/>
          <p:cNvSpPr>
            <a:spLocks/>
          </p:cNvSpPr>
          <p:nvPr/>
        </p:nvSpPr>
        <p:spPr bwMode="auto">
          <a:xfrm>
            <a:off x="8240713" y="2755900"/>
            <a:ext cx="80962" cy="74613"/>
          </a:xfrm>
          <a:custGeom>
            <a:avLst/>
            <a:gdLst>
              <a:gd name="T0" fmla="*/ 69 w 69"/>
              <a:gd name="T1" fmla="*/ 35 h 69"/>
              <a:gd name="T2" fmla="*/ 66 w 69"/>
              <a:gd name="T3" fmla="*/ 48 h 69"/>
              <a:gd name="T4" fmla="*/ 57 w 69"/>
              <a:gd name="T5" fmla="*/ 60 h 69"/>
              <a:gd name="T6" fmla="*/ 45 w 69"/>
              <a:gd name="T7" fmla="*/ 67 h 69"/>
              <a:gd name="T8" fmla="*/ 30 w 69"/>
              <a:gd name="T9" fmla="*/ 69 h 69"/>
              <a:gd name="T10" fmla="*/ 17 w 69"/>
              <a:gd name="T11" fmla="*/ 64 h 69"/>
              <a:gd name="T12" fmla="*/ 7 w 69"/>
              <a:gd name="T13" fmla="*/ 55 h 69"/>
              <a:gd name="T14" fmla="*/ 0 w 69"/>
              <a:gd name="T15" fmla="*/ 42 h 69"/>
              <a:gd name="T16" fmla="*/ 0 w 69"/>
              <a:gd name="T17" fmla="*/ 27 h 69"/>
              <a:gd name="T18" fmla="*/ 7 w 69"/>
              <a:gd name="T19" fmla="*/ 15 h 69"/>
              <a:gd name="T20" fmla="*/ 17 w 69"/>
              <a:gd name="T21" fmla="*/ 5 h 69"/>
              <a:gd name="T22" fmla="*/ 30 w 69"/>
              <a:gd name="T23" fmla="*/ 0 h 69"/>
              <a:gd name="T24" fmla="*/ 45 w 69"/>
              <a:gd name="T25" fmla="*/ 2 h 69"/>
              <a:gd name="T26" fmla="*/ 57 w 69"/>
              <a:gd name="T27" fmla="*/ 8 h 69"/>
              <a:gd name="T28" fmla="*/ 66 w 69"/>
              <a:gd name="T29" fmla="*/ 20 h 69"/>
              <a:gd name="T30" fmla="*/ 69 w 69"/>
              <a:gd name="T31" fmla="*/ 3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9" h="69">
                <a:moveTo>
                  <a:pt x="69" y="35"/>
                </a:moveTo>
                <a:lnTo>
                  <a:pt x="66" y="48"/>
                </a:lnTo>
                <a:lnTo>
                  <a:pt x="57" y="60"/>
                </a:lnTo>
                <a:lnTo>
                  <a:pt x="45" y="67"/>
                </a:lnTo>
                <a:lnTo>
                  <a:pt x="30" y="69"/>
                </a:lnTo>
                <a:lnTo>
                  <a:pt x="17" y="64"/>
                </a:lnTo>
                <a:lnTo>
                  <a:pt x="7" y="55"/>
                </a:lnTo>
                <a:lnTo>
                  <a:pt x="0" y="42"/>
                </a:lnTo>
                <a:lnTo>
                  <a:pt x="0" y="27"/>
                </a:lnTo>
                <a:lnTo>
                  <a:pt x="7" y="15"/>
                </a:lnTo>
                <a:lnTo>
                  <a:pt x="17" y="5"/>
                </a:lnTo>
                <a:lnTo>
                  <a:pt x="30" y="0"/>
                </a:lnTo>
                <a:lnTo>
                  <a:pt x="45" y="2"/>
                </a:lnTo>
                <a:lnTo>
                  <a:pt x="57" y="8"/>
                </a:lnTo>
                <a:lnTo>
                  <a:pt x="66" y="20"/>
                </a:lnTo>
                <a:lnTo>
                  <a:pt x="69" y="35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82" name="Freeform 110"/>
          <p:cNvSpPr>
            <a:spLocks/>
          </p:cNvSpPr>
          <p:nvPr/>
        </p:nvSpPr>
        <p:spPr bwMode="auto">
          <a:xfrm>
            <a:off x="8326438" y="2771775"/>
            <a:ext cx="38100" cy="33338"/>
          </a:xfrm>
          <a:custGeom>
            <a:avLst/>
            <a:gdLst>
              <a:gd name="T0" fmla="*/ 32 w 32"/>
              <a:gd name="T1" fmla="*/ 15 h 30"/>
              <a:gd name="T2" fmla="*/ 29 w 32"/>
              <a:gd name="T3" fmla="*/ 25 h 30"/>
              <a:gd name="T4" fmla="*/ 20 w 32"/>
              <a:gd name="T5" fmla="*/ 30 h 30"/>
              <a:gd name="T6" fmla="*/ 12 w 32"/>
              <a:gd name="T7" fmla="*/ 30 h 30"/>
              <a:gd name="T8" fmla="*/ 4 w 32"/>
              <a:gd name="T9" fmla="*/ 25 h 30"/>
              <a:gd name="T10" fmla="*/ 0 w 32"/>
              <a:gd name="T11" fmla="*/ 15 h 30"/>
              <a:gd name="T12" fmla="*/ 4 w 32"/>
              <a:gd name="T13" fmla="*/ 7 h 30"/>
              <a:gd name="T14" fmla="*/ 12 w 32"/>
              <a:gd name="T15" fmla="*/ 0 h 30"/>
              <a:gd name="T16" fmla="*/ 20 w 32"/>
              <a:gd name="T17" fmla="*/ 0 h 30"/>
              <a:gd name="T18" fmla="*/ 29 w 32"/>
              <a:gd name="T19" fmla="*/ 7 h 30"/>
              <a:gd name="T20" fmla="*/ 32 w 32"/>
              <a:gd name="T21" fmla="*/ 1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" h="30">
                <a:moveTo>
                  <a:pt x="32" y="15"/>
                </a:moveTo>
                <a:lnTo>
                  <a:pt x="29" y="25"/>
                </a:lnTo>
                <a:lnTo>
                  <a:pt x="20" y="30"/>
                </a:lnTo>
                <a:lnTo>
                  <a:pt x="12" y="30"/>
                </a:lnTo>
                <a:lnTo>
                  <a:pt x="4" y="25"/>
                </a:lnTo>
                <a:lnTo>
                  <a:pt x="0" y="15"/>
                </a:lnTo>
                <a:lnTo>
                  <a:pt x="4" y="7"/>
                </a:lnTo>
                <a:lnTo>
                  <a:pt x="12" y="0"/>
                </a:lnTo>
                <a:lnTo>
                  <a:pt x="20" y="0"/>
                </a:lnTo>
                <a:lnTo>
                  <a:pt x="29" y="7"/>
                </a:lnTo>
                <a:lnTo>
                  <a:pt x="32" y="15"/>
                </a:lnTo>
                <a:close/>
              </a:path>
            </a:pathLst>
          </a:custGeom>
          <a:solidFill>
            <a:srgbClr val="FFFFFF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983" name="Freeform 111"/>
          <p:cNvSpPr>
            <a:spLocks/>
          </p:cNvSpPr>
          <p:nvPr/>
        </p:nvSpPr>
        <p:spPr bwMode="auto">
          <a:xfrm>
            <a:off x="8326438" y="2771775"/>
            <a:ext cx="38100" cy="33338"/>
          </a:xfrm>
          <a:custGeom>
            <a:avLst/>
            <a:gdLst>
              <a:gd name="T0" fmla="*/ 32 w 32"/>
              <a:gd name="T1" fmla="*/ 15 h 30"/>
              <a:gd name="T2" fmla="*/ 29 w 32"/>
              <a:gd name="T3" fmla="*/ 25 h 30"/>
              <a:gd name="T4" fmla="*/ 20 w 32"/>
              <a:gd name="T5" fmla="*/ 30 h 30"/>
              <a:gd name="T6" fmla="*/ 12 w 32"/>
              <a:gd name="T7" fmla="*/ 30 h 30"/>
              <a:gd name="T8" fmla="*/ 4 w 32"/>
              <a:gd name="T9" fmla="*/ 25 h 30"/>
              <a:gd name="T10" fmla="*/ 0 w 32"/>
              <a:gd name="T11" fmla="*/ 15 h 30"/>
              <a:gd name="T12" fmla="*/ 4 w 32"/>
              <a:gd name="T13" fmla="*/ 7 h 30"/>
              <a:gd name="T14" fmla="*/ 12 w 32"/>
              <a:gd name="T15" fmla="*/ 0 h 30"/>
              <a:gd name="T16" fmla="*/ 20 w 32"/>
              <a:gd name="T17" fmla="*/ 0 h 30"/>
              <a:gd name="T18" fmla="*/ 29 w 32"/>
              <a:gd name="T19" fmla="*/ 7 h 30"/>
              <a:gd name="T20" fmla="*/ 32 w 32"/>
              <a:gd name="T21" fmla="*/ 1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" h="30">
                <a:moveTo>
                  <a:pt x="32" y="15"/>
                </a:moveTo>
                <a:lnTo>
                  <a:pt x="29" y="25"/>
                </a:lnTo>
                <a:lnTo>
                  <a:pt x="20" y="30"/>
                </a:lnTo>
                <a:lnTo>
                  <a:pt x="12" y="30"/>
                </a:lnTo>
                <a:lnTo>
                  <a:pt x="4" y="25"/>
                </a:lnTo>
                <a:lnTo>
                  <a:pt x="0" y="15"/>
                </a:lnTo>
                <a:lnTo>
                  <a:pt x="4" y="7"/>
                </a:lnTo>
                <a:lnTo>
                  <a:pt x="12" y="0"/>
                </a:lnTo>
                <a:lnTo>
                  <a:pt x="20" y="0"/>
                </a:lnTo>
                <a:lnTo>
                  <a:pt x="29" y="7"/>
                </a:lnTo>
                <a:lnTo>
                  <a:pt x="32" y="15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84" name="Freeform 112"/>
          <p:cNvSpPr>
            <a:spLocks/>
          </p:cNvSpPr>
          <p:nvPr/>
        </p:nvSpPr>
        <p:spPr bwMode="auto">
          <a:xfrm>
            <a:off x="8194675" y="2841625"/>
            <a:ext cx="177800" cy="168275"/>
          </a:xfrm>
          <a:custGeom>
            <a:avLst/>
            <a:gdLst>
              <a:gd name="T0" fmla="*/ 149 w 149"/>
              <a:gd name="T1" fmla="*/ 60 h 154"/>
              <a:gd name="T2" fmla="*/ 149 w 149"/>
              <a:gd name="T3" fmla="*/ 92 h 154"/>
              <a:gd name="T4" fmla="*/ 149 w 149"/>
              <a:gd name="T5" fmla="*/ 100 h 154"/>
              <a:gd name="T6" fmla="*/ 147 w 149"/>
              <a:gd name="T7" fmla="*/ 107 h 154"/>
              <a:gd name="T8" fmla="*/ 144 w 149"/>
              <a:gd name="T9" fmla="*/ 113 h 154"/>
              <a:gd name="T10" fmla="*/ 142 w 149"/>
              <a:gd name="T11" fmla="*/ 120 h 154"/>
              <a:gd name="T12" fmla="*/ 139 w 149"/>
              <a:gd name="T13" fmla="*/ 125 h 154"/>
              <a:gd name="T14" fmla="*/ 134 w 149"/>
              <a:gd name="T15" fmla="*/ 130 h 154"/>
              <a:gd name="T16" fmla="*/ 129 w 149"/>
              <a:gd name="T17" fmla="*/ 135 h 154"/>
              <a:gd name="T18" fmla="*/ 124 w 149"/>
              <a:gd name="T19" fmla="*/ 139 h 154"/>
              <a:gd name="T20" fmla="*/ 119 w 149"/>
              <a:gd name="T21" fmla="*/ 142 h 154"/>
              <a:gd name="T22" fmla="*/ 112 w 149"/>
              <a:gd name="T23" fmla="*/ 145 h 154"/>
              <a:gd name="T24" fmla="*/ 107 w 149"/>
              <a:gd name="T25" fmla="*/ 147 h 154"/>
              <a:gd name="T26" fmla="*/ 100 w 149"/>
              <a:gd name="T27" fmla="*/ 150 h 154"/>
              <a:gd name="T28" fmla="*/ 93 w 149"/>
              <a:gd name="T29" fmla="*/ 152 h 154"/>
              <a:gd name="T30" fmla="*/ 85 w 149"/>
              <a:gd name="T31" fmla="*/ 152 h 154"/>
              <a:gd name="T32" fmla="*/ 78 w 149"/>
              <a:gd name="T33" fmla="*/ 154 h 154"/>
              <a:gd name="T34" fmla="*/ 72 w 149"/>
              <a:gd name="T35" fmla="*/ 154 h 154"/>
              <a:gd name="T36" fmla="*/ 65 w 149"/>
              <a:gd name="T37" fmla="*/ 152 h 154"/>
              <a:gd name="T38" fmla="*/ 58 w 149"/>
              <a:gd name="T39" fmla="*/ 152 h 154"/>
              <a:gd name="T40" fmla="*/ 52 w 149"/>
              <a:gd name="T41" fmla="*/ 150 h 154"/>
              <a:gd name="T42" fmla="*/ 45 w 149"/>
              <a:gd name="T43" fmla="*/ 149 h 154"/>
              <a:gd name="T44" fmla="*/ 38 w 149"/>
              <a:gd name="T45" fmla="*/ 147 h 154"/>
              <a:gd name="T46" fmla="*/ 31 w 149"/>
              <a:gd name="T47" fmla="*/ 144 h 154"/>
              <a:gd name="T48" fmla="*/ 26 w 149"/>
              <a:gd name="T49" fmla="*/ 142 h 154"/>
              <a:gd name="T50" fmla="*/ 21 w 149"/>
              <a:gd name="T51" fmla="*/ 137 h 154"/>
              <a:gd name="T52" fmla="*/ 16 w 149"/>
              <a:gd name="T53" fmla="*/ 134 h 154"/>
              <a:gd name="T54" fmla="*/ 11 w 149"/>
              <a:gd name="T55" fmla="*/ 129 h 154"/>
              <a:gd name="T56" fmla="*/ 8 w 149"/>
              <a:gd name="T57" fmla="*/ 123 h 154"/>
              <a:gd name="T58" fmla="*/ 5 w 149"/>
              <a:gd name="T59" fmla="*/ 118 h 154"/>
              <a:gd name="T60" fmla="*/ 1 w 149"/>
              <a:gd name="T61" fmla="*/ 113 h 154"/>
              <a:gd name="T62" fmla="*/ 0 w 149"/>
              <a:gd name="T63" fmla="*/ 107 h 154"/>
              <a:gd name="T64" fmla="*/ 0 w 149"/>
              <a:gd name="T65" fmla="*/ 100 h 154"/>
              <a:gd name="T66" fmla="*/ 0 w 149"/>
              <a:gd name="T67" fmla="*/ 0 h 154"/>
              <a:gd name="T68" fmla="*/ 149 w 149"/>
              <a:gd name="T69" fmla="*/ 0 h 154"/>
              <a:gd name="T70" fmla="*/ 149 w 149"/>
              <a:gd name="T71" fmla="*/ 6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9" h="154">
                <a:moveTo>
                  <a:pt x="149" y="60"/>
                </a:moveTo>
                <a:lnTo>
                  <a:pt x="149" y="92"/>
                </a:lnTo>
                <a:lnTo>
                  <a:pt x="149" y="100"/>
                </a:lnTo>
                <a:lnTo>
                  <a:pt x="147" y="107"/>
                </a:lnTo>
                <a:lnTo>
                  <a:pt x="144" y="113"/>
                </a:lnTo>
                <a:lnTo>
                  <a:pt x="142" y="120"/>
                </a:lnTo>
                <a:lnTo>
                  <a:pt x="139" y="125"/>
                </a:lnTo>
                <a:lnTo>
                  <a:pt x="134" y="130"/>
                </a:lnTo>
                <a:lnTo>
                  <a:pt x="129" y="135"/>
                </a:lnTo>
                <a:lnTo>
                  <a:pt x="124" y="139"/>
                </a:lnTo>
                <a:lnTo>
                  <a:pt x="119" y="142"/>
                </a:lnTo>
                <a:lnTo>
                  <a:pt x="112" y="145"/>
                </a:lnTo>
                <a:lnTo>
                  <a:pt x="107" y="147"/>
                </a:lnTo>
                <a:lnTo>
                  <a:pt x="100" y="150"/>
                </a:lnTo>
                <a:lnTo>
                  <a:pt x="93" y="152"/>
                </a:lnTo>
                <a:lnTo>
                  <a:pt x="85" y="152"/>
                </a:lnTo>
                <a:lnTo>
                  <a:pt x="78" y="154"/>
                </a:lnTo>
                <a:lnTo>
                  <a:pt x="72" y="154"/>
                </a:lnTo>
                <a:lnTo>
                  <a:pt x="65" y="152"/>
                </a:lnTo>
                <a:lnTo>
                  <a:pt x="58" y="152"/>
                </a:lnTo>
                <a:lnTo>
                  <a:pt x="52" y="150"/>
                </a:lnTo>
                <a:lnTo>
                  <a:pt x="45" y="149"/>
                </a:lnTo>
                <a:lnTo>
                  <a:pt x="38" y="147"/>
                </a:lnTo>
                <a:lnTo>
                  <a:pt x="31" y="144"/>
                </a:lnTo>
                <a:lnTo>
                  <a:pt x="26" y="142"/>
                </a:lnTo>
                <a:lnTo>
                  <a:pt x="21" y="137"/>
                </a:lnTo>
                <a:lnTo>
                  <a:pt x="16" y="134"/>
                </a:lnTo>
                <a:lnTo>
                  <a:pt x="11" y="129"/>
                </a:lnTo>
                <a:lnTo>
                  <a:pt x="8" y="123"/>
                </a:lnTo>
                <a:lnTo>
                  <a:pt x="5" y="118"/>
                </a:lnTo>
                <a:lnTo>
                  <a:pt x="1" y="113"/>
                </a:lnTo>
                <a:lnTo>
                  <a:pt x="0" y="107"/>
                </a:lnTo>
                <a:lnTo>
                  <a:pt x="0" y="100"/>
                </a:lnTo>
                <a:lnTo>
                  <a:pt x="0" y="0"/>
                </a:lnTo>
                <a:lnTo>
                  <a:pt x="149" y="0"/>
                </a:lnTo>
                <a:lnTo>
                  <a:pt x="149" y="60"/>
                </a:lnTo>
                <a:close/>
              </a:path>
            </a:pathLst>
          </a:custGeom>
          <a:solidFill>
            <a:srgbClr val="FFFFFF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985" name="Freeform 113"/>
          <p:cNvSpPr>
            <a:spLocks/>
          </p:cNvSpPr>
          <p:nvPr/>
        </p:nvSpPr>
        <p:spPr bwMode="auto">
          <a:xfrm>
            <a:off x="8194675" y="2841625"/>
            <a:ext cx="177800" cy="168275"/>
          </a:xfrm>
          <a:custGeom>
            <a:avLst/>
            <a:gdLst>
              <a:gd name="T0" fmla="*/ 149 w 149"/>
              <a:gd name="T1" fmla="*/ 60 h 154"/>
              <a:gd name="T2" fmla="*/ 149 w 149"/>
              <a:gd name="T3" fmla="*/ 92 h 154"/>
              <a:gd name="T4" fmla="*/ 149 w 149"/>
              <a:gd name="T5" fmla="*/ 100 h 154"/>
              <a:gd name="T6" fmla="*/ 147 w 149"/>
              <a:gd name="T7" fmla="*/ 107 h 154"/>
              <a:gd name="T8" fmla="*/ 144 w 149"/>
              <a:gd name="T9" fmla="*/ 113 h 154"/>
              <a:gd name="T10" fmla="*/ 142 w 149"/>
              <a:gd name="T11" fmla="*/ 120 h 154"/>
              <a:gd name="T12" fmla="*/ 139 w 149"/>
              <a:gd name="T13" fmla="*/ 125 h 154"/>
              <a:gd name="T14" fmla="*/ 134 w 149"/>
              <a:gd name="T15" fmla="*/ 130 h 154"/>
              <a:gd name="T16" fmla="*/ 129 w 149"/>
              <a:gd name="T17" fmla="*/ 135 h 154"/>
              <a:gd name="T18" fmla="*/ 124 w 149"/>
              <a:gd name="T19" fmla="*/ 139 h 154"/>
              <a:gd name="T20" fmla="*/ 119 w 149"/>
              <a:gd name="T21" fmla="*/ 142 h 154"/>
              <a:gd name="T22" fmla="*/ 112 w 149"/>
              <a:gd name="T23" fmla="*/ 145 h 154"/>
              <a:gd name="T24" fmla="*/ 107 w 149"/>
              <a:gd name="T25" fmla="*/ 147 h 154"/>
              <a:gd name="T26" fmla="*/ 100 w 149"/>
              <a:gd name="T27" fmla="*/ 150 h 154"/>
              <a:gd name="T28" fmla="*/ 93 w 149"/>
              <a:gd name="T29" fmla="*/ 152 h 154"/>
              <a:gd name="T30" fmla="*/ 85 w 149"/>
              <a:gd name="T31" fmla="*/ 152 h 154"/>
              <a:gd name="T32" fmla="*/ 78 w 149"/>
              <a:gd name="T33" fmla="*/ 154 h 154"/>
              <a:gd name="T34" fmla="*/ 72 w 149"/>
              <a:gd name="T35" fmla="*/ 154 h 154"/>
              <a:gd name="T36" fmla="*/ 65 w 149"/>
              <a:gd name="T37" fmla="*/ 152 h 154"/>
              <a:gd name="T38" fmla="*/ 58 w 149"/>
              <a:gd name="T39" fmla="*/ 152 h 154"/>
              <a:gd name="T40" fmla="*/ 52 w 149"/>
              <a:gd name="T41" fmla="*/ 150 h 154"/>
              <a:gd name="T42" fmla="*/ 45 w 149"/>
              <a:gd name="T43" fmla="*/ 149 h 154"/>
              <a:gd name="T44" fmla="*/ 38 w 149"/>
              <a:gd name="T45" fmla="*/ 147 h 154"/>
              <a:gd name="T46" fmla="*/ 31 w 149"/>
              <a:gd name="T47" fmla="*/ 144 h 154"/>
              <a:gd name="T48" fmla="*/ 26 w 149"/>
              <a:gd name="T49" fmla="*/ 142 h 154"/>
              <a:gd name="T50" fmla="*/ 21 w 149"/>
              <a:gd name="T51" fmla="*/ 137 h 154"/>
              <a:gd name="T52" fmla="*/ 16 w 149"/>
              <a:gd name="T53" fmla="*/ 134 h 154"/>
              <a:gd name="T54" fmla="*/ 11 w 149"/>
              <a:gd name="T55" fmla="*/ 129 h 154"/>
              <a:gd name="T56" fmla="*/ 8 w 149"/>
              <a:gd name="T57" fmla="*/ 123 h 154"/>
              <a:gd name="T58" fmla="*/ 5 w 149"/>
              <a:gd name="T59" fmla="*/ 118 h 154"/>
              <a:gd name="T60" fmla="*/ 1 w 149"/>
              <a:gd name="T61" fmla="*/ 113 h 154"/>
              <a:gd name="T62" fmla="*/ 0 w 149"/>
              <a:gd name="T63" fmla="*/ 107 h 154"/>
              <a:gd name="T64" fmla="*/ 0 w 149"/>
              <a:gd name="T65" fmla="*/ 100 h 154"/>
              <a:gd name="T66" fmla="*/ 0 w 149"/>
              <a:gd name="T67" fmla="*/ 0 h 154"/>
              <a:gd name="T68" fmla="*/ 149 w 149"/>
              <a:gd name="T69" fmla="*/ 0 h 154"/>
              <a:gd name="T70" fmla="*/ 149 w 149"/>
              <a:gd name="T71" fmla="*/ 6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9" h="154">
                <a:moveTo>
                  <a:pt x="149" y="60"/>
                </a:moveTo>
                <a:lnTo>
                  <a:pt x="149" y="92"/>
                </a:lnTo>
                <a:lnTo>
                  <a:pt x="149" y="100"/>
                </a:lnTo>
                <a:lnTo>
                  <a:pt x="147" y="107"/>
                </a:lnTo>
                <a:lnTo>
                  <a:pt x="144" y="113"/>
                </a:lnTo>
                <a:lnTo>
                  <a:pt x="142" y="120"/>
                </a:lnTo>
                <a:lnTo>
                  <a:pt x="139" y="125"/>
                </a:lnTo>
                <a:lnTo>
                  <a:pt x="134" y="130"/>
                </a:lnTo>
                <a:lnTo>
                  <a:pt x="129" y="135"/>
                </a:lnTo>
                <a:lnTo>
                  <a:pt x="124" y="139"/>
                </a:lnTo>
                <a:lnTo>
                  <a:pt x="119" y="142"/>
                </a:lnTo>
                <a:lnTo>
                  <a:pt x="112" y="145"/>
                </a:lnTo>
                <a:lnTo>
                  <a:pt x="107" y="147"/>
                </a:lnTo>
                <a:lnTo>
                  <a:pt x="100" y="150"/>
                </a:lnTo>
                <a:lnTo>
                  <a:pt x="93" y="152"/>
                </a:lnTo>
                <a:lnTo>
                  <a:pt x="85" y="152"/>
                </a:lnTo>
                <a:lnTo>
                  <a:pt x="78" y="154"/>
                </a:lnTo>
                <a:lnTo>
                  <a:pt x="72" y="154"/>
                </a:lnTo>
                <a:lnTo>
                  <a:pt x="65" y="152"/>
                </a:lnTo>
                <a:lnTo>
                  <a:pt x="58" y="152"/>
                </a:lnTo>
                <a:lnTo>
                  <a:pt x="52" y="150"/>
                </a:lnTo>
                <a:lnTo>
                  <a:pt x="45" y="149"/>
                </a:lnTo>
                <a:lnTo>
                  <a:pt x="38" y="147"/>
                </a:lnTo>
                <a:lnTo>
                  <a:pt x="31" y="144"/>
                </a:lnTo>
                <a:lnTo>
                  <a:pt x="26" y="142"/>
                </a:lnTo>
                <a:lnTo>
                  <a:pt x="21" y="137"/>
                </a:lnTo>
                <a:lnTo>
                  <a:pt x="16" y="134"/>
                </a:lnTo>
                <a:lnTo>
                  <a:pt x="11" y="129"/>
                </a:lnTo>
                <a:lnTo>
                  <a:pt x="8" y="123"/>
                </a:lnTo>
                <a:lnTo>
                  <a:pt x="5" y="118"/>
                </a:lnTo>
                <a:lnTo>
                  <a:pt x="1" y="113"/>
                </a:lnTo>
                <a:lnTo>
                  <a:pt x="0" y="107"/>
                </a:lnTo>
                <a:lnTo>
                  <a:pt x="0" y="100"/>
                </a:lnTo>
                <a:lnTo>
                  <a:pt x="0" y="0"/>
                </a:lnTo>
                <a:lnTo>
                  <a:pt x="149" y="0"/>
                </a:lnTo>
                <a:lnTo>
                  <a:pt x="149" y="6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86" name="Rectangle 114"/>
          <p:cNvSpPr>
            <a:spLocks noChangeArrowheads="1"/>
          </p:cNvSpPr>
          <p:nvPr/>
        </p:nvSpPr>
        <p:spPr bwMode="auto">
          <a:xfrm>
            <a:off x="8213725" y="2863850"/>
            <a:ext cx="134938" cy="79375"/>
          </a:xfrm>
          <a:prstGeom prst="rect">
            <a:avLst/>
          </a:prstGeom>
          <a:solidFill>
            <a:srgbClr val="FFFFFF"/>
          </a:solidFill>
          <a:ln w="269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987" name="Rectangle 115"/>
          <p:cNvSpPr>
            <a:spLocks noChangeArrowheads="1"/>
          </p:cNvSpPr>
          <p:nvPr/>
        </p:nvSpPr>
        <p:spPr bwMode="auto">
          <a:xfrm>
            <a:off x="8213725" y="2863850"/>
            <a:ext cx="134938" cy="793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88" name="Freeform 116"/>
          <p:cNvSpPr>
            <a:spLocks/>
          </p:cNvSpPr>
          <p:nvPr/>
        </p:nvSpPr>
        <p:spPr bwMode="auto">
          <a:xfrm>
            <a:off x="8259763" y="3073400"/>
            <a:ext cx="44450" cy="26988"/>
          </a:xfrm>
          <a:custGeom>
            <a:avLst/>
            <a:gdLst>
              <a:gd name="T0" fmla="*/ 37 w 37"/>
              <a:gd name="T1" fmla="*/ 12 h 25"/>
              <a:gd name="T2" fmla="*/ 37 w 37"/>
              <a:gd name="T3" fmla="*/ 12 h 25"/>
              <a:gd name="T4" fmla="*/ 37 w 37"/>
              <a:gd name="T5" fmla="*/ 10 h 25"/>
              <a:gd name="T6" fmla="*/ 35 w 37"/>
              <a:gd name="T7" fmla="*/ 9 h 25"/>
              <a:gd name="T8" fmla="*/ 35 w 37"/>
              <a:gd name="T9" fmla="*/ 9 h 25"/>
              <a:gd name="T10" fmla="*/ 33 w 37"/>
              <a:gd name="T11" fmla="*/ 5 h 25"/>
              <a:gd name="T12" fmla="*/ 32 w 37"/>
              <a:gd name="T13" fmla="*/ 5 h 25"/>
              <a:gd name="T14" fmla="*/ 32 w 37"/>
              <a:gd name="T15" fmla="*/ 4 h 25"/>
              <a:gd name="T16" fmla="*/ 30 w 37"/>
              <a:gd name="T17" fmla="*/ 4 h 25"/>
              <a:gd name="T18" fmla="*/ 27 w 37"/>
              <a:gd name="T19" fmla="*/ 2 h 25"/>
              <a:gd name="T20" fmla="*/ 25 w 37"/>
              <a:gd name="T21" fmla="*/ 2 h 25"/>
              <a:gd name="T22" fmla="*/ 23 w 37"/>
              <a:gd name="T23" fmla="*/ 2 h 25"/>
              <a:gd name="T24" fmla="*/ 22 w 37"/>
              <a:gd name="T25" fmla="*/ 0 h 25"/>
              <a:gd name="T26" fmla="*/ 20 w 37"/>
              <a:gd name="T27" fmla="*/ 0 h 25"/>
              <a:gd name="T28" fmla="*/ 17 w 37"/>
              <a:gd name="T29" fmla="*/ 0 h 25"/>
              <a:gd name="T30" fmla="*/ 15 w 37"/>
              <a:gd name="T31" fmla="*/ 0 h 25"/>
              <a:gd name="T32" fmla="*/ 12 w 37"/>
              <a:gd name="T33" fmla="*/ 2 h 25"/>
              <a:gd name="T34" fmla="*/ 10 w 37"/>
              <a:gd name="T35" fmla="*/ 2 h 25"/>
              <a:gd name="T36" fmla="*/ 8 w 37"/>
              <a:gd name="T37" fmla="*/ 2 h 25"/>
              <a:gd name="T38" fmla="*/ 7 w 37"/>
              <a:gd name="T39" fmla="*/ 4 h 25"/>
              <a:gd name="T40" fmla="*/ 5 w 37"/>
              <a:gd name="T41" fmla="*/ 4 h 25"/>
              <a:gd name="T42" fmla="*/ 3 w 37"/>
              <a:gd name="T43" fmla="*/ 5 h 25"/>
              <a:gd name="T44" fmla="*/ 3 w 37"/>
              <a:gd name="T45" fmla="*/ 5 h 25"/>
              <a:gd name="T46" fmla="*/ 2 w 37"/>
              <a:gd name="T47" fmla="*/ 9 h 25"/>
              <a:gd name="T48" fmla="*/ 0 w 37"/>
              <a:gd name="T49" fmla="*/ 9 h 25"/>
              <a:gd name="T50" fmla="*/ 0 w 37"/>
              <a:gd name="T51" fmla="*/ 10 h 25"/>
              <a:gd name="T52" fmla="*/ 0 w 37"/>
              <a:gd name="T53" fmla="*/ 12 h 25"/>
              <a:gd name="T54" fmla="*/ 0 w 37"/>
              <a:gd name="T55" fmla="*/ 14 h 25"/>
              <a:gd name="T56" fmla="*/ 0 w 37"/>
              <a:gd name="T57" fmla="*/ 17 h 25"/>
              <a:gd name="T58" fmla="*/ 2 w 37"/>
              <a:gd name="T59" fmla="*/ 17 h 25"/>
              <a:gd name="T60" fmla="*/ 3 w 37"/>
              <a:gd name="T61" fmla="*/ 19 h 25"/>
              <a:gd name="T62" fmla="*/ 3 w 37"/>
              <a:gd name="T63" fmla="*/ 20 h 25"/>
              <a:gd name="T64" fmla="*/ 5 w 37"/>
              <a:gd name="T65" fmla="*/ 20 h 25"/>
              <a:gd name="T66" fmla="*/ 7 w 37"/>
              <a:gd name="T67" fmla="*/ 22 h 25"/>
              <a:gd name="T68" fmla="*/ 8 w 37"/>
              <a:gd name="T69" fmla="*/ 24 h 25"/>
              <a:gd name="T70" fmla="*/ 10 w 37"/>
              <a:gd name="T71" fmla="*/ 24 h 25"/>
              <a:gd name="T72" fmla="*/ 12 w 37"/>
              <a:gd name="T73" fmla="*/ 24 h 25"/>
              <a:gd name="T74" fmla="*/ 15 w 37"/>
              <a:gd name="T75" fmla="*/ 24 h 25"/>
              <a:gd name="T76" fmla="*/ 17 w 37"/>
              <a:gd name="T77" fmla="*/ 25 h 25"/>
              <a:gd name="T78" fmla="*/ 20 w 37"/>
              <a:gd name="T79" fmla="*/ 25 h 25"/>
              <a:gd name="T80" fmla="*/ 22 w 37"/>
              <a:gd name="T81" fmla="*/ 24 h 25"/>
              <a:gd name="T82" fmla="*/ 23 w 37"/>
              <a:gd name="T83" fmla="*/ 24 h 25"/>
              <a:gd name="T84" fmla="*/ 25 w 37"/>
              <a:gd name="T85" fmla="*/ 24 h 25"/>
              <a:gd name="T86" fmla="*/ 27 w 37"/>
              <a:gd name="T87" fmla="*/ 24 h 25"/>
              <a:gd name="T88" fmla="*/ 30 w 37"/>
              <a:gd name="T89" fmla="*/ 22 h 25"/>
              <a:gd name="T90" fmla="*/ 32 w 37"/>
              <a:gd name="T91" fmla="*/ 20 h 25"/>
              <a:gd name="T92" fmla="*/ 32 w 37"/>
              <a:gd name="T93" fmla="*/ 20 h 25"/>
              <a:gd name="T94" fmla="*/ 33 w 37"/>
              <a:gd name="T95" fmla="*/ 19 h 25"/>
              <a:gd name="T96" fmla="*/ 35 w 37"/>
              <a:gd name="T97" fmla="*/ 17 h 25"/>
              <a:gd name="T98" fmla="*/ 35 w 37"/>
              <a:gd name="T99" fmla="*/ 17 h 25"/>
              <a:gd name="T100" fmla="*/ 37 w 37"/>
              <a:gd name="T101" fmla="*/ 14 h 25"/>
              <a:gd name="T102" fmla="*/ 37 w 37"/>
              <a:gd name="T103" fmla="*/ 1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7" h="25">
                <a:moveTo>
                  <a:pt x="37" y="12"/>
                </a:moveTo>
                <a:lnTo>
                  <a:pt x="37" y="12"/>
                </a:lnTo>
                <a:lnTo>
                  <a:pt x="37" y="10"/>
                </a:lnTo>
                <a:lnTo>
                  <a:pt x="35" y="9"/>
                </a:lnTo>
                <a:lnTo>
                  <a:pt x="35" y="9"/>
                </a:lnTo>
                <a:lnTo>
                  <a:pt x="33" y="5"/>
                </a:lnTo>
                <a:lnTo>
                  <a:pt x="32" y="5"/>
                </a:lnTo>
                <a:lnTo>
                  <a:pt x="32" y="4"/>
                </a:lnTo>
                <a:lnTo>
                  <a:pt x="30" y="4"/>
                </a:lnTo>
                <a:lnTo>
                  <a:pt x="27" y="2"/>
                </a:lnTo>
                <a:lnTo>
                  <a:pt x="25" y="2"/>
                </a:lnTo>
                <a:lnTo>
                  <a:pt x="23" y="2"/>
                </a:lnTo>
                <a:lnTo>
                  <a:pt x="22" y="0"/>
                </a:lnTo>
                <a:lnTo>
                  <a:pt x="20" y="0"/>
                </a:lnTo>
                <a:lnTo>
                  <a:pt x="17" y="0"/>
                </a:lnTo>
                <a:lnTo>
                  <a:pt x="15" y="0"/>
                </a:lnTo>
                <a:lnTo>
                  <a:pt x="12" y="2"/>
                </a:lnTo>
                <a:lnTo>
                  <a:pt x="10" y="2"/>
                </a:lnTo>
                <a:lnTo>
                  <a:pt x="8" y="2"/>
                </a:lnTo>
                <a:lnTo>
                  <a:pt x="7" y="4"/>
                </a:lnTo>
                <a:lnTo>
                  <a:pt x="5" y="4"/>
                </a:lnTo>
                <a:lnTo>
                  <a:pt x="3" y="5"/>
                </a:lnTo>
                <a:lnTo>
                  <a:pt x="3" y="5"/>
                </a:lnTo>
                <a:lnTo>
                  <a:pt x="2" y="9"/>
                </a:lnTo>
                <a:lnTo>
                  <a:pt x="0" y="9"/>
                </a:lnTo>
                <a:lnTo>
                  <a:pt x="0" y="10"/>
                </a:lnTo>
                <a:lnTo>
                  <a:pt x="0" y="12"/>
                </a:lnTo>
                <a:lnTo>
                  <a:pt x="0" y="14"/>
                </a:lnTo>
                <a:lnTo>
                  <a:pt x="0" y="17"/>
                </a:lnTo>
                <a:lnTo>
                  <a:pt x="2" y="17"/>
                </a:lnTo>
                <a:lnTo>
                  <a:pt x="3" y="19"/>
                </a:lnTo>
                <a:lnTo>
                  <a:pt x="3" y="20"/>
                </a:lnTo>
                <a:lnTo>
                  <a:pt x="5" y="20"/>
                </a:lnTo>
                <a:lnTo>
                  <a:pt x="7" y="22"/>
                </a:lnTo>
                <a:lnTo>
                  <a:pt x="8" y="24"/>
                </a:lnTo>
                <a:lnTo>
                  <a:pt x="10" y="24"/>
                </a:lnTo>
                <a:lnTo>
                  <a:pt x="12" y="24"/>
                </a:lnTo>
                <a:lnTo>
                  <a:pt x="15" y="24"/>
                </a:lnTo>
                <a:lnTo>
                  <a:pt x="17" y="25"/>
                </a:lnTo>
                <a:lnTo>
                  <a:pt x="20" y="25"/>
                </a:lnTo>
                <a:lnTo>
                  <a:pt x="22" y="24"/>
                </a:lnTo>
                <a:lnTo>
                  <a:pt x="23" y="24"/>
                </a:lnTo>
                <a:lnTo>
                  <a:pt x="25" y="24"/>
                </a:lnTo>
                <a:lnTo>
                  <a:pt x="27" y="24"/>
                </a:lnTo>
                <a:lnTo>
                  <a:pt x="30" y="22"/>
                </a:lnTo>
                <a:lnTo>
                  <a:pt x="32" y="20"/>
                </a:lnTo>
                <a:lnTo>
                  <a:pt x="32" y="20"/>
                </a:lnTo>
                <a:lnTo>
                  <a:pt x="33" y="19"/>
                </a:lnTo>
                <a:lnTo>
                  <a:pt x="35" y="17"/>
                </a:lnTo>
                <a:lnTo>
                  <a:pt x="35" y="17"/>
                </a:lnTo>
                <a:lnTo>
                  <a:pt x="37" y="14"/>
                </a:lnTo>
                <a:lnTo>
                  <a:pt x="37" y="12"/>
                </a:lnTo>
                <a:close/>
              </a:path>
            </a:pathLst>
          </a:custGeom>
          <a:solidFill>
            <a:srgbClr val="FFFFFF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989" name="Freeform 117"/>
          <p:cNvSpPr>
            <a:spLocks/>
          </p:cNvSpPr>
          <p:nvPr/>
        </p:nvSpPr>
        <p:spPr bwMode="auto">
          <a:xfrm>
            <a:off x="8259763" y="3073400"/>
            <a:ext cx="44450" cy="26988"/>
          </a:xfrm>
          <a:custGeom>
            <a:avLst/>
            <a:gdLst>
              <a:gd name="T0" fmla="*/ 37 w 37"/>
              <a:gd name="T1" fmla="*/ 12 h 25"/>
              <a:gd name="T2" fmla="*/ 37 w 37"/>
              <a:gd name="T3" fmla="*/ 12 h 25"/>
              <a:gd name="T4" fmla="*/ 37 w 37"/>
              <a:gd name="T5" fmla="*/ 10 h 25"/>
              <a:gd name="T6" fmla="*/ 35 w 37"/>
              <a:gd name="T7" fmla="*/ 9 h 25"/>
              <a:gd name="T8" fmla="*/ 35 w 37"/>
              <a:gd name="T9" fmla="*/ 9 h 25"/>
              <a:gd name="T10" fmla="*/ 33 w 37"/>
              <a:gd name="T11" fmla="*/ 5 h 25"/>
              <a:gd name="T12" fmla="*/ 32 w 37"/>
              <a:gd name="T13" fmla="*/ 5 h 25"/>
              <a:gd name="T14" fmla="*/ 32 w 37"/>
              <a:gd name="T15" fmla="*/ 4 h 25"/>
              <a:gd name="T16" fmla="*/ 30 w 37"/>
              <a:gd name="T17" fmla="*/ 4 h 25"/>
              <a:gd name="T18" fmla="*/ 27 w 37"/>
              <a:gd name="T19" fmla="*/ 2 h 25"/>
              <a:gd name="T20" fmla="*/ 25 w 37"/>
              <a:gd name="T21" fmla="*/ 2 h 25"/>
              <a:gd name="T22" fmla="*/ 23 w 37"/>
              <a:gd name="T23" fmla="*/ 2 h 25"/>
              <a:gd name="T24" fmla="*/ 22 w 37"/>
              <a:gd name="T25" fmla="*/ 0 h 25"/>
              <a:gd name="T26" fmla="*/ 20 w 37"/>
              <a:gd name="T27" fmla="*/ 0 h 25"/>
              <a:gd name="T28" fmla="*/ 17 w 37"/>
              <a:gd name="T29" fmla="*/ 0 h 25"/>
              <a:gd name="T30" fmla="*/ 15 w 37"/>
              <a:gd name="T31" fmla="*/ 0 h 25"/>
              <a:gd name="T32" fmla="*/ 12 w 37"/>
              <a:gd name="T33" fmla="*/ 2 h 25"/>
              <a:gd name="T34" fmla="*/ 10 w 37"/>
              <a:gd name="T35" fmla="*/ 2 h 25"/>
              <a:gd name="T36" fmla="*/ 8 w 37"/>
              <a:gd name="T37" fmla="*/ 2 h 25"/>
              <a:gd name="T38" fmla="*/ 7 w 37"/>
              <a:gd name="T39" fmla="*/ 4 h 25"/>
              <a:gd name="T40" fmla="*/ 5 w 37"/>
              <a:gd name="T41" fmla="*/ 4 h 25"/>
              <a:gd name="T42" fmla="*/ 3 w 37"/>
              <a:gd name="T43" fmla="*/ 5 h 25"/>
              <a:gd name="T44" fmla="*/ 3 w 37"/>
              <a:gd name="T45" fmla="*/ 5 h 25"/>
              <a:gd name="T46" fmla="*/ 2 w 37"/>
              <a:gd name="T47" fmla="*/ 9 h 25"/>
              <a:gd name="T48" fmla="*/ 0 w 37"/>
              <a:gd name="T49" fmla="*/ 9 h 25"/>
              <a:gd name="T50" fmla="*/ 0 w 37"/>
              <a:gd name="T51" fmla="*/ 10 h 25"/>
              <a:gd name="T52" fmla="*/ 0 w 37"/>
              <a:gd name="T53" fmla="*/ 12 h 25"/>
              <a:gd name="T54" fmla="*/ 0 w 37"/>
              <a:gd name="T55" fmla="*/ 14 h 25"/>
              <a:gd name="T56" fmla="*/ 0 w 37"/>
              <a:gd name="T57" fmla="*/ 17 h 25"/>
              <a:gd name="T58" fmla="*/ 2 w 37"/>
              <a:gd name="T59" fmla="*/ 17 h 25"/>
              <a:gd name="T60" fmla="*/ 3 w 37"/>
              <a:gd name="T61" fmla="*/ 19 h 25"/>
              <a:gd name="T62" fmla="*/ 3 w 37"/>
              <a:gd name="T63" fmla="*/ 20 h 25"/>
              <a:gd name="T64" fmla="*/ 5 w 37"/>
              <a:gd name="T65" fmla="*/ 20 h 25"/>
              <a:gd name="T66" fmla="*/ 7 w 37"/>
              <a:gd name="T67" fmla="*/ 22 h 25"/>
              <a:gd name="T68" fmla="*/ 8 w 37"/>
              <a:gd name="T69" fmla="*/ 24 h 25"/>
              <a:gd name="T70" fmla="*/ 10 w 37"/>
              <a:gd name="T71" fmla="*/ 24 h 25"/>
              <a:gd name="T72" fmla="*/ 12 w 37"/>
              <a:gd name="T73" fmla="*/ 24 h 25"/>
              <a:gd name="T74" fmla="*/ 15 w 37"/>
              <a:gd name="T75" fmla="*/ 24 h 25"/>
              <a:gd name="T76" fmla="*/ 17 w 37"/>
              <a:gd name="T77" fmla="*/ 25 h 25"/>
              <a:gd name="T78" fmla="*/ 20 w 37"/>
              <a:gd name="T79" fmla="*/ 25 h 25"/>
              <a:gd name="T80" fmla="*/ 22 w 37"/>
              <a:gd name="T81" fmla="*/ 24 h 25"/>
              <a:gd name="T82" fmla="*/ 23 w 37"/>
              <a:gd name="T83" fmla="*/ 24 h 25"/>
              <a:gd name="T84" fmla="*/ 25 w 37"/>
              <a:gd name="T85" fmla="*/ 24 h 25"/>
              <a:gd name="T86" fmla="*/ 27 w 37"/>
              <a:gd name="T87" fmla="*/ 24 h 25"/>
              <a:gd name="T88" fmla="*/ 30 w 37"/>
              <a:gd name="T89" fmla="*/ 22 h 25"/>
              <a:gd name="T90" fmla="*/ 32 w 37"/>
              <a:gd name="T91" fmla="*/ 20 h 25"/>
              <a:gd name="T92" fmla="*/ 32 w 37"/>
              <a:gd name="T93" fmla="*/ 20 h 25"/>
              <a:gd name="T94" fmla="*/ 33 w 37"/>
              <a:gd name="T95" fmla="*/ 19 h 25"/>
              <a:gd name="T96" fmla="*/ 35 w 37"/>
              <a:gd name="T97" fmla="*/ 17 h 25"/>
              <a:gd name="T98" fmla="*/ 35 w 37"/>
              <a:gd name="T99" fmla="*/ 17 h 25"/>
              <a:gd name="T100" fmla="*/ 37 w 37"/>
              <a:gd name="T101" fmla="*/ 14 h 25"/>
              <a:gd name="T102" fmla="*/ 37 w 37"/>
              <a:gd name="T103" fmla="*/ 1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7" h="25">
                <a:moveTo>
                  <a:pt x="37" y="12"/>
                </a:moveTo>
                <a:lnTo>
                  <a:pt x="37" y="12"/>
                </a:lnTo>
                <a:lnTo>
                  <a:pt x="37" y="10"/>
                </a:lnTo>
                <a:lnTo>
                  <a:pt x="35" y="9"/>
                </a:lnTo>
                <a:lnTo>
                  <a:pt x="35" y="9"/>
                </a:lnTo>
                <a:lnTo>
                  <a:pt x="33" y="5"/>
                </a:lnTo>
                <a:lnTo>
                  <a:pt x="32" y="5"/>
                </a:lnTo>
                <a:lnTo>
                  <a:pt x="32" y="4"/>
                </a:lnTo>
                <a:lnTo>
                  <a:pt x="30" y="4"/>
                </a:lnTo>
                <a:lnTo>
                  <a:pt x="27" y="2"/>
                </a:lnTo>
                <a:lnTo>
                  <a:pt x="25" y="2"/>
                </a:lnTo>
                <a:lnTo>
                  <a:pt x="23" y="2"/>
                </a:lnTo>
                <a:lnTo>
                  <a:pt x="22" y="0"/>
                </a:lnTo>
                <a:lnTo>
                  <a:pt x="20" y="0"/>
                </a:lnTo>
                <a:lnTo>
                  <a:pt x="17" y="0"/>
                </a:lnTo>
                <a:lnTo>
                  <a:pt x="15" y="0"/>
                </a:lnTo>
                <a:lnTo>
                  <a:pt x="12" y="2"/>
                </a:lnTo>
                <a:lnTo>
                  <a:pt x="10" y="2"/>
                </a:lnTo>
                <a:lnTo>
                  <a:pt x="8" y="2"/>
                </a:lnTo>
                <a:lnTo>
                  <a:pt x="7" y="4"/>
                </a:lnTo>
                <a:lnTo>
                  <a:pt x="5" y="4"/>
                </a:lnTo>
                <a:lnTo>
                  <a:pt x="3" y="5"/>
                </a:lnTo>
                <a:lnTo>
                  <a:pt x="3" y="5"/>
                </a:lnTo>
                <a:lnTo>
                  <a:pt x="2" y="9"/>
                </a:lnTo>
                <a:lnTo>
                  <a:pt x="0" y="9"/>
                </a:lnTo>
                <a:lnTo>
                  <a:pt x="0" y="10"/>
                </a:lnTo>
                <a:lnTo>
                  <a:pt x="0" y="12"/>
                </a:lnTo>
                <a:lnTo>
                  <a:pt x="0" y="14"/>
                </a:lnTo>
                <a:lnTo>
                  <a:pt x="0" y="17"/>
                </a:lnTo>
                <a:lnTo>
                  <a:pt x="2" y="17"/>
                </a:lnTo>
                <a:lnTo>
                  <a:pt x="3" y="19"/>
                </a:lnTo>
                <a:lnTo>
                  <a:pt x="3" y="20"/>
                </a:lnTo>
                <a:lnTo>
                  <a:pt x="5" y="20"/>
                </a:lnTo>
                <a:lnTo>
                  <a:pt x="7" y="22"/>
                </a:lnTo>
                <a:lnTo>
                  <a:pt x="8" y="24"/>
                </a:lnTo>
                <a:lnTo>
                  <a:pt x="10" y="24"/>
                </a:lnTo>
                <a:lnTo>
                  <a:pt x="12" y="24"/>
                </a:lnTo>
                <a:lnTo>
                  <a:pt x="15" y="24"/>
                </a:lnTo>
                <a:lnTo>
                  <a:pt x="17" y="25"/>
                </a:lnTo>
                <a:lnTo>
                  <a:pt x="20" y="25"/>
                </a:lnTo>
                <a:lnTo>
                  <a:pt x="22" y="24"/>
                </a:lnTo>
                <a:lnTo>
                  <a:pt x="23" y="24"/>
                </a:lnTo>
                <a:lnTo>
                  <a:pt x="25" y="24"/>
                </a:lnTo>
                <a:lnTo>
                  <a:pt x="27" y="24"/>
                </a:lnTo>
                <a:lnTo>
                  <a:pt x="30" y="22"/>
                </a:lnTo>
                <a:lnTo>
                  <a:pt x="32" y="20"/>
                </a:lnTo>
                <a:lnTo>
                  <a:pt x="32" y="20"/>
                </a:lnTo>
                <a:lnTo>
                  <a:pt x="33" y="19"/>
                </a:lnTo>
                <a:lnTo>
                  <a:pt x="35" y="17"/>
                </a:lnTo>
                <a:lnTo>
                  <a:pt x="35" y="17"/>
                </a:lnTo>
                <a:lnTo>
                  <a:pt x="37" y="14"/>
                </a:lnTo>
                <a:lnTo>
                  <a:pt x="37" y="12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90" name="Freeform 118"/>
          <p:cNvSpPr>
            <a:spLocks/>
          </p:cNvSpPr>
          <p:nvPr/>
        </p:nvSpPr>
        <p:spPr bwMode="auto">
          <a:xfrm>
            <a:off x="8207375" y="3073400"/>
            <a:ext cx="42863" cy="26988"/>
          </a:xfrm>
          <a:custGeom>
            <a:avLst/>
            <a:gdLst>
              <a:gd name="T0" fmla="*/ 37 w 37"/>
              <a:gd name="T1" fmla="*/ 12 h 25"/>
              <a:gd name="T2" fmla="*/ 37 w 37"/>
              <a:gd name="T3" fmla="*/ 12 h 25"/>
              <a:gd name="T4" fmla="*/ 37 w 37"/>
              <a:gd name="T5" fmla="*/ 10 h 25"/>
              <a:gd name="T6" fmla="*/ 37 w 37"/>
              <a:gd name="T7" fmla="*/ 9 h 25"/>
              <a:gd name="T8" fmla="*/ 35 w 37"/>
              <a:gd name="T9" fmla="*/ 9 h 25"/>
              <a:gd name="T10" fmla="*/ 33 w 37"/>
              <a:gd name="T11" fmla="*/ 5 h 25"/>
              <a:gd name="T12" fmla="*/ 33 w 37"/>
              <a:gd name="T13" fmla="*/ 5 h 25"/>
              <a:gd name="T14" fmla="*/ 31 w 37"/>
              <a:gd name="T15" fmla="*/ 4 h 25"/>
              <a:gd name="T16" fmla="*/ 30 w 37"/>
              <a:gd name="T17" fmla="*/ 4 h 25"/>
              <a:gd name="T18" fmla="*/ 28 w 37"/>
              <a:gd name="T19" fmla="*/ 2 h 25"/>
              <a:gd name="T20" fmla="*/ 26 w 37"/>
              <a:gd name="T21" fmla="*/ 2 h 25"/>
              <a:gd name="T22" fmla="*/ 25 w 37"/>
              <a:gd name="T23" fmla="*/ 2 h 25"/>
              <a:gd name="T24" fmla="*/ 21 w 37"/>
              <a:gd name="T25" fmla="*/ 0 h 25"/>
              <a:gd name="T26" fmla="*/ 20 w 37"/>
              <a:gd name="T27" fmla="*/ 0 h 25"/>
              <a:gd name="T28" fmla="*/ 16 w 37"/>
              <a:gd name="T29" fmla="*/ 0 h 25"/>
              <a:gd name="T30" fmla="*/ 15 w 37"/>
              <a:gd name="T31" fmla="*/ 0 h 25"/>
              <a:gd name="T32" fmla="*/ 13 w 37"/>
              <a:gd name="T33" fmla="*/ 2 h 25"/>
              <a:gd name="T34" fmla="*/ 11 w 37"/>
              <a:gd name="T35" fmla="*/ 2 h 25"/>
              <a:gd name="T36" fmla="*/ 10 w 37"/>
              <a:gd name="T37" fmla="*/ 2 h 25"/>
              <a:gd name="T38" fmla="*/ 6 w 37"/>
              <a:gd name="T39" fmla="*/ 4 h 25"/>
              <a:gd name="T40" fmla="*/ 5 w 37"/>
              <a:gd name="T41" fmla="*/ 4 h 25"/>
              <a:gd name="T42" fmla="*/ 5 w 37"/>
              <a:gd name="T43" fmla="*/ 5 h 25"/>
              <a:gd name="T44" fmla="*/ 3 w 37"/>
              <a:gd name="T45" fmla="*/ 5 h 25"/>
              <a:gd name="T46" fmla="*/ 1 w 37"/>
              <a:gd name="T47" fmla="*/ 9 h 25"/>
              <a:gd name="T48" fmla="*/ 1 w 37"/>
              <a:gd name="T49" fmla="*/ 9 h 25"/>
              <a:gd name="T50" fmla="*/ 0 w 37"/>
              <a:gd name="T51" fmla="*/ 10 h 25"/>
              <a:gd name="T52" fmla="*/ 0 w 37"/>
              <a:gd name="T53" fmla="*/ 12 h 25"/>
              <a:gd name="T54" fmla="*/ 0 w 37"/>
              <a:gd name="T55" fmla="*/ 14 h 25"/>
              <a:gd name="T56" fmla="*/ 1 w 37"/>
              <a:gd name="T57" fmla="*/ 17 h 25"/>
              <a:gd name="T58" fmla="*/ 1 w 37"/>
              <a:gd name="T59" fmla="*/ 17 h 25"/>
              <a:gd name="T60" fmla="*/ 3 w 37"/>
              <a:gd name="T61" fmla="*/ 19 h 25"/>
              <a:gd name="T62" fmla="*/ 5 w 37"/>
              <a:gd name="T63" fmla="*/ 20 h 25"/>
              <a:gd name="T64" fmla="*/ 5 w 37"/>
              <a:gd name="T65" fmla="*/ 20 h 25"/>
              <a:gd name="T66" fmla="*/ 6 w 37"/>
              <a:gd name="T67" fmla="*/ 22 h 25"/>
              <a:gd name="T68" fmla="*/ 10 w 37"/>
              <a:gd name="T69" fmla="*/ 24 h 25"/>
              <a:gd name="T70" fmla="*/ 11 w 37"/>
              <a:gd name="T71" fmla="*/ 24 h 25"/>
              <a:gd name="T72" fmla="*/ 13 w 37"/>
              <a:gd name="T73" fmla="*/ 24 h 25"/>
              <a:gd name="T74" fmla="*/ 15 w 37"/>
              <a:gd name="T75" fmla="*/ 24 h 25"/>
              <a:gd name="T76" fmla="*/ 16 w 37"/>
              <a:gd name="T77" fmla="*/ 25 h 25"/>
              <a:gd name="T78" fmla="*/ 20 w 37"/>
              <a:gd name="T79" fmla="*/ 25 h 25"/>
              <a:gd name="T80" fmla="*/ 21 w 37"/>
              <a:gd name="T81" fmla="*/ 24 h 25"/>
              <a:gd name="T82" fmla="*/ 25 w 37"/>
              <a:gd name="T83" fmla="*/ 24 h 25"/>
              <a:gd name="T84" fmla="*/ 26 w 37"/>
              <a:gd name="T85" fmla="*/ 24 h 25"/>
              <a:gd name="T86" fmla="*/ 28 w 37"/>
              <a:gd name="T87" fmla="*/ 24 h 25"/>
              <a:gd name="T88" fmla="*/ 30 w 37"/>
              <a:gd name="T89" fmla="*/ 22 h 25"/>
              <a:gd name="T90" fmla="*/ 31 w 37"/>
              <a:gd name="T91" fmla="*/ 20 h 25"/>
              <a:gd name="T92" fmla="*/ 33 w 37"/>
              <a:gd name="T93" fmla="*/ 20 h 25"/>
              <a:gd name="T94" fmla="*/ 33 w 37"/>
              <a:gd name="T95" fmla="*/ 19 h 25"/>
              <a:gd name="T96" fmla="*/ 35 w 37"/>
              <a:gd name="T97" fmla="*/ 17 h 25"/>
              <a:gd name="T98" fmla="*/ 37 w 37"/>
              <a:gd name="T99" fmla="*/ 17 h 25"/>
              <a:gd name="T100" fmla="*/ 37 w 37"/>
              <a:gd name="T101" fmla="*/ 14 h 25"/>
              <a:gd name="T102" fmla="*/ 37 w 37"/>
              <a:gd name="T103" fmla="*/ 1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7" h="25">
                <a:moveTo>
                  <a:pt x="37" y="12"/>
                </a:moveTo>
                <a:lnTo>
                  <a:pt x="37" y="12"/>
                </a:lnTo>
                <a:lnTo>
                  <a:pt x="37" y="10"/>
                </a:lnTo>
                <a:lnTo>
                  <a:pt x="37" y="9"/>
                </a:lnTo>
                <a:lnTo>
                  <a:pt x="35" y="9"/>
                </a:lnTo>
                <a:lnTo>
                  <a:pt x="33" y="5"/>
                </a:lnTo>
                <a:lnTo>
                  <a:pt x="33" y="5"/>
                </a:lnTo>
                <a:lnTo>
                  <a:pt x="31" y="4"/>
                </a:lnTo>
                <a:lnTo>
                  <a:pt x="30" y="4"/>
                </a:lnTo>
                <a:lnTo>
                  <a:pt x="28" y="2"/>
                </a:lnTo>
                <a:lnTo>
                  <a:pt x="26" y="2"/>
                </a:lnTo>
                <a:lnTo>
                  <a:pt x="25" y="2"/>
                </a:lnTo>
                <a:lnTo>
                  <a:pt x="21" y="0"/>
                </a:lnTo>
                <a:lnTo>
                  <a:pt x="20" y="0"/>
                </a:lnTo>
                <a:lnTo>
                  <a:pt x="16" y="0"/>
                </a:lnTo>
                <a:lnTo>
                  <a:pt x="15" y="0"/>
                </a:lnTo>
                <a:lnTo>
                  <a:pt x="13" y="2"/>
                </a:lnTo>
                <a:lnTo>
                  <a:pt x="11" y="2"/>
                </a:lnTo>
                <a:lnTo>
                  <a:pt x="10" y="2"/>
                </a:lnTo>
                <a:lnTo>
                  <a:pt x="6" y="4"/>
                </a:lnTo>
                <a:lnTo>
                  <a:pt x="5" y="4"/>
                </a:lnTo>
                <a:lnTo>
                  <a:pt x="5" y="5"/>
                </a:lnTo>
                <a:lnTo>
                  <a:pt x="3" y="5"/>
                </a:lnTo>
                <a:lnTo>
                  <a:pt x="1" y="9"/>
                </a:lnTo>
                <a:lnTo>
                  <a:pt x="1" y="9"/>
                </a:lnTo>
                <a:lnTo>
                  <a:pt x="0" y="10"/>
                </a:lnTo>
                <a:lnTo>
                  <a:pt x="0" y="12"/>
                </a:lnTo>
                <a:lnTo>
                  <a:pt x="0" y="14"/>
                </a:lnTo>
                <a:lnTo>
                  <a:pt x="1" y="17"/>
                </a:lnTo>
                <a:lnTo>
                  <a:pt x="1" y="17"/>
                </a:lnTo>
                <a:lnTo>
                  <a:pt x="3" y="19"/>
                </a:lnTo>
                <a:lnTo>
                  <a:pt x="5" y="20"/>
                </a:lnTo>
                <a:lnTo>
                  <a:pt x="5" y="20"/>
                </a:lnTo>
                <a:lnTo>
                  <a:pt x="6" y="22"/>
                </a:lnTo>
                <a:lnTo>
                  <a:pt x="10" y="24"/>
                </a:lnTo>
                <a:lnTo>
                  <a:pt x="11" y="24"/>
                </a:lnTo>
                <a:lnTo>
                  <a:pt x="13" y="24"/>
                </a:lnTo>
                <a:lnTo>
                  <a:pt x="15" y="24"/>
                </a:lnTo>
                <a:lnTo>
                  <a:pt x="16" y="25"/>
                </a:lnTo>
                <a:lnTo>
                  <a:pt x="20" y="25"/>
                </a:lnTo>
                <a:lnTo>
                  <a:pt x="21" y="24"/>
                </a:lnTo>
                <a:lnTo>
                  <a:pt x="25" y="24"/>
                </a:lnTo>
                <a:lnTo>
                  <a:pt x="26" y="24"/>
                </a:lnTo>
                <a:lnTo>
                  <a:pt x="28" y="24"/>
                </a:lnTo>
                <a:lnTo>
                  <a:pt x="30" y="22"/>
                </a:lnTo>
                <a:lnTo>
                  <a:pt x="31" y="20"/>
                </a:lnTo>
                <a:lnTo>
                  <a:pt x="33" y="20"/>
                </a:lnTo>
                <a:lnTo>
                  <a:pt x="33" y="19"/>
                </a:lnTo>
                <a:lnTo>
                  <a:pt x="35" y="17"/>
                </a:lnTo>
                <a:lnTo>
                  <a:pt x="37" y="17"/>
                </a:lnTo>
                <a:lnTo>
                  <a:pt x="37" y="14"/>
                </a:lnTo>
                <a:lnTo>
                  <a:pt x="37" y="12"/>
                </a:lnTo>
                <a:close/>
              </a:path>
            </a:pathLst>
          </a:custGeom>
          <a:solidFill>
            <a:srgbClr val="FFFFFF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991" name="Freeform 119"/>
          <p:cNvSpPr>
            <a:spLocks/>
          </p:cNvSpPr>
          <p:nvPr/>
        </p:nvSpPr>
        <p:spPr bwMode="auto">
          <a:xfrm>
            <a:off x="8207375" y="3073400"/>
            <a:ext cx="42863" cy="26988"/>
          </a:xfrm>
          <a:custGeom>
            <a:avLst/>
            <a:gdLst>
              <a:gd name="T0" fmla="*/ 37 w 37"/>
              <a:gd name="T1" fmla="*/ 12 h 25"/>
              <a:gd name="T2" fmla="*/ 37 w 37"/>
              <a:gd name="T3" fmla="*/ 12 h 25"/>
              <a:gd name="T4" fmla="*/ 37 w 37"/>
              <a:gd name="T5" fmla="*/ 10 h 25"/>
              <a:gd name="T6" fmla="*/ 37 w 37"/>
              <a:gd name="T7" fmla="*/ 9 h 25"/>
              <a:gd name="T8" fmla="*/ 35 w 37"/>
              <a:gd name="T9" fmla="*/ 9 h 25"/>
              <a:gd name="T10" fmla="*/ 33 w 37"/>
              <a:gd name="T11" fmla="*/ 5 h 25"/>
              <a:gd name="T12" fmla="*/ 33 w 37"/>
              <a:gd name="T13" fmla="*/ 5 h 25"/>
              <a:gd name="T14" fmla="*/ 31 w 37"/>
              <a:gd name="T15" fmla="*/ 4 h 25"/>
              <a:gd name="T16" fmla="*/ 30 w 37"/>
              <a:gd name="T17" fmla="*/ 4 h 25"/>
              <a:gd name="T18" fmla="*/ 28 w 37"/>
              <a:gd name="T19" fmla="*/ 2 h 25"/>
              <a:gd name="T20" fmla="*/ 26 w 37"/>
              <a:gd name="T21" fmla="*/ 2 h 25"/>
              <a:gd name="T22" fmla="*/ 25 w 37"/>
              <a:gd name="T23" fmla="*/ 2 h 25"/>
              <a:gd name="T24" fmla="*/ 21 w 37"/>
              <a:gd name="T25" fmla="*/ 0 h 25"/>
              <a:gd name="T26" fmla="*/ 20 w 37"/>
              <a:gd name="T27" fmla="*/ 0 h 25"/>
              <a:gd name="T28" fmla="*/ 16 w 37"/>
              <a:gd name="T29" fmla="*/ 0 h 25"/>
              <a:gd name="T30" fmla="*/ 15 w 37"/>
              <a:gd name="T31" fmla="*/ 0 h 25"/>
              <a:gd name="T32" fmla="*/ 13 w 37"/>
              <a:gd name="T33" fmla="*/ 2 h 25"/>
              <a:gd name="T34" fmla="*/ 11 w 37"/>
              <a:gd name="T35" fmla="*/ 2 h 25"/>
              <a:gd name="T36" fmla="*/ 10 w 37"/>
              <a:gd name="T37" fmla="*/ 2 h 25"/>
              <a:gd name="T38" fmla="*/ 6 w 37"/>
              <a:gd name="T39" fmla="*/ 4 h 25"/>
              <a:gd name="T40" fmla="*/ 5 w 37"/>
              <a:gd name="T41" fmla="*/ 4 h 25"/>
              <a:gd name="T42" fmla="*/ 5 w 37"/>
              <a:gd name="T43" fmla="*/ 5 h 25"/>
              <a:gd name="T44" fmla="*/ 3 w 37"/>
              <a:gd name="T45" fmla="*/ 5 h 25"/>
              <a:gd name="T46" fmla="*/ 1 w 37"/>
              <a:gd name="T47" fmla="*/ 9 h 25"/>
              <a:gd name="T48" fmla="*/ 1 w 37"/>
              <a:gd name="T49" fmla="*/ 9 h 25"/>
              <a:gd name="T50" fmla="*/ 0 w 37"/>
              <a:gd name="T51" fmla="*/ 10 h 25"/>
              <a:gd name="T52" fmla="*/ 0 w 37"/>
              <a:gd name="T53" fmla="*/ 12 h 25"/>
              <a:gd name="T54" fmla="*/ 0 w 37"/>
              <a:gd name="T55" fmla="*/ 14 h 25"/>
              <a:gd name="T56" fmla="*/ 1 w 37"/>
              <a:gd name="T57" fmla="*/ 17 h 25"/>
              <a:gd name="T58" fmla="*/ 1 w 37"/>
              <a:gd name="T59" fmla="*/ 17 h 25"/>
              <a:gd name="T60" fmla="*/ 3 w 37"/>
              <a:gd name="T61" fmla="*/ 19 h 25"/>
              <a:gd name="T62" fmla="*/ 5 w 37"/>
              <a:gd name="T63" fmla="*/ 20 h 25"/>
              <a:gd name="T64" fmla="*/ 5 w 37"/>
              <a:gd name="T65" fmla="*/ 20 h 25"/>
              <a:gd name="T66" fmla="*/ 6 w 37"/>
              <a:gd name="T67" fmla="*/ 22 h 25"/>
              <a:gd name="T68" fmla="*/ 10 w 37"/>
              <a:gd name="T69" fmla="*/ 24 h 25"/>
              <a:gd name="T70" fmla="*/ 11 w 37"/>
              <a:gd name="T71" fmla="*/ 24 h 25"/>
              <a:gd name="T72" fmla="*/ 13 w 37"/>
              <a:gd name="T73" fmla="*/ 24 h 25"/>
              <a:gd name="T74" fmla="*/ 15 w 37"/>
              <a:gd name="T75" fmla="*/ 24 h 25"/>
              <a:gd name="T76" fmla="*/ 16 w 37"/>
              <a:gd name="T77" fmla="*/ 25 h 25"/>
              <a:gd name="T78" fmla="*/ 20 w 37"/>
              <a:gd name="T79" fmla="*/ 25 h 25"/>
              <a:gd name="T80" fmla="*/ 21 w 37"/>
              <a:gd name="T81" fmla="*/ 24 h 25"/>
              <a:gd name="T82" fmla="*/ 25 w 37"/>
              <a:gd name="T83" fmla="*/ 24 h 25"/>
              <a:gd name="T84" fmla="*/ 26 w 37"/>
              <a:gd name="T85" fmla="*/ 24 h 25"/>
              <a:gd name="T86" fmla="*/ 28 w 37"/>
              <a:gd name="T87" fmla="*/ 24 h 25"/>
              <a:gd name="T88" fmla="*/ 30 w 37"/>
              <a:gd name="T89" fmla="*/ 22 h 25"/>
              <a:gd name="T90" fmla="*/ 31 w 37"/>
              <a:gd name="T91" fmla="*/ 20 h 25"/>
              <a:gd name="T92" fmla="*/ 33 w 37"/>
              <a:gd name="T93" fmla="*/ 20 h 25"/>
              <a:gd name="T94" fmla="*/ 33 w 37"/>
              <a:gd name="T95" fmla="*/ 19 h 25"/>
              <a:gd name="T96" fmla="*/ 35 w 37"/>
              <a:gd name="T97" fmla="*/ 17 h 25"/>
              <a:gd name="T98" fmla="*/ 37 w 37"/>
              <a:gd name="T99" fmla="*/ 17 h 25"/>
              <a:gd name="T100" fmla="*/ 37 w 37"/>
              <a:gd name="T101" fmla="*/ 14 h 25"/>
              <a:gd name="T102" fmla="*/ 37 w 37"/>
              <a:gd name="T103" fmla="*/ 1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7" h="25">
                <a:moveTo>
                  <a:pt x="37" y="12"/>
                </a:moveTo>
                <a:lnTo>
                  <a:pt x="37" y="12"/>
                </a:lnTo>
                <a:lnTo>
                  <a:pt x="37" y="10"/>
                </a:lnTo>
                <a:lnTo>
                  <a:pt x="37" y="9"/>
                </a:lnTo>
                <a:lnTo>
                  <a:pt x="35" y="9"/>
                </a:lnTo>
                <a:lnTo>
                  <a:pt x="33" y="5"/>
                </a:lnTo>
                <a:lnTo>
                  <a:pt x="33" y="5"/>
                </a:lnTo>
                <a:lnTo>
                  <a:pt x="31" y="4"/>
                </a:lnTo>
                <a:lnTo>
                  <a:pt x="30" y="4"/>
                </a:lnTo>
                <a:lnTo>
                  <a:pt x="28" y="2"/>
                </a:lnTo>
                <a:lnTo>
                  <a:pt x="26" y="2"/>
                </a:lnTo>
                <a:lnTo>
                  <a:pt x="25" y="2"/>
                </a:lnTo>
                <a:lnTo>
                  <a:pt x="21" y="0"/>
                </a:lnTo>
                <a:lnTo>
                  <a:pt x="20" y="0"/>
                </a:lnTo>
                <a:lnTo>
                  <a:pt x="16" y="0"/>
                </a:lnTo>
                <a:lnTo>
                  <a:pt x="15" y="0"/>
                </a:lnTo>
                <a:lnTo>
                  <a:pt x="13" y="2"/>
                </a:lnTo>
                <a:lnTo>
                  <a:pt x="11" y="2"/>
                </a:lnTo>
                <a:lnTo>
                  <a:pt x="10" y="2"/>
                </a:lnTo>
                <a:lnTo>
                  <a:pt x="6" y="4"/>
                </a:lnTo>
                <a:lnTo>
                  <a:pt x="5" y="4"/>
                </a:lnTo>
                <a:lnTo>
                  <a:pt x="5" y="5"/>
                </a:lnTo>
                <a:lnTo>
                  <a:pt x="3" y="5"/>
                </a:lnTo>
                <a:lnTo>
                  <a:pt x="1" y="9"/>
                </a:lnTo>
                <a:lnTo>
                  <a:pt x="1" y="9"/>
                </a:lnTo>
                <a:lnTo>
                  <a:pt x="0" y="10"/>
                </a:lnTo>
                <a:lnTo>
                  <a:pt x="0" y="12"/>
                </a:lnTo>
                <a:lnTo>
                  <a:pt x="0" y="14"/>
                </a:lnTo>
                <a:lnTo>
                  <a:pt x="1" y="17"/>
                </a:lnTo>
                <a:lnTo>
                  <a:pt x="1" y="17"/>
                </a:lnTo>
                <a:lnTo>
                  <a:pt x="3" y="19"/>
                </a:lnTo>
                <a:lnTo>
                  <a:pt x="5" y="20"/>
                </a:lnTo>
                <a:lnTo>
                  <a:pt x="5" y="20"/>
                </a:lnTo>
                <a:lnTo>
                  <a:pt x="6" y="22"/>
                </a:lnTo>
                <a:lnTo>
                  <a:pt x="10" y="24"/>
                </a:lnTo>
                <a:lnTo>
                  <a:pt x="11" y="24"/>
                </a:lnTo>
                <a:lnTo>
                  <a:pt x="13" y="24"/>
                </a:lnTo>
                <a:lnTo>
                  <a:pt x="15" y="24"/>
                </a:lnTo>
                <a:lnTo>
                  <a:pt x="16" y="25"/>
                </a:lnTo>
                <a:lnTo>
                  <a:pt x="20" y="25"/>
                </a:lnTo>
                <a:lnTo>
                  <a:pt x="21" y="24"/>
                </a:lnTo>
                <a:lnTo>
                  <a:pt x="25" y="24"/>
                </a:lnTo>
                <a:lnTo>
                  <a:pt x="26" y="24"/>
                </a:lnTo>
                <a:lnTo>
                  <a:pt x="28" y="24"/>
                </a:lnTo>
                <a:lnTo>
                  <a:pt x="30" y="22"/>
                </a:lnTo>
                <a:lnTo>
                  <a:pt x="31" y="20"/>
                </a:lnTo>
                <a:lnTo>
                  <a:pt x="33" y="20"/>
                </a:lnTo>
                <a:lnTo>
                  <a:pt x="33" y="19"/>
                </a:lnTo>
                <a:lnTo>
                  <a:pt x="35" y="17"/>
                </a:lnTo>
                <a:lnTo>
                  <a:pt x="37" y="17"/>
                </a:lnTo>
                <a:lnTo>
                  <a:pt x="37" y="14"/>
                </a:lnTo>
                <a:lnTo>
                  <a:pt x="37" y="12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92" name="Freeform 120"/>
          <p:cNvSpPr>
            <a:spLocks/>
          </p:cNvSpPr>
          <p:nvPr/>
        </p:nvSpPr>
        <p:spPr bwMode="auto">
          <a:xfrm>
            <a:off x="8312150" y="3073400"/>
            <a:ext cx="46038" cy="26988"/>
          </a:xfrm>
          <a:custGeom>
            <a:avLst/>
            <a:gdLst>
              <a:gd name="T0" fmla="*/ 39 w 39"/>
              <a:gd name="T1" fmla="*/ 12 h 25"/>
              <a:gd name="T2" fmla="*/ 39 w 39"/>
              <a:gd name="T3" fmla="*/ 12 h 25"/>
              <a:gd name="T4" fmla="*/ 37 w 39"/>
              <a:gd name="T5" fmla="*/ 10 h 25"/>
              <a:gd name="T6" fmla="*/ 37 w 39"/>
              <a:gd name="T7" fmla="*/ 9 h 25"/>
              <a:gd name="T8" fmla="*/ 37 w 39"/>
              <a:gd name="T9" fmla="*/ 9 h 25"/>
              <a:gd name="T10" fmla="*/ 36 w 39"/>
              <a:gd name="T11" fmla="*/ 5 h 25"/>
              <a:gd name="T12" fmla="*/ 34 w 39"/>
              <a:gd name="T13" fmla="*/ 5 h 25"/>
              <a:gd name="T14" fmla="*/ 32 w 39"/>
              <a:gd name="T15" fmla="*/ 4 h 25"/>
              <a:gd name="T16" fmla="*/ 31 w 39"/>
              <a:gd name="T17" fmla="*/ 4 h 25"/>
              <a:gd name="T18" fmla="*/ 29 w 39"/>
              <a:gd name="T19" fmla="*/ 2 h 25"/>
              <a:gd name="T20" fmla="*/ 27 w 39"/>
              <a:gd name="T21" fmla="*/ 2 h 25"/>
              <a:gd name="T22" fmla="*/ 26 w 39"/>
              <a:gd name="T23" fmla="*/ 2 h 25"/>
              <a:gd name="T24" fmla="*/ 24 w 39"/>
              <a:gd name="T25" fmla="*/ 0 h 25"/>
              <a:gd name="T26" fmla="*/ 22 w 39"/>
              <a:gd name="T27" fmla="*/ 0 h 25"/>
              <a:gd name="T28" fmla="*/ 17 w 39"/>
              <a:gd name="T29" fmla="*/ 0 h 25"/>
              <a:gd name="T30" fmla="*/ 16 w 39"/>
              <a:gd name="T31" fmla="*/ 0 h 25"/>
              <a:gd name="T32" fmla="*/ 14 w 39"/>
              <a:gd name="T33" fmla="*/ 2 h 25"/>
              <a:gd name="T34" fmla="*/ 12 w 39"/>
              <a:gd name="T35" fmla="*/ 2 h 25"/>
              <a:gd name="T36" fmla="*/ 11 w 39"/>
              <a:gd name="T37" fmla="*/ 2 h 25"/>
              <a:gd name="T38" fmla="*/ 7 w 39"/>
              <a:gd name="T39" fmla="*/ 4 h 25"/>
              <a:gd name="T40" fmla="*/ 7 w 39"/>
              <a:gd name="T41" fmla="*/ 4 h 25"/>
              <a:gd name="T42" fmla="*/ 6 w 39"/>
              <a:gd name="T43" fmla="*/ 5 h 25"/>
              <a:gd name="T44" fmla="*/ 4 w 39"/>
              <a:gd name="T45" fmla="*/ 5 h 25"/>
              <a:gd name="T46" fmla="*/ 2 w 39"/>
              <a:gd name="T47" fmla="*/ 9 h 25"/>
              <a:gd name="T48" fmla="*/ 2 w 39"/>
              <a:gd name="T49" fmla="*/ 9 h 25"/>
              <a:gd name="T50" fmla="*/ 2 w 39"/>
              <a:gd name="T51" fmla="*/ 10 h 25"/>
              <a:gd name="T52" fmla="*/ 0 w 39"/>
              <a:gd name="T53" fmla="*/ 12 h 25"/>
              <a:gd name="T54" fmla="*/ 0 w 39"/>
              <a:gd name="T55" fmla="*/ 14 h 25"/>
              <a:gd name="T56" fmla="*/ 2 w 39"/>
              <a:gd name="T57" fmla="*/ 17 h 25"/>
              <a:gd name="T58" fmla="*/ 2 w 39"/>
              <a:gd name="T59" fmla="*/ 17 h 25"/>
              <a:gd name="T60" fmla="*/ 4 w 39"/>
              <a:gd name="T61" fmla="*/ 19 h 25"/>
              <a:gd name="T62" fmla="*/ 6 w 39"/>
              <a:gd name="T63" fmla="*/ 20 h 25"/>
              <a:gd name="T64" fmla="*/ 7 w 39"/>
              <a:gd name="T65" fmla="*/ 20 h 25"/>
              <a:gd name="T66" fmla="*/ 7 w 39"/>
              <a:gd name="T67" fmla="*/ 22 h 25"/>
              <a:gd name="T68" fmla="*/ 11 w 39"/>
              <a:gd name="T69" fmla="*/ 24 h 25"/>
              <a:gd name="T70" fmla="*/ 12 w 39"/>
              <a:gd name="T71" fmla="*/ 24 h 25"/>
              <a:gd name="T72" fmla="*/ 14 w 39"/>
              <a:gd name="T73" fmla="*/ 24 h 25"/>
              <a:gd name="T74" fmla="*/ 16 w 39"/>
              <a:gd name="T75" fmla="*/ 24 h 25"/>
              <a:gd name="T76" fmla="*/ 17 w 39"/>
              <a:gd name="T77" fmla="*/ 25 h 25"/>
              <a:gd name="T78" fmla="*/ 22 w 39"/>
              <a:gd name="T79" fmla="*/ 25 h 25"/>
              <a:gd name="T80" fmla="*/ 24 w 39"/>
              <a:gd name="T81" fmla="*/ 24 h 25"/>
              <a:gd name="T82" fmla="*/ 26 w 39"/>
              <a:gd name="T83" fmla="*/ 24 h 25"/>
              <a:gd name="T84" fmla="*/ 27 w 39"/>
              <a:gd name="T85" fmla="*/ 24 h 25"/>
              <a:gd name="T86" fmla="*/ 29 w 39"/>
              <a:gd name="T87" fmla="*/ 24 h 25"/>
              <a:gd name="T88" fmla="*/ 31 w 39"/>
              <a:gd name="T89" fmla="*/ 22 h 25"/>
              <a:gd name="T90" fmla="*/ 32 w 39"/>
              <a:gd name="T91" fmla="*/ 20 h 25"/>
              <a:gd name="T92" fmla="*/ 34 w 39"/>
              <a:gd name="T93" fmla="*/ 20 h 25"/>
              <a:gd name="T94" fmla="*/ 36 w 39"/>
              <a:gd name="T95" fmla="*/ 19 h 25"/>
              <a:gd name="T96" fmla="*/ 37 w 39"/>
              <a:gd name="T97" fmla="*/ 17 h 25"/>
              <a:gd name="T98" fmla="*/ 37 w 39"/>
              <a:gd name="T99" fmla="*/ 17 h 25"/>
              <a:gd name="T100" fmla="*/ 39 w 39"/>
              <a:gd name="T101" fmla="*/ 14 h 25"/>
              <a:gd name="T102" fmla="*/ 39 w 39"/>
              <a:gd name="T103" fmla="*/ 1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9" h="25">
                <a:moveTo>
                  <a:pt x="39" y="12"/>
                </a:moveTo>
                <a:lnTo>
                  <a:pt x="39" y="12"/>
                </a:lnTo>
                <a:lnTo>
                  <a:pt x="37" y="10"/>
                </a:lnTo>
                <a:lnTo>
                  <a:pt x="37" y="9"/>
                </a:lnTo>
                <a:lnTo>
                  <a:pt x="37" y="9"/>
                </a:lnTo>
                <a:lnTo>
                  <a:pt x="36" y="5"/>
                </a:lnTo>
                <a:lnTo>
                  <a:pt x="34" y="5"/>
                </a:lnTo>
                <a:lnTo>
                  <a:pt x="32" y="4"/>
                </a:lnTo>
                <a:lnTo>
                  <a:pt x="31" y="4"/>
                </a:lnTo>
                <a:lnTo>
                  <a:pt x="29" y="2"/>
                </a:lnTo>
                <a:lnTo>
                  <a:pt x="27" y="2"/>
                </a:lnTo>
                <a:lnTo>
                  <a:pt x="26" y="2"/>
                </a:lnTo>
                <a:lnTo>
                  <a:pt x="24" y="0"/>
                </a:lnTo>
                <a:lnTo>
                  <a:pt x="22" y="0"/>
                </a:lnTo>
                <a:lnTo>
                  <a:pt x="17" y="0"/>
                </a:lnTo>
                <a:lnTo>
                  <a:pt x="16" y="0"/>
                </a:lnTo>
                <a:lnTo>
                  <a:pt x="14" y="2"/>
                </a:lnTo>
                <a:lnTo>
                  <a:pt x="12" y="2"/>
                </a:lnTo>
                <a:lnTo>
                  <a:pt x="11" y="2"/>
                </a:lnTo>
                <a:lnTo>
                  <a:pt x="7" y="4"/>
                </a:lnTo>
                <a:lnTo>
                  <a:pt x="7" y="4"/>
                </a:lnTo>
                <a:lnTo>
                  <a:pt x="6" y="5"/>
                </a:lnTo>
                <a:lnTo>
                  <a:pt x="4" y="5"/>
                </a:lnTo>
                <a:lnTo>
                  <a:pt x="2" y="9"/>
                </a:lnTo>
                <a:lnTo>
                  <a:pt x="2" y="9"/>
                </a:lnTo>
                <a:lnTo>
                  <a:pt x="2" y="10"/>
                </a:lnTo>
                <a:lnTo>
                  <a:pt x="0" y="12"/>
                </a:lnTo>
                <a:lnTo>
                  <a:pt x="0" y="14"/>
                </a:lnTo>
                <a:lnTo>
                  <a:pt x="2" y="17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7" y="20"/>
                </a:lnTo>
                <a:lnTo>
                  <a:pt x="7" y="22"/>
                </a:lnTo>
                <a:lnTo>
                  <a:pt x="11" y="24"/>
                </a:lnTo>
                <a:lnTo>
                  <a:pt x="12" y="24"/>
                </a:lnTo>
                <a:lnTo>
                  <a:pt x="14" y="24"/>
                </a:lnTo>
                <a:lnTo>
                  <a:pt x="16" y="24"/>
                </a:lnTo>
                <a:lnTo>
                  <a:pt x="17" y="25"/>
                </a:lnTo>
                <a:lnTo>
                  <a:pt x="22" y="25"/>
                </a:lnTo>
                <a:lnTo>
                  <a:pt x="24" y="24"/>
                </a:lnTo>
                <a:lnTo>
                  <a:pt x="26" y="24"/>
                </a:lnTo>
                <a:lnTo>
                  <a:pt x="27" y="24"/>
                </a:lnTo>
                <a:lnTo>
                  <a:pt x="29" y="24"/>
                </a:lnTo>
                <a:lnTo>
                  <a:pt x="31" y="22"/>
                </a:lnTo>
                <a:lnTo>
                  <a:pt x="32" y="20"/>
                </a:lnTo>
                <a:lnTo>
                  <a:pt x="34" y="20"/>
                </a:lnTo>
                <a:lnTo>
                  <a:pt x="36" y="19"/>
                </a:lnTo>
                <a:lnTo>
                  <a:pt x="37" y="17"/>
                </a:lnTo>
                <a:lnTo>
                  <a:pt x="37" y="17"/>
                </a:lnTo>
                <a:lnTo>
                  <a:pt x="39" y="14"/>
                </a:lnTo>
                <a:lnTo>
                  <a:pt x="39" y="12"/>
                </a:lnTo>
                <a:close/>
              </a:path>
            </a:pathLst>
          </a:custGeom>
          <a:solidFill>
            <a:srgbClr val="FFFFFF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993" name="Freeform 121"/>
          <p:cNvSpPr>
            <a:spLocks/>
          </p:cNvSpPr>
          <p:nvPr/>
        </p:nvSpPr>
        <p:spPr bwMode="auto">
          <a:xfrm>
            <a:off x="8312150" y="3073400"/>
            <a:ext cx="46038" cy="26988"/>
          </a:xfrm>
          <a:custGeom>
            <a:avLst/>
            <a:gdLst>
              <a:gd name="T0" fmla="*/ 39 w 39"/>
              <a:gd name="T1" fmla="*/ 12 h 25"/>
              <a:gd name="T2" fmla="*/ 39 w 39"/>
              <a:gd name="T3" fmla="*/ 12 h 25"/>
              <a:gd name="T4" fmla="*/ 37 w 39"/>
              <a:gd name="T5" fmla="*/ 10 h 25"/>
              <a:gd name="T6" fmla="*/ 37 w 39"/>
              <a:gd name="T7" fmla="*/ 9 h 25"/>
              <a:gd name="T8" fmla="*/ 37 w 39"/>
              <a:gd name="T9" fmla="*/ 9 h 25"/>
              <a:gd name="T10" fmla="*/ 36 w 39"/>
              <a:gd name="T11" fmla="*/ 5 h 25"/>
              <a:gd name="T12" fmla="*/ 34 w 39"/>
              <a:gd name="T13" fmla="*/ 5 h 25"/>
              <a:gd name="T14" fmla="*/ 32 w 39"/>
              <a:gd name="T15" fmla="*/ 4 h 25"/>
              <a:gd name="T16" fmla="*/ 31 w 39"/>
              <a:gd name="T17" fmla="*/ 4 h 25"/>
              <a:gd name="T18" fmla="*/ 29 w 39"/>
              <a:gd name="T19" fmla="*/ 2 h 25"/>
              <a:gd name="T20" fmla="*/ 27 w 39"/>
              <a:gd name="T21" fmla="*/ 2 h 25"/>
              <a:gd name="T22" fmla="*/ 26 w 39"/>
              <a:gd name="T23" fmla="*/ 2 h 25"/>
              <a:gd name="T24" fmla="*/ 24 w 39"/>
              <a:gd name="T25" fmla="*/ 0 h 25"/>
              <a:gd name="T26" fmla="*/ 22 w 39"/>
              <a:gd name="T27" fmla="*/ 0 h 25"/>
              <a:gd name="T28" fmla="*/ 17 w 39"/>
              <a:gd name="T29" fmla="*/ 0 h 25"/>
              <a:gd name="T30" fmla="*/ 16 w 39"/>
              <a:gd name="T31" fmla="*/ 0 h 25"/>
              <a:gd name="T32" fmla="*/ 14 w 39"/>
              <a:gd name="T33" fmla="*/ 2 h 25"/>
              <a:gd name="T34" fmla="*/ 12 w 39"/>
              <a:gd name="T35" fmla="*/ 2 h 25"/>
              <a:gd name="T36" fmla="*/ 11 w 39"/>
              <a:gd name="T37" fmla="*/ 2 h 25"/>
              <a:gd name="T38" fmla="*/ 7 w 39"/>
              <a:gd name="T39" fmla="*/ 4 h 25"/>
              <a:gd name="T40" fmla="*/ 7 w 39"/>
              <a:gd name="T41" fmla="*/ 4 h 25"/>
              <a:gd name="T42" fmla="*/ 6 w 39"/>
              <a:gd name="T43" fmla="*/ 5 h 25"/>
              <a:gd name="T44" fmla="*/ 4 w 39"/>
              <a:gd name="T45" fmla="*/ 5 h 25"/>
              <a:gd name="T46" fmla="*/ 2 w 39"/>
              <a:gd name="T47" fmla="*/ 9 h 25"/>
              <a:gd name="T48" fmla="*/ 2 w 39"/>
              <a:gd name="T49" fmla="*/ 9 h 25"/>
              <a:gd name="T50" fmla="*/ 2 w 39"/>
              <a:gd name="T51" fmla="*/ 10 h 25"/>
              <a:gd name="T52" fmla="*/ 0 w 39"/>
              <a:gd name="T53" fmla="*/ 12 h 25"/>
              <a:gd name="T54" fmla="*/ 0 w 39"/>
              <a:gd name="T55" fmla="*/ 14 h 25"/>
              <a:gd name="T56" fmla="*/ 2 w 39"/>
              <a:gd name="T57" fmla="*/ 17 h 25"/>
              <a:gd name="T58" fmla="*/ 2 w 39"/>
              <a:gd name="T59" fmla="*/ 17 h 25"/>
              <a:gd name="T60" fmla="*/ 4 w 39"/>
              <a:gd name="T61" fmla="*/ 19 h 25"/>
              <a:gd name="T62" fmla="*/ 6 w 39"/>
              <a:gd name="T63" fmla="*/ 20 h 25"/>
              <a:gd name="T64" fmla="*/ 7 w 39"/>
              <a:gd name="T65" fmla="*/ 20 h 25"/>
              <a:gd name="T66" fmla="*/ 7 w 39"/>
              <a:gd name="T67" fmla="*/ 22 h 25"/>
              <a:gd name="T68" fmla="*/ 11 w 39"/>
              <a:gd name="T69" fmla="*/ 24 h 25"/>
              <a:gd name="T70" fmla="*/ 12 w 39"/>
              <a:gd name="T71" fmla="*/ 24 h 25"/>
              <a:gd name="T72" fmla="*/ 14 w 39"/>
              <a:gd name="T73" fmla="*/ 24 h 25"/>
              <a:gd name="T74" fmla="*/ 16 w 39"/>
              <a:gd name="T75" fmla="*/ 24 h 25"/>
              <a:gd name="T76" fmla="*/ 17 w 39"/>
              <a:gd name="T77" fmla="*/ 25 h 25"/>
              <a:gd name="T78" fmla="*/ 22 w 39"/>
              <a:gd name="T79" fmla="*/ 25 h 25"/>
              <a:gd name="T80" fmla="*/ 24 w 39"/>
              <a:gd name="T81" fmla="*/ 24 h 25"/>
              <a:gd name="T82" fmla="*/ 26 w 39"/>
              <a:gd name="T83" fmla="*/ 24 h 25"/>
              <a:gd name="T84" fmla="*/ 27 w 39"/>
              <a:gd name="T85" fmla="*/ 24 h 25"/>
              <a:gd name="T86" fmla="*/ 29 w 39"/>
              <a:gd name="T87" fmla="*/ 24 h 25"/>
              <a:gd name="T88" fmla="*/ 31 w 39"/>
              <a:gd name="T89" fmla="*/ 22 h 25"/>
              <a:gd name="T90" fmla="*/ 32 w 39"/>
              <a:gd name="T91" fmla="*/ 20 h 25"/>
              <a:gd name="T92" fmla="*/ 34 w 39"/>
              <a:gd name="T93" fmla="*/ 20 h 25"/>
              <a:gd name="T94" fmla="*/ 36 w 39"/>
              <a:gd name="T95" fmla="*/ 19 h 25"/>
              <a:gd name="T96" fmla="*/ 37 w 39"/>
              <a:gd name="T97" fmla="*/ 17 h 25"/>
              <a:gd name="T98" fmla="*/ 37 w 39"/>
              <a:gd name="T99" fmla="*/ 17 h 25"/>
              <a:gd name="T100" fmla="*/ 39 w 39"/>
              <a:gd name="T101" fmla="*/ 14 h 25"/>
              <a:gd name="T102" fmla="*/ 39 w 39"/>
              <a:gd name="T103" fmla="*/ 1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9" h="25">
                <a:moveTo>
                  <a:pt x="39" y="12"/>
                </a:moveTo>
                <a:lnTo>
                  <a:pt x="39" y="12"/>
                </a:lnTo>
                <a:lnTo>
                  <a:pt x="37" y="10"/>
                </a:lnTo>
                <a:lnTo>
                  <a:pt x="37" y="9"/>
                </a:lnTo>
                <a:lnTo>
                  <a:pt x="37" y="9"/>
                </a:lnTo>
                <a:lnTo>
                  <a:pt x="36" y="5"/>
                </a:lnTo>
                <a:lnTo>
                  <a:pt x="34" y="5"/>
                </a:lnTo>
                <a:lnTo>
                  <a:pt x="32" y="4"/>
                </a:lnTo>
                <a:lnTo>
                  <a:pt x="31" y="4"/>
                </a:lnTo>
                <a:lnTo>
                  <a:pt x="29" y="2"/>
                </a:lnTo>
                <a:lnTo>
                  <a:pt x="27" y="2"/>
                </a:lnTo>
                <a:lnTo>
                  <a:pt x="26" y="2"/>
                </a:lnTo>
                <a:lnTo>
                  <a:pt x="24" y="0"/>
                </a:lnTo>
                <a:lnTo>
                  <a:pt x="22" y="0"/>
                </a:lnTo>
                <a:lnTo>
                  <a:pt x="17" y="0"/>
                </a:lnTo>
                <a:lnTo>
                  <a:pt x="16" y="0"/>
                </a:lnTo>
                <a:lnTo>
                  <a:pt x="14" y="2"/>
                </a:lnTo>
                <a:lnTo>
                  <a:pt x="12" y="2"/>
                </a:lnTo>
                <a:lnTo>
                  <a:pt x="11" y="2"/>
                </a:lnTo>
                <a:lnTo>
                  <a:pt x="7" y="4"/>
                </a:lnTo>
                <a:lnTo>
                  <a:pt x="7" y="4"/>
                </a:lnTo>
                <a:lnTo>
                  <a:pt x="6" y="5"/>
                </a:lnTo>
                <a:lnTo>
                  <a:pt x="4" y="5"/>
                </a:lnTo>
                <a:lnTo>
                  <a:pt x="2" y="9"/>
                </a:lnTo>
                <a:lnTo>
                  <a:pt x="2" y="9"/>
                </a:lnTo>
                <a:lnTo>
                  <a:pt x="2" y="10"/>
                </a:lnTo>
                <a:lnTo>
                  <a:pt x="0" y="12"/>
                </a:lnTo>
                <a:lnTo>
                  <a:pt x="0" y="14"/>
                </a:lnTo>
                <a:lnTo>
                  <a:pt x="2" y="17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7" y="20"/>
                </a:lnTo>
                <a:lnTo>
                  <a:pt x="7" y="22"/>
                </a:lnTo>
                <a:lnTo>
                  <a:pt x="11" y="24"/>
                </a:lnTo>
                <a:lnTo>
                  <a:pt x="12" y="24"/>
                </a:lnTo>
                <a:lnTo>
                  <a:pt x="14" y="24"/>
                </a:lnTo>
                <a:lnTo>
                  <a:pt x="16" y="24"/>
                </a:lnTo>
                <a:lnTo>
                  <a:pt x="17" y="25"/>
                </a:lnTo>
                <a:lnTo>
                  <a:pt x="22" y="25"/>
                </a:lnTo>
                <a:lnTo>
                  <a:pt x="24" y="24"/>
                </a:lnTo>
                <a:lnTo>
                  <a:pt x="26" y="24"/>
                </a:lnTo>
                <a:lnTo>
                  <a:pt x="27" y="24"/>
                </a:lnTo>
                <a:lnTo>
                  <a:pt x="29" y="24"/>
                </a:lnTo>
                <a:lnTo>
                  <a:pt x="31" y="22"/>
                </a:lnTo>
                <a:lnTo>
                  <a:pt x="32" y="20"/>
                </a:lnTo>
                <a:lnTo>
                  <a:pt x="34" y="20"/>
                </a:lnTo>
                <a:lnTo>
                  <a:pt x="36" y="19"/>
                </a:lnTo>
                <a:lnTo>
                  <a:pt x="37" y="17"/>
                </a:lnTo>
                <a:lnTo>
                  <a:pt x="37" y="17"/>
                </a:lnTo>
                <a:lnTo>
                  <a:pt x="39" y="14"/>
                </a:lnTo>
                <a:lnTo>
                  <a:pt x="39" y="12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94" name="Freeform 122"/>
          <p:cNvSpPr>
            <a:spLocks/>
          </p:cNvSpPr>
          <p:nvPr/>
        </p:nvSpPr>
        <p:spPr bwMode="auto">
          <a:xfrm>
            <a:off x="8259763" y="3109913"/>
            <a:ext cx="44450" cy="25400"/>
          </a:xfrm>
          <a:custGeom>
            <a:avLst/>
            <a:gdLst>
              <a:gd name="T0" fmla="*/ 37 w 37"/>
              <a:gd name="T1" fmla="*/ 11 h 23"/>
              <a:gd name="T2" fmla="*/ 37 w 37"/>
              <a:gd name="T3" fmla="*/ 10 h 23"/>
              <a:gd name="T4" fmla="*/ 37 w 37"/>
              <a:gd name="T5" fmla="*/ 10 h 23"/>
              <a:gd name="T6" fmla="*/ 35 w 37"/>
              <a:gd name="T7" fmla="*/ 8 h 23"/>
              <a:gd name="T8" fmla="*/ 35 w 37"/>
              <a:gd name="T9" fmla="*/ 6 h 23"/>
              <a:gd name="T10" fmla="*/ 33 w 37"/>
              <a:gd name="T11" fmla="*/ 5 h 23"/>
              <a:gd name="T12" fmla="*/ 32 w 37"/>
              <a:gd name="T13" fmla="*/ 5 h 23"/>
              <a:gd name="T14" fmla="*/ 32 w 37"/>
              <a:gd name="T15" fmla="*/ 3 h 23"/>
              <a:gd name="T16" fmla="*/ 30 w 37"/>
              <a:gd name="T17" fmla="*/ 3 h 23"/>
              <a:gd name="T18" fmla="*/ 27 w 37"/>
              <a:gd name="T19" fmla="*/ 1 h 23"/>
              <a:gd name="T20" fmla="*/ 25 w 37"/>
              <a:gd name="T21" fmla="*/ 1 h 23"/>
              <a:gd name="T22" fmla="*/ 23 w 37"/>
              <a:gd name="T23" fmla="*/ 0 h 23"/>
              <a:gd name="T24" fmla="*/ 22 w 37"/>
              <a:gd name="T25" fmla="*/ 0 h 23"/>
              <a:gd name="T26" fmla="*/ 20 w 37"/>
              <a:gd name="T27" fmla="*/ 0 h 23"/>
              <a:gd name="T28" fmla="*/ 17 w 37"/>
              <a:gd name="T29" fmla="*/ 0 h 23"/>
              <a:gd name="T30" fmla="*/ 15 w 37"/>
              <a:gd name="T31" fmla="*/ 0 h 23"/>
              <a:gd name="T32" fmla="*/ 12 w 37"/>
              <a:gd name="T33" fmla="*/ 0 h 23"/>
              <a:gd name="T34" fmla="*/ 10 w 37"/>
              <a:gd name="T35" fmla="*/ 1 h 23"/>
              <a:gd name="T36" fmla="*/ 8 w 37"/>
              <a:gd name="T37" fmla="*/ 1 h 23"/>
              <a:gd name="T38" fmla="*/ 7 w 37"/>
              <a:gd name="T39" fmla="*/ 3 h 23"/>
              <a:gd name="T40" fmla="*/ 5 w 37"/>
              <a:gd name="T41" fmla="*/ 3 h 23"/>
              <a:gd name="T42" fmla="*/ 3 w 37"/>
              <a:gd name="T43" fmla="*/ 5 h 23"/>
              <a:gd name="T44" fmla="*/ 3 w 37"/>
              <a:gd name="T45" fmla="*/ 5 h 23"/>
              <a:gd name="T46" fmla="*/ 2 w 37"/>
              <a:gd name="T47" fmla="*/ 6 h 23"/>
              <a:gd name="T48" fmla="*/ 0 w 37"/>
              <a:gd name="T49" fmla="*/ 8 h 23"/>
              <a:gd name="T50" fmla="*/ 0 w 37"/>
              <a:gd name="T51" fmla="*/ 10 h 23"/>
              <a:gd name="T52" fmla="*/ 0 w 37"/>
              <a:gd name="T53" fmla="*/ 10 h 23"/>
              <a:gd name="T54" fmla="*/ 0 w 37"/>
              <a:gd name="T55" fmla="*/ 13 h 23"/>
              <a:gd name="T56" fmla="*/ 0 w 37"/>
              <a:gd name="T57" fmla="*/ 15 h 23"/>
              <a:gd name="T58" fmla="*/ 2 w 37"/>
              <a:gd name="T59" fmla="*/ 16 h 23"/>
              <a:gd name="T60" fmla="*/ 3 w 37"/>
              <a:gd name="T61" fmla="*/ 18 h 23"/>
              <a:gd name="T62" fmla="*/ 3 w 37"/>
              <a:gd name="T63" fmla="*/ 20 h 23"/>
              <a:gd name="T64" fmla="*/ 5 w 37"/>
              <a:gd name="T65" fmla="*/ 20 h 23"/>
              <a:gd name="T66" fmla="*/ 7 w 37"/>
              <a:gd name="T67" fmla="*/ 21 h 23"/>
              <a:gd name="T68" fmla="*/ 8 w 37"/>
              <a:gd name="T69" fmla="*/ 21 h 23"/>
              <a:gd name="T70" fmla="*/ 10 w 37"/>
              <a:gd name="T71" fmla="*/ 23 h 23"/>
              <a:gd name="T72" fmla="*/ 12 w 37"/>
              <a:gd name="T73" fmla="*/ 23 h 23"/>
              <a:gd name="T74" fmla="*/ 15 w 37"/>
              <a:gd name="T75" fmla="*/ 23 h 23"/>
              <a:gd name="T76" fmla="*/ 17 w 37"/>
              <a:gd name="T77" fmla="*/ 23 h 23"/>
              <a:gd name="T78" fmla="*/ 20 w 37"/>
              <a:gd name="T79" fmla="*/ 23 h 23"/>
              <a:gd name="T80" fmla="*/ 22 w 37"/>
              <a:gd name="T81" fmla="*/ 23 h 23"/>
              <a:gd name="T82" fmla="*/ 23 w 37"/>
              <a:gd name="T83" fmla="*/ 23 h 23"/>
              <a:gd name="T84" fmla="*/ 25 w 37"/>
              <a:gd name="T85" fmla="*/ 23 h 23"/>
              <a:gd name="T86" fmla="*/ 27 w 37"/>
              <a:gd name="T87" fmla="*/ 21 h 23"/>
              <a:gd name="T88" fmla="*/ 30 w 37"/>
              <a:gd name="T89" fmla="*/ 21 h 23"/>
              <a:gd name="T90" fmla="*/ 32 w 37"/>
              <a:gd name="T91" fmla="*/ 20 h 23"/>
              <a:gd name="T92" fmla="*/ 32 w 37"/>
              <a:gd name="T93" fmla="*/ 20 h 23"/>
              <a:gd name="T94" fmla="*/ 33 w 37"/>
              <a:gd name="T95" fmla="*/ 18 h 23"/>
              <a:gd name="T96" fmla="*/ 35 w 37"/>
              <a:gd name="T97" fmla="*/ 16 h 23"/>
              <a:gd name="T98" fmla="*/ 35 w 37"/>
              <a:gd name="T99" fmla="*/ 15 h 23"/>
              <a:gd name="T100" fmla="*/ 37 w 37"/>
              <a:gd name="T101" fmla="*/ 13 h 23"/>
              <a:gd name="T102" fmla="*/ 37 w 37"/>
              <a:gd name="T103" fmla="*/ 1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7" h="23">
                <a:moveTo>
                  <a:pt x="37" y="11"/>
                </a:moveTo>
                <a:lnTo>
                  <a:pt x="37" y="10"/>
                </a:lnTo>
                <a:lnTo>
                  <a:pt x="37" y="10"/>
                </a:lnTo>
                <a:lnTo>
                  <a:pt x="35" y="8"/>
                </a:lnTo>
                <a:lnTo>
                  <a:pt x="35" y="6"/>
                </a:lnTo>
                <a:lnTo>
                  <a:pt x="33" y="5"/>
                </a:lnTo>
                <a:lnTo>
                  <a:pt x="32" y="5"/>
                </a:lnTo>
                <a:lnTo>
                  <a:pt x="32" y="3"/>
                </a:lnTo>
                <a:lnTo>
                  <a:pt x="30" y="3"/>
                </a:lnTo>
                <a:lnTo>
                  <a:pt x="27" y="1"/>
                </a:lnTo>
                <a:lnTo>
                  <a:pt x="25" y="1"/>
                </a:lnTo>
                <a:lnTo>
                  <a:pt x="23" y="0"/>
                </a:lnTo>
                <a:lnTo>
                  <a:pt x="22" y="0"/>
                </a:lnTo>
                <a:lnTo>
                  <a:pt x="20" y="0"/>
                </a:lnTo>
                <a:lnTo>
                  <a:pt x="17" y="0"/>
                </a:lnTo>
                <a:lnTo>
                  <a:pt x="15" y="0"/>
                </a:lnTo>
                <a:lnTo>
                  <a:pt x="12" y="0"/>
                </a:lnTo>
                <a:lnTo>
                  <a:pt x="10" y="1"/>
                </a:lnTo>
                <a:lnTo>
                  <a:pt x="8" y="1"/>
                </a:lnTo>
                <a:lnTo>
                  <a:pt x="7" y="3"/>
                </a:lnTo>
                <a:lnTo>
                  <a:pt x="5" y="3"/>
                </a:lnTo>
                <a:lnTo>
                  <a:pt x="3" y="5"/>
                </a:lnTo>
                <a:lnTo>
                  <a:pt x="3" y="5"/>
                </a:lnTo>
                <a:lnTo>
                  <a:pt x="2" y="6"/>
                </a:lnTo>
                <a:lnTo>
                  <a:pt x="0" y="8"/>
                </a:lnTo>
                <a:lnTo>
                  <a:pt x="0" y="10"/>
                </a:lnTo>
                <a:lnTo>
                  <a:pt x="0" y="10"/>
                </a:lnTo>
                <a:lnTo>
                  <a:pt x="0" y="13"/>
                </a:lnTo>
                <a:lnTo>
                  <a:pt x="0" y="15"/>
                </a:lnTo>
                <a:lnTo>
                  <a:pt x="2" y="16"/>
                </a:lnTo>
                <a:lnTo>
                  <a:pt x="3" y="18"/>
                </a:lnTo>
                <a:lnTo>
                  <a:pt x="3" y="20"/>
                </a:lnTo>
                <a:lnTo>
                  <a:pt x="5" y="20"/>
                </a:lnTo>
                <a:lnTo>
                  <a:pt x="7" y="21"/>
                </a:lnTo>
                <a:lnTo>
                  <a:pt x="8" y="21"/>
                </a:lnTo>
                <a:lnTo>
                  <a:pt x="10" y="23"/>
                </a:lnTo>
                <a:lnTo>
                  <a:pt x="12" y="23"/>
                </a:lnTo>
                <a:lnTo>
                  <a:pt x="15" y="23"/>
                </a:lnTo>
                <a:lnTo>
                  <a:pt x="17" y="23"/>
                </a:lnTo>
                <a:lnTo>
                  <a:pt x="20" y="23"/>
                </a:lnTo>
                <a:lnTo>
                  <a:pt x="22" y="23"/>
                </a:lnTo>
                <a:lnTo>
                  <a:pt x="23" y="23"/>
                </a:lnTo>
                <a:lnTo>
                  <a:pt x="25" y="23"/>
                </a:lnTo>
                <a:lnTo>
                  <a:pt x="27" y="21"/>
                </a:lnTo>
                <a:lnTo>
                  <a:pt x="30" y="21"/>
                </a:lnTo>
                <a:lnTo>
                  <a:pt x="32" y="20"/>
                </a:lnTo>
                <a:lnTo>
                  <a:pt x="32" y="20"/>
                </a:lnTo>
                <a:lnTo>
                  <a:pt x="33" y="18"/>
                </a:lnTo>
                <a:lnTo>
                  <a:pt x="35" y="16"/>
                </a:lnTo>
                <a:lnTo>
                  <a:pt x="35" y="15"/>
                </a:lnTo>
                <a:lnTo>
                  <a:pt x="37" y="13"/>
                </a:lnTo>
                <a:lnTo>
                  <a:pt x="37" y="11"/>
                </a:lnTo>
                <a:close/>
              </a:path>
            </a:pathLst>
          </a:custGeom>
          <a:solidFill>
            <a:srgbClr val="FFFFFF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995" name="Freeform 123"/>
          <p:cNvSpPr>
            <a:spLocks/>
          </p:cNvSpPr>
          <p:nvPr/>
        </p:nvSpPr>
        <p:spPr bwMode="auto">
          <a:xfrm>
            <a:off x="8259763" y="3109913"/>
            <a:ext cx="44450" cy="25400"/>
          </a:xfrm>
          <a:custGeom>
            <a:avLst/>
            <a:gdLst>
              <a:gd name="T0" fmla="*/ 37 w 37"/>
              <a:gd name="T1" fmla="*/ 11 h 23"/>
              <a:gd name="T2" fmla="*/ 37 w 37"/>
              <a:gd name="T3" fmla="*/ 10 h 23"/>
              <a:gd name="T4" fmla="*/ 37 w 37"/>
              <a:gd name="T5" fmla="*/ 10 h 23"/>
              <a:gd name="T6" fmla="*/ 35 w 37"/>
              <a:gd name="T7" fmla="*/ 8 h 23"/>
              <a:gd name="T8" fmla="*/ 35 w 37"/>
              <a:gd name="T9" fmla="*/ 6 h 23"/>
              <a:gd name="T10" fmla="*/ 33 w 37"/>
              <a:gd name="T11" fmla="*/ 5 h 23"/>
              <a:gd name="T12" fmla="*/ 32 w 37"/>
              <a:gd name="T13" fmla="*/ 5 h 23"/>
              <a:gd name="T14" fmla="*/ 32 w 37"/>
              <a:gd name="T15" fmla="*/ 3 h 23"/>
              <a:gd name="T16" fmla="*/ 30 w 37"/>
              <a:gd name="T17" fmla="*/ 3 h 23"/>
              <a:gd name="T18" fmla="*/ 27 w 37"/>
              <a:gd name="T19" fmla="*/ 1 h 23"/>
              <a:gd name="T20" fmla="*/ 25 w 37"/>
              <a:gd name="T21" fmla="*/ 1 h 23"/>
              <a:gd name="T22" fmla="*/ 23 w 37"/>
              <a:gd name="T23" fmla="*/ 0 h 23"/>
              <a:gd name="T24" fmla="*/ 22 w 37"/>
              <a:gd name="T25" fmla="*/ 0 h 23"/>
              <a:gd name="T26" fmla="*/ 20 w 37"/>
              <a:gd name="T27" fmla="*/ 0 h 23"/>
              <a:gd name="T28" fmla="*/ 17 w 37"/>
              <a:gd name="T29" fmla="*/ 0 h 23"/>
              <a:gd name="T30" fmla="*/ 15 w 37"/>
              <a:gd name="T31" fmla="*/ 0 h 23"/>
              <a:gd name="T32" fmla="*/ 12 w 37"/>
              <a:gd name="T33" fmla="*/ 0 h 23"/>
              <a:gd name="T34" fmla="*/ 10 w 37"/>
              <a:gd name="T35" fmla="*/ 1 h 23"/>
              <a:gd name="T36" fmla="*/ 8 w 37"/>
              <a:gd name="T37" fmla="*/ 1 h 23"/>
              <a:gd name="T38" fmla="*/ 7 w 37"/>
              <a:gd name="T39" fmla="*/ 3 h 23"/>
              <a:gd name="T40" fmla="*/ 5 w 37"/>
              <a:gd name="T41" fmla="*/ 3 h 23"/>
              <a:gd name="T42" fmla="*/ 3 w 37"/>
              <a:gd name="T43" fmla="*/ 5 h 23"/>
              <a:gd name="T44" fmla="*/ 3 w 37"/>
              <a:gd name="T45" fmla="*/ 5 h 23"/>
              <a:gd name="T46" fmla="*/ 2 w 37"/>
              <a:gd name="T47" fmla="*/ 6 h 23"/>
              <a:gd name="T48" fmla="*/ 0 w 37"/>
              <a:gd name="T49" fmla="*/ 8 h 23"/>
              <a:gd name="T50" fmla="*/ 0 w 37"/>
              <a:gd name="T51" fmla="*/ 10 h 23"/>
              <a:gd name="T52" fmla="*/ 0 w 37"/>
              <a:gd name="T53" fmla="*/ 10 h 23"/>
              <a:gd name="T54" fmla="*/ 0 w 37"/>
              <a:gd name="T55" fmla="*/ 13 h 23"/>
              <a:gd name="T56" fmla="*/ 0 w 37"/>
              <a:gd name="T57" fmla="*/ 15 h 23"/>
              <a:gd name="T58" fmla="*/ 2 w 37"/>
              <a:gd name="T59" fmla="*/ 16 h 23"/>
              <a:gd name="T60" fmla="*/ 3 w 37"/>
              <a:gd name="T61" fmla="*/ 18 h 23"/>
              <a:gd name="T62" fmla="*/ 3 w 37"/>
              <a:gd name="T63" fmla="*/ 20 h 23"/>
              <a:gd name="T64" fmla="*/ 5 w 37"/>
              <a:gd name="T65" fmla="*/ 20 h 23"/>
              <a:gd name="T66" fmla="*/ 7 w 37"/>
              <a:gd name="T67" fmla="*/ 21 h 23"/>
              <a:gd name="T68" fmla="*/ 8 w 37"/>
              <a:gd name="T69" fmla="*/ 21 h 23"/>
              <a:gd name="T70" fmla="*/ 10 w 37"/>
              <a:gd name="T71" fmla="*/ 23 h 23"/>
              <a:gd name="T72" fmla="*/ 12 w 37"/>
              <a:gd name="T73" fmla="*/ 23 h 23"/>
              <a:gd name="T74" fmla="*/ 15 w 37"/>
              <a:gd name="T75" fmla="*/ 23 h 23"/>
              <a:gd name="T76" fmla="*/ 17 w 37"/>
              <a:gd name="T77" fmla="*/ 23 h 23"/>
              <a:gd name="T78" fmla="*/ 20 w 37"/>
              <a:gd name="T79" fmla="*/ 23 h 23"/>
              <a:gd name="T80" fmla="*/ 22 w 37"/>
              <a:gd name="T81" fmla="*/ 23 h 23"/>
              <a:gd name="T82" fmla="*/ 23 w 37"/>
              <a:gd name="T83" fmla="*/ 23 h 23"/>
              <a:gd name="T84" fmla="*/ 25 w 37"/>
              <a:gd name="T85" fmla="*/ 23 h 23"/>
              <a:gd name="T86" fmla="*/ 27 w 37"/>
              <a:gd name="T87" fmla="*/ 21 h 23"/>
              <a:gd name="T88" fmla="*/ 30 w 37"/>
              <a:gd name="T89" fmla="*/ 21 h 23"/>
              <a:gd name="T90" fmla="*/ 32 w 37"/>
              <a:gd name="T91" fmla="*/ 20 h 23"/>
              <a:gd name="T92" fmla="*/ 32 w 37"/>
              <a:gd name="T93" fmla="*/ 20 h 23"/>
              <a:gd name="T94" fmla="*/ 33 w 37"/>
              <a:gd name="T95" fmla="*/ 18 h 23"/>
              <a:gd name="T96" fmla="*/ 35 w 37"/>
              <a:gd name="T97" fmla="*/ 16 h 23"/>
              <a:gd name="T98" fmla="*/ 35 w 37"/>
              <a:gd name="T99" fmla="*/ 15 h 23"/>
              <a:gd name="T100" fmla="*/ 37 w 37"/>
              <a:gd name="T101" fmla="*/ 13 h 23"/>
              <a:gd name="T102" fmla="*/ 37 w 37"/>
              <a:gd name="T103" fmla="*/ 1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7" h="23">
                <a:moveTo>
                  <a:pt x="37" y="11"/>
                </a:moveTo>
                <a:lnTo>
                  <a:pt x="37" y="10"/>
                </a:lnTo>
                <a:lnTo>
                  <a:pt x="37" y="10"/>
                </a:lnTo>
                <a:lnTo>
                  <a:pt x="35" y="8"/>
                </a:lnTo>
                <a:lnTo>
                  <a:pt x="35" y="6"/>
                </a:lnTo>
                <a:lnTo>
                  <a:pt x="33" y="5"/>
                </a:lnTo>
                <a:lnTo>
                  <a:pt x="32" y="5"/>
                </a:lnTo>
                <a:lnTo>
                  <a:pt x="32" y="3"/>
                </a:lnTo>
                <a:lnTo>
                  <a:pt x="30" y="3"/>
                </a:lnTo>
                <a:lnTo>
                  <a:pt x="27" y="1"/>
                </a:lnTo>
                <a:lnTo>
                  <a:pt x="25" y="1"/>
                </a:lnTo>
                <a:lnTo>
                  <a:pt x="23" y="0"/>
                </a:lnTo>
                <a:lnTo>
                  <a:pt x="22" y="0"/>
                </a:lnTo>
                <a:lnTo>
                  <a:pt x="20" y="0"/>
                </a:lnTo>
                <a:lnTo>
                  <a:pt x="17" y="0"/>
                </a:lnTo>
                <a:lnTo>
                  <a:pt x="15" y="0"/>
                </a:lnTo>
                <a:lnTo>
                  <a:pt x="12" y="0"/>
                </a:lnTo>
                <a:lnTo>
                  <a:pt x="10" y="1"/>
                </a:lnTo>
                <a:lnTo>
                  <a:pt x="8" y="1"/>
                </a:lnTo>
                <a:lnTo>
                  <a:pt x="7" y="3"/>
                </a:lnTo>
                <a:lnTo>
                  <a:pt x="5" y="3"/>
                </a:lnTo>
                <a:lnTo>
                  <a:pt x="3" y="5"/>
                </a:lnTo>
                <a:lnTo>
                  <a:pt x="3" y="5"/>
                </a:lnTo>
                <a:lnTo>
                  <a:pt x="2" y="6"/>
                </a:lnTo>
                <a:lnTo>
                  <a:pt x="0" y="8"/>
                </a:lnTo>
                <a:lnTo>
                  <a:pt x="0" y="10"/>
                </a:lnTo>
                <a:lnTo>
                  <a:pt x="0" y="10"/>
                </a:lnTo>
                <a:lnTo>
                  <a:pt x="0" y="13"/>
                </a:lnTo>
                <a:lnTo>
                  <a:pt x="0" y="15"/>
                </a:lnTo>
                <a:lnTo>
                  <a:pt x="2" y="16"/>
                </a:lnTo>
                <a:lnTo>
                  <a:pt x="3" y="18"/>
                </a:lnTo>
                <a:lnTo>
                  <a:pt x="3" y="20"/>
                </a:lnTo>
                <a:lnTo>
                  <a:pt x="5" y="20"/>
                </a:lnTo>
                <a:lnTo>
                  <a:pt x="7" y="21"/>
                </a:lnTo>
                <a:lnTo>
                  <a:pt x="8" y="21"/>
                </a:lnTo>
                <a:lnTo>
                  <a:pt x="10" y="23"/>
                </a:lnTo>
                <a:lnTo>
                  <a:pt x="12" y="23"/>
                </a:lnTo>
                <a:lnTo>
                  <a:pt x="15" y="23"/>
                </a:lnTo>
                <a:lnTo>
                  <a:pt x="17" y="23"/>
                </a:lnTo>
                <a:lnTo>
                  <a:pt x="20" y="23"/>
                </a:lnTo>
                <a:lnTo>
                  <a:pt x="22" y="23"/>
                </a:lnTo>
                <a:lnTo>
                  <a:pt x="23" y="23"/>
                </a:lnTo>
                <a:lnTo>
                  <a:pt x="25" y="23"/>
                </a:lnTo>
                <a:lnTo>
                  <a:pt x="27" y="21"/>
                </a:lnTo>
                <a:lnTo>
                  <a:pt x="30" y="21"/>
                </a:lnTo>
                <a:lnTo>
                  <a:pt x="32" y="20"/>
                </a:lnTo>
                <a:lnTo>
                  <a:pt x="32" y="20"/>
                </a:lnTo>
                <a:lnTo>
                  <a:pt x="33" y="18"/>
                </a:lnTo>
                <a:lnTo>
                  <a:pt x="35" y="16"/>
                </a:lnTo>
                <a:lnTo>
                  <a:pt x="35" y="15"/>
                </a:lnTo>
                <a:lnTo>
                  <a:pt x="37" y="13"/>
                </a:lnTo>
                <a:lnTo>
                  <a:pt x="37" y="11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96" name="Freeform 124"/>
          <p:cNvSpPr>
            <a:spLocks/>
          </p:cNvSpPr>
          <p:nvPr/>
        </p:nvSpPr>
        <p:spPr bwMode="auto">
          <a:xfrm>
            <a:off x="8207375" y="3109913"/>
            <a:ext cx="42863" cy="25400"/>
          </a:xfrm>
          <a:custGeom>
            <a:avLst/>
            <a:gdLst>
              <a:gd name="T0" fmla="*/ 37 w 37"/>
              <a:gd name="T1" fmla="*/ 11 h 23"/>
              <a:gd name="T2" fmla="*/ 37 w 37"/>
              <a:gd name="T3" fmla="*/ 10 h 23"/>
              <a:gd name="T4" fmla="*/ 37 w 37"/>
              <a:gd name="T5" fmla="*/ 10 h 23"/>
              <a:gd name="T6" fmla="*/ 37 w 37"/>
              <a:gd name="T7" fmla="*/ 8 h 23"/>
              <a:gd name="T8" fmla="*/ 35 w 37"/>
              <a:gd name="T9" fmla="*/ 6 h 23"/>
              <a:gd name="T10" fmla="*/ 33 w 37"/>
              <a:gd name="T11" fmla="*/ 5 h 23"/>
              <a:gd name="T12" fmla="*/ 33 w 37"/>
              <a:gd name="T13" fmla="*/ 5 h 23"/>
              <a:gd name="T14" fmla="*/ 31 w 37"/>
              <a:gd name="T15" fmla="*/ 3 h 23"/>
              <a:gd name="T16" fmla="*/ 30 w 37"/>
              <a:gd name="T17" fmla="*/ 3 h 23"/>
              <a:gd name="T18" fmla="*/ 28 w 37"/>
              <a:gd name="T19" fmla="*/ 1 h 23"/>
              <a:gd name="T20" fmla="*/ 26 w 37"/>
              <a:gd name="T21" fmla="*/ 1 h 23"/>
              <a:gd name="T22" fmla="*/ 25 w 37"/>
              <a:gd name="T23" fmla="*/ 0 h 23"/>
              <a:gd name="T24" fmla="*/ 21 w 37"/>
              <a:gd name="T25" fmla="*/ 0 h 23"/>
              <a:gd name="T26" fmla="*/ 20 w 37"/>
              <a:gd name="T27" fmla="*/ 0 h 23"/>
              <a:gd name="T28" fmla="*/ 16 w 37"/>
              <a:gd name="T29" fmla="*/ 0 h 23"/>
              <a:gd name="T30" fmla="*/ 15 w 37"/>
              <a:gd name="T31" fmla="*/ 0 h 23"/>
              <a:gd name="T32" fmla="*/ 13 w 37"/>
              <a:gd name="T33" fmla="*/ 0 h 23"/>
              <a:gd name="T34" fmla="*/ 11 w 37"/>
              <a:gd name="T35" fmla="*/ 1 h 23"/>
              <a:gd name="T36" fmla="*/ 10 w 37"/>
              <a:gd name="T37" fmla="*/ 1 h 23"/>
              <a:gd name="T38" fmla="*/ 6 w 37"/>
              <a:gd name="T39" fmla="*/ 3 h 23"/>
              <a:gd name="T40" fmla="*/ 5 w 37"/>
              <a:gd name="T41" fmla="*/ 3 h 23"/>
              <a:gd name="T42" fmla="*/ 5 w 37"/>
              <a:gd name="T43" fmla="*/ 5 h 23"/>
              <a:gd name="T44" fmla="*/ 3 w 37"/>
              <a:gd name="T45" fmla="*/ 5 h 23"/>
              <a:gd name="T46" fmla="*/ 1 w 37"/>
              <a:gd name="T47" fmla="*/ 6 h 23"/>
              <a:gd name="T48" fmla="*/ 1 w 37"/>
              <a:gd name="T49" fmla="*/ 8 h 23"/>
              <a:gd name="T50" fmla="*/ 0 w 37"/>
              <a:gd name="T51" fmla="*/ 10 h 23"/>
              <a:gd name="T52" fmla="*/ 0 w 37"/>
              <a:gd name="T53" fmla="*/ 10 h 23"/>
              <a:gd name="T54" fmla="*/ 0 w 37"/>
              <a:gd name="T55" fmla="*/ 13 h 23"/>
              <a:gd name="T56" fmla="*/ 1 w 37"/>
              <a:gd name="T57" fmla="*/ 15 h 23"/>
              <a:gd name="T58" fmla="*/ 1 w 37"/>
              <a:gd name="T59" fmla="*/ 16 h 23"/>
              <a:gd name="T60" fmla="*/ 3 w 37"/>
              <a:gd name="T61" fmla="*/ 18 h 23"/>
              <a:gd name="T62" fmla="*/ 5 w 37"/>
              <a:gd name="T63" fmla="*/ 20 h 23"/>
              <a:gd name="T64" fmla="*/ 5 w 37"/>
              <a:gd name="T65" fmla="*/ 20 h 23"/>
              <a:gd name="T66" fmla="*/ 6 w 37"/>
              <a:gd name="T67" fmla="*/ 21 h 23"/>
              <a:gd name="T68" fmla="*/ 10 w 37"/>
              <a:gd name="T69" fmla="*/ 21 h 23"/>
              <a:gd name="T70" fmla="*/ 11 w 37"/>
              <a:gd name="T71" fmla="*/ 23 h 23"/>
              <a:gd name="T72" fmla="*/ 13 w 37"/>
              <a:gd name="T73" fmla="*/ 23 h 23"/>
              <a:gd name="T74" fmla="*/ 15 w 37"/>
              <a:gd name="T75" fmla="*/ 23 h 23"/>
              <a:gd name="T76" fmla="*/ 16 w 37"/>
              <a:gd name="T77" fmla="*/ 23 h 23"/>
              <a:gd name="T78" fmla="*/ 20 w 37"/>
              <a:gd name="T79" fmla="*/ 23 h 23"/>
              <a:gd name="T80" fmla="*/ 21 w 37"/>
              <a:gd name="T81" fmla="*/ 23 h 23"/>
              <a:gd name="T82" fmla="*/ 25 w 37"/>
              <a:gd name="T83" fmla="*/ 23 h 23"/>
              <a:gd name="T84" fmla="*/ 26 w 37"/>
              <a:gd name="T85" fmla="*/ 23 h 23"/>
              <a:gd name="T86" fmla="*/ 28 w 37"/>
              <a:gd name="T87" fmla="*/ 21 h 23"/>
              <a:gd name="T88" fmla="*/ 30 w 37"/>
              <a:gd name="T89" fmla="*/ 21 h 23"/>
              <a:gd name="T90" fmla="*/ 31 w 37"/>
              <a:gd name="T91" fmla="*/ 20 h 23"/>
              <a:gd name="T92" fmla="*/ 33 w 37"/>
              <a:gd name="T93" fmla="*/ 20 h 23"/>
              <a:gd name="T94" fmla="*/ 33 w 37"/>
              <a:gd name="T95" fmla="*/ 18 h 23"/>
              <a:gd name="T96" fmla="*/ 35 w 37"/>
              <a:gd name="T97" fmla="*/ 16 h 23"/>
              <a:gd name="T98" fmla="*/ 37 w 37"/>
              <a:gd name="T99" fmla="*/ 15 h 23"/>
              <a:gd name="T100" fmla="*/ 37 w 37"/>
              <a:gd name="T101" fmla="*/ 13 h 23"/>
              <a:gd name="T102" fmla="*/ 37 w 37"/>
              <a:gd name="T103" fmla="*/ 1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7" h="23">
                <a:moveTo>
                  <a:pt x="37" y="11"/>
                </a:moveTo>
                <a:lnTo>
                  <a:pt x="37" y="10"/>
                </a:lnTo>
                <a:lnTo>
                  <a:pt x="37" y="10"/>
                </a:lnTo>
                <a:lnTo>
                  <a:pt x="37" y="8"/>
                </a:lnTo>
                <a:lnTo>
                  <a:pt x="35" y="6"/>
                </a:lnTo>
                <a:lnTo>
                  <a:pt x="33" y="5"/>
                </a:lnTo>
                <a:lnTo>
                  <a:pt x="33" y="5"/>
                </a:lnTo>
                <a:lnTo>
                  <a:pt x="31" y="3"/>
                </a:lnTo>
                <a:lnTo>
                  <a:pt x="30" y="3"/>
                </a:lnTo>
                <a:lnTo>
                  <a:pt x="28" y="1"/>
                </a:lnTo>
                <a:lnTo>
                  <a:pt x="26" y="1"/>
                </a:lnTo>
                <a:lnTo>
                  <a:pt x="25" y="0"/>
                </a:lnTo>
                <a:lnTo>
                  <a:pt x="21" y="0"/>
                </a:lnTo>
                <a:lnTo>
                  <a:pt x="20" y="0"/>
                </a:lnTo>
                <a:lnTo>
                  <a:pt x="16" y="0"/>
                </a:lnTo>
                <a:lnTo>
                  <a:pt x="15" y="0"/>
                </a:lnTo>
                <a:lnTo>
                  <a:pt x="13" y="0"/>
                </a:lnTo>
                <a:lnTo>
                  <a:pt x="11" y="1"/>
                </a:lnTo>
                <a:lnTo>
                  <a:pt x="10" y="1"/>
                </a:lnTo>
                <a:lnTo>
                  <a:pt x="6" y="3"/>
                </a:lnTo>
                <a:lnTo>
                  <a:pt x="5" y="3"/>
                </a:lnTo>
                <a:lnTo>
                  <a:pt x="5" y="5"/>
                </a:lnTo>
                <a:lnTo>
                  <a:pt x="3" y="5"/>
                </a:lnTo>
                <a:lnTo>
                  <a:pt x="1" y="6"/>
                </a:lnTo>
                <a:lnTo>
                  <a:pt x="1" y="8"/>
                </a:lnTo>
                <a:lnTo>
                  <a:pt x="0" y="10"/>
                </a:lnTo>
                <a:lnTo>
                  <a:pt x="0" y="10"/>
                </a:lnTo>
                <a:lnTo>
                  <a:pt x="0" y="13"/>
                </a:lnTo>
                <a:lnTo>
                  <a:pt x="1" y="15"/>
                </a:lnTo>
                <a:lnTo>
                  <a:pt x="1" y="16"/>
                </a:lnTo>
                <a:lnTo>
                  <a:pt x="3" y="18"/>
                </a:lnTo>
                <a:lnTo>
                  <a:pt x="5" y="20"/>
                </a:lnTo>
                <a:lnTo>
                  <a:pt x="5" y="20"/>
                </a:lnTo>
                <a:lnTo>
                  <a:pt x="6" y="21"/>
                </a:lnTo>
                <a:lnTo>
                  <a:pt x="10" y="21"/>
                </a:lnTo>
                <a:lnTo>
                  <a:pt x="11" y="23"/>
                </a:lnTo>
                <a:lnTo>
                  <a:pt x="13" y="23"/>
                </a:lnTo>
                <a:lnTo>
                  <a:pt x="15" y="23"/>
                </a:lnTo>
                <a:lnTo>
                  <a:pt x="16" y="23"/>
                </a:lnTo>
                <a:lnTo>
                  <a:pt x="20" y="23"/>
                </a:lnTo>
                <a:lnTo>
                  <a:pt x="21" y="23"/>
                </a:lnTo>
                <a:lnTo>
                  <a:pt x="25" y="23"/>
                </a:lnTo>
                <a:lnTo>
                  <a:pt x="26" y="23"/>
                </a:lnTo>
                <a:lnTo>
                  <a:pt x="28" y="21"/>
                </a:lnTo>
                <a:lnTo>
                  <a:pt x="30" y="21"/>
                </a:lnTo>
                <a:lnTo>
                  <a:pt x="31" y="20"/>
                </a:lnTo>
                <a:lnTo>
                  <a:pt x="33" y="20"/>
                </a:lnTo>
                <a:lnTo>
                  <a:pt x="33" y="18"/>
                </a:lnTo>
                <a:lnTo>
                  <a:pt x="35" y="16"/>
                </a:lnTo>
                <a:lnTo>
                  <a:pt x="37" y="15"/>
                </a:lnTo>
                <a:lnTo>
                  <a:pt x="37" y="13"/>
                </a:lnTo>
                <a:lnTo>
                  <a:pt x="37" y="11"/>
                </a:lnTo>
                <a:close/>
              </a:path>
            </a:pathLst>
          </a:custGeom>
          <a:solidFill>
            <a:srgbClr val="FFFFFF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997" name="Freeform 125"/>
          <p:cNvSpPr>
            <a:spLocks/>
          </p:cNvSpPr>
          <p:nvPr/>
        </p:nvSpPr>
        <p:spPr bwMode="auto">
          <a:xfrm>
            <a:off x="8207375" y="3109913"/>
            <a:ext cx="42863" cy="25400"/>
          </a:xfrm>
          <a:custGeom>
            <a:avLst/>
            <a:gdLst>
              <a:gd name="T0" fmla="*/ 37 w 37"/>
              <a:gd name="T1" fmla="*/ 11 h 23"/>
              <a:gd name="T2" fmla="*/ 37 w 37"/>
              <a:gd name="T3" fmla="*/ 10 h 23"/>
              <a:gd name="T4" fmla="*/ 37 w 37"/>
              <a:gd name="T5" fmla="*/ 10 h 23"/>
              <a:gd name="T6" fmla="*/ 37 w 37"/>
              <a:gd name="T7" fmla="*/ 8 h 23"/>
              <a:gd name="T8" fmla="*/ 35 w 37"/>
              <a:gd name="T9" fmla="*/ 6 h 23"/>
              <a:gd name="T10" fmla="*/ 33 w 37"/>
              <a:gd name="T11" fmla="*/ 5 h 23"/>
              <a:gd name="T12" fmla="*/ 33 w 37"/>
              <a:gd name="T13" fmla="*/ 5 h 23"/>
              <a:gd name="T14" fmla="*/ 31 w 37"/>
              <a:gd name="T15" fmla="*/ 3 h 23"/>
              <a:gd name="T16" fmla="*/ 30 w 37"/>
              <a:gd name="T17" fmla="*/ 3 h 23"/>
              <a:gd name="T18" fmla="*/ 28 w 37"/>
              <a:gd name="T19" fmla="*/ 1 h 23"/>
              <a:gd name="T20" fmla="*/ 26 w 37"/>
              <a:gd name="T21" fmla="*/ 1 h 23"/>
              <a:gd name="T22" fmla="*/ 25 w 37"/>
              <a:gd name="T23" fmla="*/ 0 h 23"/>
              <a:gd name="T24" fmla="*/ 21 w 37"/>
              <a:gd name="T25" fmla="*/ 0 h 23"/>
              <a:gd name="T26" fmla="*/ 20 w 37"/>
              <a:gd name="T27" fmla="*/ 0 h 23"/>
              <a:gd name="T28" fmla="*/ 16 w 37"/>
              <a:gd name="T29" fmla="*/ 0 h 23"/>
              <a:gd name="T30" fmla="*/ 15 w 37"/>
              <a:gd name="T31" fmla="*/ 0 h 23"/>
              <a:gd name="T32" fmla="*/ 13 w 37"/>
              <a:gd name="T33" fmla="*/ 0 h 23"/>
              <a:gd name="T34" fmla="*/ 11 w 37"/>
              <a:gd name="T35" fmla="*/ 1 h 23"/>
              <a:gd name="T36" fmla="*/ 10 w 37"/>
              <a:gd name="T37" fmla="*/ 1 h 23"/>
              <a:gd name="T38" fmla="*/ 6 w 37"/>
              <a:gd name="T39" fmla="*/ 3 h 23"/>
              <a:gd name="T40" fmla="*/ 5 w 37"/>
              <a:gd name="T41" fmla="*/ 3 h 23"/>
              <a:gd name="T42" fmla="*/ 5 w 37"/>
              <a:gd name="T43" fmla="*/ 5 h 23"/>
              <a:gd name="T44" fmla="*/ 3 w 37"/>
              <a:gd name="T45" fmla="*/ 5 h 23"/>
              <a:gd name="T46" fmla="*/ 1 w 37"/>
              <a:gd name="T47" fmla="*/ 6 h 23"/>
              <a:gd name="T48" fmla="*/ 1 w 37"/>
              <a:gd name="T49" fmla="*/ 8 h 23"/>
              <a:gd name="T50" fmla="*/ 0 w 37"/>
              <a:gd name="T51" fmla="*/ 10 h 23"/>
              <a:gd name="T52" fmla="*/ 0 w 37"/>
              <a:gd name="T53" fmla="*/ 10 h 23"/>
              <a:gd name="T54" fmla="*/ 0 w 37"/>
              <a:gd name="T55" fmla="*/ 13 h 23"/>
              <a:gd name="T56" fmla="*/ 1 w 37"/>
              <a:gd name="T57" fmla="*/ 15 h 23"/>
              <a:gd name="T58" fmla="*/ 1 w 37"/>
              <a:gd name="T59" fmla="*/ 16 h 23"/>
              <a:gd name="T60" fmla="*/ 3 w 37"/>
              <a:gd name="T61" fmla="*/ 18 h 23"/>
              <a:gd name="T62" fmla="*/ 5 w 37"/>
              <a:gd name="T63" fmla="*/ 20 h 23"/>
              <a:gd name="T64" fmla="*/ 5 w 37"/>
              <a:gd name="T65" fmla="*/ 20 h 23"/>
              <a:gd name="T66" fmla="*/ 6 w 37"/>
              <a:gd name="T67" fmla="*/ 21 h 23"/>
              <a:gd name="T68" fmla="*/ 10 w 37"/>
              <a:gd name="T69" fmla="*/ 21 h 23"/>
              <a:gd name="T70" fmla="*/ 11 w 37"/>
              <a:gd name="T71" fmla="*/ 23 h 23"/>
              <a:gd name="T72" fmla="*/ 13 w 37"/>
              <a:gd name="T73" fmla="*/ 23 h 23"/>
              <a:gd name="T74" fmla="*/ 15 w 37"/>
              <a:gd name="T75" fmla="*/ 23 h 23"/>
              <a:gd name="T76" fmla="*/ 16 w 37"/>
              <a:gd name="T77" fmla="*/ 23 h 23"/>
              <a:gd name="T78" fmla="*/ 20 w 37"/>
              <a:gd name="T79" fmla="*/ 23 h 23"/>
              <a:gd name="T80" fmla="*/ 21 w 37"/>
              <a:gd name="T81" fmla="*/ 23 h 23"/>
              <a:gd name="T82" fmla="*/ 25 w 37"/>
              <a:gd name="T83" fmla="*/ 23 h 23"/>
              <a:gd name="T84" fmla="*/ 26 w 37"/>
              <a:gd name="T85" fmla="*/ 23 h 23"/>
              <a:gd name="T86" fmla="*/ 28 w 37"/>
              <a:gd name="T87" fmla="*/ 21 h 23"/>
              <a:gd name="T88" fmla="*/ 30 w 37"/>
              <a:gd name="T89" fmla="*/ 21 h 23"/>
              <a:gd name="T90" fmla="*/ 31 w 37"/>
              <a:gd name="T91" fmla="*/ 20 h 23"/>
              <a:gd name="T92" fmla="*/ 33 w 37"/>
              <a:gd name="T93" fmla="*/ 20 h 23"/>
              <a:gd name="T94" fmla="*/ 33 w 37"/>
              <a:gd name="T95" fmla="*/ 18 h 23"/>
              <a:gd name="T96" fmla="*/ 35 w 37"/>
              <a:gd name="T97" fmla="*/ 16 h 23"/>
              <a:gd name="T98" fmla="*/ 37 w 37"/>
              <a:gd name="T99" fmla="*/ 15 h 23"/>
              <a:gd name="T100" fmla="*/ 37 w 37"/>
              <a:gd name="T101" fmla="*/ 13 h 23"/>
              <a:gd name="T102" fmla="*/ 37 w 37"/>
              <a:gd name="T103" fmla="*/ 1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7" h="23">
                <a:moveTo>
                  <a:pt x="37" y="11"/>
                </a:moveTo>
                <a:lnTo>
                  <a:pt x="37" y="10"/>
                </a:lnTo>
                <a:lnTo>
                  <a:pt x="37" y="10"/>
                </a:lnTo>
                <a:lnTo>
                  <a:pt x="37" y="8"/>
                </a:lnTo>
                <a:lnTo>
                  <a:pt x="35" y="6"/>
                </a:lnTo>
                <a:lnTo>
                  <a:pt x="33" y="5"/>
                </a:lnTo>
                <a:lnTo>
                  <a:pt x="33" y="5"/>
                </a:lnTo>
                <a:lnTo>
                  <a:pt x="31" y="3"/>
                </a:lnTo>
                <a:lnTo>
                  <a:pt x="30" y="3"/>
                </a:lnTo>
                <a:lnTo>
                  <a:pt x="28" y="1"/>
                </a:lnTo>
                <a:lnTo>
                  <a:pt x="26" y="1"/>
                </a:lnTo>
                <a:lnTo>
                  <a:pt x="25" y="0"/>
                </a:lnTo>
                <a:lnTo>
                  <a:pt x="21" y="0"/>
                </a:lnTo>
                <a:lnTo>
                  <a:pt x="20" y="0"/>
                </a:lnTo>
                <a:lnTo>
                  <a:pt x="16" y="0"/>
                </a:lnTo>
                <a:lnTo>
                  <a:pt x="15" y="0"/>
                </a:lnTo>
                <a:lnTo>
                  <a:pt x="13" y="0"/>
                </a:lnTo>
                <a:lnTo>
                  <a:pt x="11" y="1"/>
                </a:lnTo>
                <a:lnTo>
                  <a:pt x="10" y="1"/>
                </a:lnTo>
                <a:lnTo>
                  <a:pt x="6" y="3"/>
                </a:lnTo>
                <a:lnTo>
                  <a:pt x="5" y="3"/>
                </a:lnTo>
                <a:lnTo>
                  <a:pt x="5" y="5"/>
                </a:lnTo>
                <a:lnTo>
                  <a:pt x="3" y="5"/>
                </a:lnTo>
                <a:lnTo>
                  <a:pt x="1" y="6"/>
                </a:lnTo>
                <a:lnTo>
                  <a:pt x="1" y="8"/>
                </a:lnTo>
                <a:lnTo>
                  <a:pt x="0" y="10"/>
                </a:lnTo>
                <a:lnTo>
                  <a:pt x="0" y="10"/>
                </a:lnTo>
                <a:lnTo>
                  <a:pt x="0" y="13"/>
                </a:lnTo>
                <a:lnTo>
                  <a:pt x="1" y="15"/>
                </a:lnTo>
                <a:lnTo>
                  <a:pt x="1" y="16"/>
                </a:lnTo>
                <a:lnTo>
                  <a:pt x="3" y="18"/>
                </a:lnTo>
                <a:lnTo>
                  <a:pt x="5" y="20"/>
                </a:lnTo>
                <a:lnTo>
                  <a:pt x="5" y="20"/>
                </a:lnTo>
                <a:lnTo>
                  <a:pt x="6" y="21"/>
                </a:lnTo>
                <a:lnTo>
                  <a:pt x="10" y="21"/>
                </a:lnTo>
                <a:lnTo>
                  <a:pt x="11" y="23"/>
                </a:lnTo>
                <a:lnTo>
                  <a:pt x="13" y="23"/>
                </a:lnTo>
                <a:lnTo>
                  <a:pt x="15" y="23"/>
                </a:lnTo>
                <a:lnTo>
                  <a:pt x="16" y="23"/>
                </a:lnTo>
                <a:lnTo>
                  <a:pt x="20" y="23"/>
                </a:lnTo>
                <a:lnTo>
                  <a:pt x="21" y="23"/>
                </a:lnTo>
                <a:lnTo>
                  <a:pt x="25" y="23"/>
                </a:lnTo>
                <a:lnTo>
                  <a:pt x="26" y="23"/>
                </a:lnTo>
                <a:lnTo>
                  <a:pt x="28" y="21"/>
                </a:lnTo>
                <a:lnTo>
                  <a:pt x="30" y="21"/>
                </a:lnTo>
                <a:lnTo>
                  <a:pt x="31" y="20"/>
                </a:lnTo>
                <a:lnTo>
                  <a:pt x="33" y="20"/>
                </a:lnTo>
                <a:lnTo>
                  <a:pt x="33" y="18"/>
                </a:lnTo>
                <a:lnTo>
                  <a:pt x="35" y="16"/>
                </a:lnTo>
                <a:lnTo>
                  <a:pt x="37" y="15"/>
                </a:lnTo>
                <a:lnTo>
                  <a:pt x="37" y="13"/>
                </a:lnTo>
                <a:lnTo>
                  <a:pt x="37" y="11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7998" name="Freeform 126"/>
          <p:cNvSpPr>
            <a:spLocks/>
          </p:cNvSpPr>
          <p:nvPr/>
        </p:nvSpPr>
        <p:spPr bwMode="auto">
          <a:xfrm>
            <a:off x="8312150" y="3109913"/>
            <a:ext cx="46038" cy="25400"/>
          </a:xfrm>
          <a:custGeom>
            <a:avLst/>
            <a:gdLst>
              <a:gd name="T0" fmla="*/ 39 w 39"/>
              <a:gd name="T1" fmla="*/ 11 h 23"/>
              <a:gd name="T2" fmla="*/ 39 w 39"/>
              <a:gd name="T3" fmla="*/ 10 h 23"/>
              <a:gd name="T4" fmla="*/ 37 w 39"/>
              <a:gd name="T5" fmla="*/ 10 h 23"/>
              <a:gd name="T6" fmla="*/ 37 w 39"/>
              <a:gd name="T7" fmla="*/ 8 h 23"/>
              <a:gd name="T8" fmla="*/ 37 w 39"/>
              <a:gd name="T9" fmla="*/ 6 h 23"/>
              <a:gd name="T10" fmla="*/ 36 w 39"/>
              <a:gd name="T11" fmla="*/ 5 h 23"/>
              <a:gd name="T12" fmla="*/ 34 w 39"/>
              <a:gd name="T13" fmla="*/ 5 h 23"/>
              <a:gd name="T14" fmla="*/ 32 w 39"/>
              <a:gd name="T15" fmla="*/ 3 h 23"/>
              <a:gd name="T16" fmla="*/ 31 w 39"/>
              <a:gd name="T17" fmla="*/ 3 h 23"/>
              <a:gd name="T18" fmla="*/ 29 w 39"/>
              <a:gd name="T19" fmla="*/ 1 h 23"/>
              <a:gd name="T20" fmla="*/ 27 w 39"/>
              <a:gd name="T21" fmla="*/ 1 h 23"/>
              <a:gd name="T22" fmla="*/ 26 w 39"/>
              <a:gd name="T23" fmla="*/ 0 h 23"/>
              <a:gd name="T24" fmla="*/ 24 w 39"/>
              <a:gd name="T25" fmla="*/ 0 h 23"/>
              <a:gd name="T26" fmla="*/ 22 w 39"/>
              <a:gd name="T27" fmla="*/ 0 h 23"/>
              <a:gd name="T28" fmla="*/ 17 w 39"/>
              <a:gd name="T29" fmla="*/ 0 h 23"/>
              <a:gd name="T30" fmla="*/ 16 w 39"/>
              <a:gd name="T31" fmla="*/ 0 h 23"/>
              <a:gd name="T32" fmla="*/ 14 w 39"/>
              <a:gd name="T33" fmla="*/ 0 h 23"/>
              <a:gd name="T34" fmla="*/ 12 w 39"/>
              <a:gd name="T35" fmla="*/ 1 h 23"/>
              <a:gd name="T36" fmla="*/ 11 w 39"/>
              <a:gd name="T37" fmla="*/ 1 h 23"/>
              <a:gd name="T38" fmla="*/ 7 w 39"/>
              <a:gd name="T39" fmla="*/ 3 h 23"/>
              <a:gd name="T40" fmla="*/ 7 w 39"/>
              <a:gd name="T41" fmla="*/ 3 h 23"/>
              <a:gd name="T42" fmla="*/ 6 w 39"/>
              <a:gd name="T43" fmla="*/ 5 h 23"/>
              <a:gd name="T44" fmla="*/ 4 w 39"/>
              <a:gd name="T45" fmla="*/ 5 h 23"/>
              <a:gd name="T46" fmla="*/ 2 w 39"/>
              <a:gd name="T47" fmla="*/ 6 h 23"/>
              <a:gd name="T48" fmla="*/ 2 w 39"/>
              <a:gd name="T49" fmla="*/ 8 h 23"/>
              <a:gd name="T50" fmla="*/ 2 w 39"/>
              <a:gd name="T51" fmla="*/ 10 h 23"/>
              <a:gd name="T52" fmla="*/ 0 w 39"/>
              <a:gd name="T53" fmla="*/ 10 h 23"/>
              <a:gd name="T54" fmla="*/ 0 w 39"/>
              <a:gd name="T55" fmla="*/ 13 h 23"/>
              <a:gd name="T56" fmla="*/ 2 w 39"/>
              <a:gd name="T57" fmla="*/ 15 h 23"/>
              <a:gd name="T58" fmla="*/ 2 w 39"/>
              <a:gd name="T59" fmla="*/ 16 h 23"/>
              <a:gd name="T60" fmla="*/ 4 w 39"/>
              <a:gd name="T61" fmla="*/ 18 h 23"/>
              <a:gd name="T62" fmla="*/ 6 w 39"/>
              <a:gd name="T63" fmla="*/ 20 h 23"/>
              <a:gd name="T64" fmla="*/ 7 w 39"/>
              <a:gd name="T65" fmla="*/ 20 h 23"/>
              <a:gd name="T66" fmla="*/ 7 w 39"/>
              <a:gd name="T67" fmla="*/ 21 h 23"/>
              <a:gd name="T68" fmla="*/ 11 w 39"/>
              <a:gd name="T69" fmla="*/ 21 h 23"/>
              <a:gd name="T70" fmla="*/ 12 w 39"/>
              <a:gd name="T71" fmla="*/ 23 h 23"/>
              <a:gd name="T72" fmla="*/ 14 w 39"/>
              <a:gd name="T73" fmla="*/ 23 h 23"/>
              <a:gd name="T74" fmla="*/ 16 w 39"/>
              <a:gd name="T75" fmla="*/ 23 h 23"/>
              <a:gd name="T76" fmla="*/ 17 w 39"/>
              <a:gd name="T77" fmla="*/ 23 h 23"/>
              <a:gd name="T78" fmla="*/ 22 w 39"/>
              <a:gd name="T79" fmla="*/ 23 h 23"/>
              <a:gd name="T80" fmla="*/ 24 w 39"/>
              <a:gd name="T81" fmla="*/ 23 h 23"/>
              <a:gd name="T82" fmla="*/ 26 w 39"/>
              <a:gd name="T83" fmla="*/ 23 h 23"/>
              <a:gd name="T84" fmla="*/ 27 w 39"/>
              <a:gd name="T85" fmla="*/ 23 h 23"/>
              <a:gd name="T86" fmla="*/ 29 w 39"/>
              <a:gd name="T87" fmla="*/ 21 h 23"/>
              <a:gd name="T88" fmla="*/ 31 w 39"/>
              <a:gd name="T89" fmla="*/ 21 h 23"/>
              <a:gd name="T90" fmla="*/ 32 w 39"/>
              <a:gd name="T91" fmla="*/ 20 h 23"/>
              <a:gd name="T92" fmla="*/ 34 w 39"/>
              <a:gd name="T93" fmla="*/ 20 h 23"/>
              <a:gd name="T94" fmla="*/ 36 w 39"/>
              <a:gd name="T95" fmla="*/ 18 h 23"/>
              <a:gd name="T96" fmla="*/ 37 w 39"/>
              <a:gd name="T97" fmla="*/ 16 h 23"/>
              <a:gd name="T98" fmla="*/ 37 w 39"/>
              <a:gd name="T99" fmla="*/ 15 h 23"/>
              <a:gd name="T100" fmla="*/ 39 w 39"/>
              <a:gd name="T101" fmla="*/ 13 h 23"/>
              <a:gd name="T102" fmla="*/ 39 w 39"/>
              <a:gd name="T103" fmla="*/ 1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9" h="23">
                <a:moveTo>
                  <a:pt x="39" y="11"/>
                </a:moveTo>
                <a:lnTo>
                  <a:pt x="39" y="10"/>
                </a:lnTo>
                <a:lnTo>
                  <a:pt x="37" y="10"/>
                </a:lnTo>
                <a:lnTo>
                  <a:pt x="37" y="8"/>
                </a:lnTo>
                <a:lnTo>
                  <a:pt x="37" y="6"/>
                </a:lnTo>
                <a:lnTo>
                  <a:pt x="36" y="5"/>
                </a:lnTo>
                <a:lnTo>
                  <a:pt x="34" y="5"/>
                </a:lnTo>
                <a:lnTo>
                  <a:pt x="32" y="3"/>
                </a:lnTo>
                <a:lnTo>
                  <a:pt x="31" y="3"/>
                </a:lnTo>
                <a:lnTo>
                  <a:pt x="29" y="1"/>
                </a:lnTo>
                <a:lnTo>
                  <a:pt x="27" y="1"/>
                </a:lnTo>
                <a:lnTo>
                  <a:pt x="26" y="0"/>
                </a:lnTo>
                <a:lnTo>
                  <a:pt x="24" y="0"/>
                </a:lnTo>
                <a:lnTo>
                  <a:pt x="22" y="0"/>
                </a:lnTo>
                <a:lnTo>
                  <a:pt x="17" y="0"/>
                </a:lnTo>
                <a:lnTo>
                  <a:pt x="16" y="0"/>
                </a:lnTo>
                <a:lnTo>
                  <a:pt x="14" y="0"/>
                </a:lnTo>
                <a:lnTo>
                  <a:pt x="12" y="1"/>
                </a:lnTo>
                <a:lnTo>
                  <a:pt x="11" y="1"/>
                </a:lnTo>
                <a:lnTo>
                  <a:pt x="7" y="3"/>
                </a:lnTo>
                <a:lnTo>
                  <a:pt x="7" y="3"/>
                </a:lnTo>
                <a:lnTo>
                  <a:pt x="6" y="5"/>
                </a:lnTo>
                <a:lnTo>
                  <a:pt x="4" y="5"/>
                </a:lnTo>
                <a:lnTo>
                  <a:pt x="2" y="6"/>
                </a:lnTo>
                <a:lnTo>
                  <a:pt x="2" y="8"/>
                </a:lnTo>
                <a:lnTo>
                  <a:pt x="2" y="10"/>
                </a:lnTo>
                <a:lnTo>
                  <a:pt x="0" y="10"/>
                </a:lnTo>
                <a:lnTo>
                  <a:pt x="0" y="13"/>
                </a:lnTo>
                <a:lnTo>
                  <a:pt x="2" y="15"/>
                </a:lnTo>
                <a:lnTo>
                  <a:pt x="2" y="16"/>
                </a:lnTo>
                <a:lnTo>
                  <a:pt x="4" y="18"/>
                </a:lnTo>
                <a:lnTo>
                  <a:pt x="6" y="20"/>
                </a:lnTo>
                <a:lnTo>
                  <a:pt x="7" y="20"/>
                </a:lnTo>
                <a:lnTo>
                  <a:pt x="7" y="21"/>
                </a:lnTo>
                <a:lnTo>
                  <a:pt x="11" y="21"/>
                </a:lnTo>
                <a:lnTo>
                  <a:pt x="12" y="23"/>
                </a:lnTo>
                <a:lnTo>
                  <a:pt x="14" y="23"/>
                </a:lnTo>
                <a:lnTo>
                  <a:pt x="16" y="23"/>
                </a:lnTo>
                <a:lnTo>
                  <a:pt x="17" y="23"/>
                </a:lnTo>
                <a:lnTo>
                  <a:pt x="22" y="23"/>
                </a:lnTo>
                <a:lnTo>
                  <a:pt x="24" y="23"/>
                </a:lnTo>
                <a:lnTo>
                  <a:pt x="26" y="23"/>
                </a:lnTo>
                <a:lnTo>
                  <a:pt x="27" y="23"/>
                </a:lnTo>
                <a:lnTo>
                  <a:pt x="29" y="21"/>
                </a:lnTo>
                <a:lnTo>
                  <a:pt x="31" y="21"/>
                </a:lnTo>
                <a:lnTo>
                  <a:pt x="32" y="20"/>
                </a:lnTo>
                <a:lnTo>
                  <a:pt x="34" y="20"/>
                </a:lnTo>
                <a:lnTo>
                  <a:pt x="36" y="18"/>
                </a:lnTo>
                <a:lnTo>
                  <a:pt x="37" y="16"/>
                </a:lnTo>
                <a:lnTo>
                  <a:pt x="37" y="15"/>
                </a:lnTo>
                <a:lnTo>
                  <a:pt x="39" y="13"/>
                </a:lnTo>
                <a:lnTo>
                  <a:pt x="39" y="11"/>
                </a:lnTo>
                <a:close/>
              </a:path>
            </a:pathLst>
          </a:custGeom>
          <a:solidFill>
            <a:srgbClr val="FFFFFF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999" name="Freeform 127"/>
          <p:cNvSpPr>
            <a:spLocks/>
          </p:cNvSpPr>
          <p:nvPr/>
        </p:nvSpPr>
        <p:spPr bwMode="auto">
          <a:xfrm>
            <a:off x="8312150" y="3109913"/>
            <a:ext cx="46038" cy="25400"/>
          </a:xfrm>
          <a:custGeom>
            <a:avLst/>
            <a:gdLst>
              <a:gd name="T0" fmla="*/ 39 w 39"/>
              <a:gd name="T1" fmla="*/ 11 h 23"/>
              <a:gd name="T2" fmla="*/ 39 w 39"/>
              <a:gd name="T3" fmla="*/ 10 h 23"/>
              <a:gd name="T4" fmla="*/ 37 w 39"/>
              <a:gd name="T5" fmla="*/ 10 h 23"/>
              <a:gd name="T6" fmla="*/ 37 w 39"/>
              <a:gd name="T7" fmla="*/ 8 h 23"/>
              <a:gd name="T8" fmla="*/ 37 w 39"/>
              <a:gd name="T9" fmla="*/ 6 h 23"/>
              <a:gd name="T10" fmla="*/ 36 w 39"/>
              <a:gd name="T11" fmla="*/ 5 h 23"/>
              <a:gd name="T12" fmla="*/ 34 w 39"/>
              <a:gd name="T13" fmla="*/ 5 h 23"/>
              <a:gd name="T14" fmla="*/ 32 w 39"/>
              <a:gd name="T15" fmla="*/ 3 h 23"/>
              <a:gd name="T16" fmla="*/ 31 w 39"/>
              <a:gd name="T17" fmla="*/ 3 h 23"/>
              <a:gd name="T18" fmla="*/ 29 w 39"/>
              <a:gd name="T19" fmla="*/ 1 h 23"/>
              <a:gd name="T20" fmla="*/ 27 w 39"/>
              <a:gd name="T21" fmla="*/ 1 h 23"/>
              <a:gd name="T22" fmla="*/ 26 w 39"/>
              <a:gd name="T23" fmla="*/ 0 h 23"/>
              <a:gd name="T24" fmla="*/ 24 w 39"/>
              <a:gd name="T25" fmla="*/ 0 h 23"/>
              <a:gd name="T26" fmla="*/ 22 w 39"/>
              <a:gd name="T27" fmla="*/ 0 h 23"/>
              <a:gd name="T28" fmla="*/ 17 w 39"/>
              <a:gd name="T29" fmla="*/ 0 h 23"/>
              <a:gd name="T30" fmla="*/ 16 w 39"/>
              <a:gd name="T31" fmla="*/ 0 h 23"/>
              <a:gd name="T32" fmla="*/ 14 w 39"/>
              <a:gd name="T33" fmla="*/ 0 h 23"/>
              <a:gd name="T34" fmla="*/ 12 w 39"/>
              <a:gd name="T35" fmla="*/ 1 h 23"/>
              <a:gd name="T36" fmla="*/ 11 w 39"/>
              <a:gd name="T37" fmla="*/ 1 h 23"/>
              <a:gd name="T38" fmla="*/ 7 w 39"/>
              <a:gd name="T39" fmla="*/ 3 h 23"/>
              <a:gd name="T40" fmla="*/ 7 w 39"/>
              <a:gd name="T41" fmla="*/ 3 h 23"/>
              <a:gd name="T42" fmla="*/ 6 w 39"/>
              <a:gd name="T43" fmla="*/ 5 h 23"/>
              <a:gd name="T44" fmla="*/ 4 w 39"/>
              <a:gd name="T45" fmla="*/ 5 h 23"/>
              <a:gd name="T46" fmla="*/ 2 w 39"/>
              <a:gd name="T47" fmla="*/ 6 h 23"/>
              <a:gd name="T48" fmla="*/ 2 w 39"/>
              <a:gd name="T49" fmla="*/ 8 h 23"/>
              <a:gd name="T50" fmla="*/ 2 w 39"/>
              <a:gd name="T51" fmla="*/ 10 h 23"/>
              <a:gd name="T52" fmla="*/ 0 w 39"/>
              <a:gd name="T53" fmla="*/ 10 h 23"/>
              <a:gd name="T54" fmla="*/ 0 w 39"/>
              <a:gd name="T55" fmla="*/ 13 h 23"/>
              <a:gd name="T56" fmla="*/ 2 w 39"/>
              <a:gd name="T57" fmla="*/ 15 h 23"/>
              <a:gd name="T58" fmla="*/ 2 w 39"/>
              <a:gd name="T59" fmla="*/ 16 h 23"/>
              <a:gd name="T60" fmla="*/ 4 w 39"/>
              <a:gd name="T61" fmla="*/ 18 h 23"/>
              <a:gd name="T62" fmla="*/ 6 w 39"/>
              <a:gd name="T63" fmla="*/ 20 h 23"/>
              <a:gd name="T64" fmla="*/ 7 w 39"/>
              <a:gd name="T65" fmla="*/ 20 h 23"/>
              <a:gd name="T66" fmla="*/ 7 w 39"/>
              <a:gd name="T67" fmla="*/ 21 h 23"/>
              <a:gd name="T68" fmla="*/ 11 w 39"/>
              <a:gd name="T69" fmla="*/ 21 h 23"/>
              <a:gd name="T70" fmla="*/ 12 w 39"/>
              <a:gd name="T71" fmla="*/ 23 h 23"/>
              <a:gd name="T72" fmla="*/ 14 w 39"/>
              <a:gd name="T73" fmla="*/ 23 h 23"/>
              <a:gd name="T74" fmla="*/ 16 w 39"/>
              <a:gd name="T75" fmla="*/ 23 h 23"/>
              <a:gd name="T76" fmla="*/ 17 w 39"/>
              <a:gd name="T77" fmla="*/ 23 h 23"/>
              <a:gd name="T78" fmla="*/ 22 w 39"/>
              <a:gd name="T79" fmla="*/ 23 h 23"/>
              <a:gd name="T80" fmla="*/ 24 w 39"/>
              <a:gd name="T81" fmla="*/ 23 h 23"/>
              <a:gd name="T82" fmla="*/ 26 w 39"/>
              <a:gd name="T83" fmla="*/ 23 h 23"/>
              <a:gd name="T84" fmla="*/ 27 w 39"/>
              <a:gd name="T85" fmla="*/ 23 h 23"/>
              <a:gd name="T86" fmla="*/ 29 w 39"/>
              <a:gd name="T87" fmla="*/ 21 h 23"/>
              <a:gd name="T88" fmla="*/ 31 w 39"/>
              <a:gd name="T89" fmla="*/ 21 h 23"/>
              <a:gd name="T90" fmla="*/ 32 w 39"/>
              <a:gd name="T91" fmla="*/ 20 h 23"/>
              <a:gd name="T92" fmla="*/ 34 w 39"/>
              <a:gd name="T93" fmla="*/ 20 h 23"/>
              <a:gd name="T94" fmla="*/ 36 w 39"/>
              <a:gd name="T95" fmla="*/ 18 h 23"/>
              <a:gd name="T96" fmla="*/ 37 w 39"/>
              <a:gd name="T97" fmla="*/ 16 h 23"/>
              <a:gd name="T98" fmla="*/ 37 w 39"/>
              <a:gd name="T99" fmla="*/ 15 h 23"/>
              <a:gd name="T100" fmla="*/ 39 w 39"/>
              <a:gd name="T101" fmla="*/ 13 h 23"/>
              <a:gd name="T102" fmla="*/ 39 w 39"/>
              <a:gd name="T103" fmla="*/ 1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9" h="23">
                <a:moveTo>
                  <a:pt x="39" y="11"/>
                </a:moveTo>
                <a:lnTo>
                  <a:pt x="39" y="10"/>
                </a:lnTo>
                <a:lnTo>
                  <a:pt x="37" y="10"/>
                </a:lnTo>
                <a:lnTo>
                  <a:pt x="37" y="8"/>
                </a:lnTo>
                <a:lnTo>
                  <a:pt x="37" y="6"/>
                </a:lnTo>
                <a:lnTo>
                  <a:pt x="36" y="5"/>
                </a:lnTo>
                <a:lnTo>
                  <a:pt x="34" y="5"/>
                </a:lnTo>
                <a:lnTo>
                  <a:pt x="32" y="3"/>
                </a:lnTo>
                <a:lnTo>
                  <a:pt x="31" y="3"/>
                </a:lnTo>
                <a:lnTo>
                  <a:pt x="29" y="1"/>
                </a:lnTo>
                <a:lnTo>
                  <a:pt x="27" y="1"/>
                </a:lnTo>
                <a:lnTo>
                  <a:pt x="26" y="0"/>
                </a:lnTo>
                <a:lnTo>
                  <a:pt x="24" y="0"/>
                </a:lnTo>
                <a:lnTo>
                  <a:pt x="22" y="0"/>
                </a:lnTo>
                <a:lnTo>
                  <a:pt x="17" y="0"/>
                </a:lnTo>
                <a:lnTo>
                  <a:pt x="16" y="0"/>
                </a:lnTo>
                <a:lnTo>
                  <a:pt x="14" y="0"/>
                </a:lnTo>
                <a:lnTo>
                  <a:pt x="12" y="1"/>
                </a:lnTo>
                <a:lnTo>
                  <a:pt x="11" y="1"/>
                </a:lnTo>
                <a:lnTo>
                  <a:pt x="7" y="3"/>
                </a:lnTo>
                <a:lnTo>
                  <a:pt x="7" y="3"/>
                </a:lnTo>
                <a:lnTo>
                  <a:pt x="6" y="5"/>
                </a:lnTo>
                <a:lnTo>
                  <a:pt x="4" y="5"/>
                </a:lnTo>
                <a:lnTo>
                  <a:pt x="2" y="6"/>
                </a:lnTo>
                <a:lnTo>
                  <a:pt x="2" y="8"/>
                </a:lnTo>
                <a:lnTo>
                  <a:pt x="2" y="10"/>
                </a:lnTo>
                <a:lnTo>
                  <a:pt x="0" y="10"/>
                </a:lnTo>
                <a:lnTo>
                  <a:pt x="0" y="13"/>
                </a:lnTo>
                <a:lnTo>
                  <a:pt x="2" y="15"/>
                </a:lnTo>
                <a:lnTo>
                  <a:pt x="2" y="16"/>
                </a:lnTo>
                <a:lnTo>
                  <a:pt x="4" y="18"/>
                </a:lnTo>
                <a:lnTo>
                  <a:pt x="6" y="20"/>
                </a:lnTo>
                <a:lnTo>
                  <a:pt x="7" y="20"/>
                </a:lnTo>
                <a:lnTo>
                  <a:pt x="7" y="21"/>
                </a:lnTo>
                <a:lnTo>
                  <a:pt x="11" y="21"/>
                </a:lnTo>
                <a:lnTo>
                  <a:pt x="12" y="23"/>
                </a:lnTo>
                <a:lnTo>
                  <a:pt x="14" y="23"/>
                </a:lnTo>
                <a:lnTo>
                  <a:pt x="16" y="23"/>
                </a:lnTo>
                <a:lnTo>
                  <a:pt x="17" y="23"/>
                </a:lnTo>
                <a:lnTo>
                  <a:pt x="22" y="23"/>
                </a:lnTo>
                <a:lnTo>
                  <a:pt x="24" y="23"/>
                </a:lnTo>
                <a:lnTo>
                  <a:pt x="26" y="23"/>
                </a:lnTo>
                <a:lnTo>
                  <a:pt x="27" y="23"/>
                </a:lnTo>
                <a:lnTo>
                  <a:pt x="29" y="21"/>
                </a:lnTo>
                <a:lnTo>
                  <a:pt x="31" y="21"/>
                </a:lnTo>
                <a:lnTo>
                  <a:pt x="32" y="20"/>
                </a:lnTo>
                <a:lnTo>
                  <a:pt x="34" y="20"/>
                </a:lnTo>
                <a:lnTo>
                  <a:pt x="36" y="18"/>
                </a:lnTo>
                <a:lnTo>
                  <a:pt x="37" y="16"/>
                </a:lnTo>
                <a:lnTo>
                  <a:pt x="37" y="15"/>
                </a:lnTo>
                <a:lnTo>
                  <a:pt x="39" y="13"/>
                </a:lnTo>
                <a:lnTo>
                  <a:pt x="39" y="11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8000" name="Freeform 128"/>
          <p:cNvSpPr>
            <a:spLocks/>
          </p:cNvSpPr>
          <p:nvPr/>
        </p:nvSpPr>
        <p:spPr bwMode="auto">
          <a:xfrm>
            <a:off x="8259763" y="3149600"/>
            <a:ext cx="44450" cy="23813"/>
          </a:xfrm>
          <a:custGeom>
            <a:avLst/>
            <a:gdLst>
              <a:gd name="T0" fmla="*/ 37 w 37"/>
              <a:gd name="T1" fmla="*/ 12 h 23"/>
              <a:gd name="T2" fmla="*/ 37 w 37"/>
              <a:gd name="T3" fmla="*/ 10 h 23"/>
              <a:gd name="T4" fmla="*/ 37 w 37"/>
              <a:gd name="T5" fmla="*/ 8 h 23"/>
              <a:gd name="T6" fmla="*/ 35 w 37"/>
              <a:gd name="T7" fmla="*/ 7 h 23"/>
              <a:gd name="T8" fmla="*/ 35 w 37"/>
              <a:gd name="T9" fmla="*/ 7 h 23"/>
              <a:gd name="T10" fmla="*/ 33 w 37"/>
              <a:gd name="T11" fmla="*/ 5 h 23"/>
              <a:gd name="T12" fmla="*/ 32 w 37"/>
              <a:gd name="T13" fmla="*/ 3 h 23"/>
              <a:gd name="T14" fmla="*/ 32 w 37"/>
              <a:gd name="T15" fmla="*/ 3 h 23"/>
              <a:gd name="T16" fmla="*/ 30 w 37"/>
              <a:gd name="T17" fmla="*/ 2 h 23"/>
              <a:gd name="T18" fmla="*/ 27 w 37"/>
              <a:gd name="T19" fmla="*/ 0 h 23"/>
              <a:gd name="T20" fmla="*/ 25 w 37"/>
              <a:gd name="T21" fmla="*/ 0 h 23"/>
              <a:gd name="T22" fmla="*/ 23 w 37"/>
              <a:gd name="T23" fmla="*/ 0 h 23"/>
              <a:gd name="T24" fmla="*/ 22 w 37"/>
              <a:gd name="T25" fmla="*/ 0 h 23"/>
              <a:gd name="T26" fmla="*/ 20 w 37"/>
              <a:gd name="T27" fmla="*/ 0 h 23"/>
              <a:gd name="T28" fmla="*/ 17 w 37"/>
              <a:gd name="T29" fmla="*/ 0 h 23"/>
              <a:gd name="T30" fmla="*/ 15 w 37"/>
              <a:gd name="T31" fmla="*/ 0 h 23"/>
              <a:gd name="T32" fmla="*/ 12 w 37"/>
              <a:gd name="T33" fmla="*/ 0 h 23"/>
              <a:gd name="T34" fmla="*/ 10 w 37"/>
              <a:gd name="T35" fmla="*/ 0 h 23"/>
              <a:gd name="T36" fmla="*/ 8 w 37"/>
              <a:gd name="T37" fmla="*/ 0 h 23"/>
              <a:gd name="T38" fmla="*/ 7 w 37"/>
              <a:gd name="T39" fmla="*/ 2 h 23"/>
              <a:gd name="T40" fmla="*/ 5 w 37"/>
              <a:gd name="T41" fmla="*/ 3 h 23"/>
              <a:gd name="T42" fmla="*/ 3 w 37"/>
              <a:gd name="T43" fmla="*/ 3 h 23"/>
              <a:gd name="T44" fmla="*/ 3 w 37"/>
              <a:gd name="T45" fmla="*/ 5 h 23"/>
              <a:gd name="T46" fmla="*/ 2 w 37"/>
              <a:gd name="T47" fmla="*/ 7 h 23"/>
              <a:gd name="T48" fmla="*/ 0 w 37"/>
              <a:gd name="T49" fmla="*/ 7 h 23"/>
              <a:gd name="T50" fmla="*/ 0 w 37"/>
              <a:gd name="T51" fmla="*/ 8 h 23"/>
              <a:gd name="T52" fmla="*/ 0 w 37"/>
              <a:gd name="T53" fmla="*/ 10 h 23"/>
              <a:gd name="T54" fmla="*/ 0 w 37"/>
              <a:gd name="T55" fmla="*/ 12 h 23"/>
              <a:gd name="T56" fmla="*/ 0 w 37"/>
              <a:gd name="T57" fmla="*/ 15 h 23"/>
              <a:gd name="T58" fmla="*/ 2 w 37"/>
              <a:gd name="T59" fmla="*/ 15 h 23"/>
              <a:gd name="T60" fmla="*/ 3 w 37"/>
              <a:gd name="T61" fmla="*/ 18 h 23"/>
              <a:gd name="T62" fmla="*/ 3 w 37"/>
              <a:gd name="T63" fmla="*/ 18 h 23"/>
              <a:gd name="T64" fmla="*/ 5 w 37"/>
              <a:gd name="T65" fmla="*/ 20 h 23"/>
              <a:gd name="T66" fmla="*/ 7 w 37"/>
              <a:gd name="T67" fmla="*/ 20 h 23"/>
              <a:gd name="T68" fmla="*/ 8 w 37"/>
              <a:gd name="T69" fmla="*/ 22 h 23"/>
              <a:gd name="T70" fmla="*/ 10 w 37"/>
              <a:gd name="T71" fmla="*/ 22 h 23"/>
              <a:gd name="T72" fmla="*/ 12 w 37"/>
              <a:gd name="T73" fmla="*/ 22 h 23"/>
              <a:gd name="T74" fmla="*/ 15 w 37"/>
              <a:gd name="T75" fmla="*/ 23 h 23"/>
              <a:gd name="T76" fmla="*/ 17 w 37"/>
              <a:gd name="T77" fmla="*/ 23 h 23"/>
              <a:gd name="T78" fmla="*/ 20 w 37"/>
              <a:gd name="T79" fmla="*/ 23 h 23"/>
              <a:gd name="T80" fmla="*/ 22 w 37"/>
              <a:gd name="T81" fmla="*/ 23 h 23"/>
              <a:gd name="T82" fmla="*/ 23 w 37"/>
              <a:gd name="T83" fmla="*/ 22 h 23"/>
              <a:gd name="T84" fmla="*/ 25 w 37"/>
              <a:gd name="T85" fmla="*/ 22 h 23"/>
              <a:gd name="T86" fmla="*/ 27 w 37"/>
              <a:gd name="T87" fmla="*/ 22 h 23"/>
              <a:gd name="T88" fmla="*/ 30 w 37"/>
              <a:gd name="T89" fmla="*/ 20 h 23"/>
              <a:gd name="T90" fmla="*/ 32 w 37"/>
              <a:gd name="T91" fmla="*/ 20 h 23"/>
              <a:gd name="T92" fmla="*/ 32 w 37"/>
              <a:gd name="T93" fmla="*/ 18 h 23"/>
              <a:gd name="T94" fmla="*/ 33 w 37"/>
              <a:gd name="T95" fmla="*/ 18 h 23"/>
              <a:gd name="T96" fmla="*/ 35 w 37"/>
              <a:gd name="T97" fmla="*/ 15 h 23"/>
              <a:gd name="T98" fmla="*/ 35 w 37"/>
              <a:gd name="T99" fmla="*/ 15 h 23"/>
              <a:gd name="T100" fmla="*/ 37 w 37"/>
              <a:gd name="T101" fmla="*/ 12 h 23"/>
              <a:gd name="T102" fmla="*/ 37 w 37"/>
              <a:gd name="T103" fmla="*/ 1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7" h="23">
                <a:moveTo>
                  <a:pt x="37" y="12"/>
                </a:moveTo>
                <a:lnTo>
                  <a:pt x="37" y="10"/>
                </a:lnTo>
                <a:lnTo>
                  <a:pt x="37" y="8"/>
                </a:lnTo>
                <a:lnTo>
                  <a:pt x="35" y="7"/>
                </a:lnTo>
                <a:lnTo>
                  <a:pt x="35" y="7"/>
                </a:lnTo>
                <a:lnTo>
                  <a:pt x="33" y="5"/>
                </a:lnTo>
                <a:lnTo>
                  <a:pt x="32" y="3"/>
                </a:lnTo>
                <a:lnTo>
                  <a:pt x="32" y="3"/>
                </a:lnTo>
                <a:lnTo>
                  <a:pt x="30" y="2"/>
                </a:lnTo>
                <a:lnTo>
                  <a:pt x="27" y="0"/>
                </a:lnTo>
                <a:lnTo>
                  <a:pt x="25" y="0"/>
                </a:lnTo>
                <a:lnTo>
                  <a:pt x="23" y="0"/>
                </a:lnTo>
                <a:lnTo>
                  <a:pt x="22" y="0"/>
                </a:lnTo>
                <a:lnTo>
                  <a:pt x="20" y="0"/>
                </a:lnTo>
                <a:lnTo>
                  <a:pt x="17" y="0"/>
                </a:lnTo>
                <a:lnTo>
                  <a:pt x="15" y="0"/>
                </a:lnTo>
                <a:lnTo>
                  <a:pt x="12" y="0"/>
                </a:lnTo>
                <a:lnTo>
                  <a:pt x="10" y="0"/>
                </a:lnTo>
                <a:lnTo>
                  <a:pt x="8" y="0"/>
                </a:lnTo>
                <a:lnTo>
                  <a:pt x="7" y="2"/>
                </a:lnTo>
                <a:lnTo>
                  <a:pt x="5" y="3"/>
                </a:lnTo>
                <a:lnTo>
                  <a:pt x="3" y="3"/>
                </a:lnTo>
                <a:lnTo>
                  <a:pt x="3" y="5"/>
                </a:lnTo>
                <a:lnTo>
                  <a:pt x="2" y="7"/>
                </a:lnTo>
                <a:lnTo>
                  <a:pt x="0" y="7"/>
                </a:lnTo>
                <a:lnTo>
                  <a:pt x="0" y="8"/>
                </a:lnTo>
                <a:lnTo>
                  <a:pt x="0" y="10"/>
                </a:lnTo>
                <a:lnTo>
                  <a:pt x="0" y="12"/>
                </a:lnTo>
                <a:lnTo>
                  <a:pt x="0" y="15"/>
                </a:lnTo>
                <a:lnTo>
                  <a:pt x="2" y="15"/>
                </a:lnTo>
                <a:lnTo>
                  <a:pt x="3" y="18"/>
                </a:lnTo>
                <a:lnTo>
                  <a:pt x="3" y="18"/>
                </a:lnTo>
                <a:lnTo>
                  <a:pt x="5" y="20"/>
                </a:lnTo>
                <a:lnTo>
                  <a:pt x="7" y="20"/>
                </a:lnTo>
                <a:lnTo>
                  <a:pt x="8" y="22"/>
                </a:lnTo>
                <a:lnTo>
                  <a:pt x="10" y="22"/>
                </a:lnTo>
                <a:lnTo>
                  <a:pt x="12" y="22"/>
                </a:lnTo>
                <a:lnTo>
                  <a:pt x="15" y="23"/>
                </a:lnTo>
                <a:lnTo>
                  <a:pt x="17" y="23"/>
                </a:lnTo>
                <a:lnTo>
                  <a:pt x="20" y="23"/>
                </a:lnTo>
                <a:lnTo>
                  <a:pt x="22" y="23"/>
                </a:lnTo>
                <a:lnTo>
                  <a:pt x="23" y="22"/>
                </a:lnTo>
                <a:lnTo>
                  <a:pt x="25" y="22"/>
                </a:lnTo>
                <a:lnTo>
                  <a:pt x="27" y="22"/>
                </a:lnTo>
                <a:lnTo>
                  <a:pt x="30" y="20"/>
                </a:lnTo>
                <a:lnTo>
                  <a:pt x="32" y="20"/>
                </a:lnTo>
                <a:lnTo>
                  <a:pt x="32" y="18"/>
                </a:lnTo>
                <a:lnTo>
                  <a:pt x="33" y="18"/>
                </a:lnTo>
                <a:lnTo>
                  <a:pt x="35" y="15"/>
                </a:lnTo>
                <a:lnTo>
                  <a:pt x="35" y="15"/>
                </a:lnTo>
                <a:lnTo>
                  <a:pt x="37" y="12"/>
                </a:lnTo>
                <a:lnTo>
                  <a:pt x="37" y="12"/>
                </a:lnTo>
                <a:close/>
              </a:path>
            </a:pathLst>
          </a:custGeom>
          <a:solidFill>
            <a:srgbClr val="FFFFFF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001" name="Freeform 129"/>
          <p:cNvSpPr>
            <a:spLocks/>
          </p:cNvSpPr>
          <p:nvPr/>
        </p:nvSpPr>
        <p:spPr bwMode="auto">
          <a:xfrm>
            <a:off x="8259763" y="3149600"/>
            <a:ext cx="44450" cy="23813"/>
          </a:xfrm>
          <a:custGeom>
            <a:avLst/>
            <a:gdLst>
              <a:gd name="T0" fmla="*/ 37 w 37"/>
              <a:gd name="T1" fmla="*/ 12 h 23"/>
              <a:gd name="T2" fmla="*/ 37 w 37"/>
              <a:gd name="T3" fmla="*/ 10 h 23"/>
              <a:gd name="T4" fmla="*/ 37 w 37"/>
              <a:gd name="T5" fmla="*/ 8 h 23"/>
              <a:gd name="T6" fmla="*/ 35 w 37"/>
              <a:gd name="T7" fmla="*/ 7 h 23"/>
              <a:gd name="T8" fmla="*/ 35 w 37"/>
              <a:gd name="T9" fmla="*/ 7 h 23"/>
              <a:gd name="T10" fmla="*/ 33 w 37"/>
              <a:gd name="T11" fmla="*/ 5 h 23"/>
              <a:gd name="T12" fmla="*/ 32 w 37"/>
              <a:gd name="T13" fmla="*/ 3 h 23"/>
              <a:gd name="T14" fmla="*/ 32 w 37"/>
              <a:gd name="T15" fmla="*/ 3 h 23"/>
              <a:gd name="T16" fmla="*/ 30 w 37"/>
              <a:gd name="T17" fmla="*/ 2 h 23"/>
              <a:gd name="T18" fmla="*/ 27 w 37"/>
              <a:gd name="T19" fmla="*/ 0 h 23"/>
              <a:gd name="T20" fmla="*/ 25 w 37"/>
              <a:gd name="T21" fmla="*/ 0 h 23"/>
              <a:gd name="T22" fmla="*/ 23 w 37"/>
              <a:gd name="T23" fmla="*/ 0 h 23"/>
              <a:gd name="T24" fmla="*/ 22 w 37"/>
              <a:gd name="T25" fmla="*/ 0 h 23"/>
              <a:gd name="T26" fmla="*/ 20 w 37"/>
              <a:gd name="T27" fmla="*/ 0 h 23"/>
              <a:gd name="T28" fmla="*/ 17 w 37"/>
              <a:gd name="T29" fmla="*/ 0 h 23"/>
              <a:gd name="T30" fmla="*/ 15 w 37"/>
              <a:gd name="T31" fmla="*/ 0 h 23"/>
              <a:gd name="T32" fmla="*/ 12 w 37"/>
              <a:gd name="T33" fmla="*/ 0 h 23"/>
              <a:gd name="T34" fmla="*/ 10 w 37"/>
              <a:gd name="T35" fmla="*/ 0 h 23"/>
              <a:gd name="T36" fmla="*/ 8 w 37"/>
              <a:gd name="T37" fmla="*/ 0 h 23"/>
              <a:gd name="T38" fmla="*/ 7 w 37"/>
              <a:gd name="T39" fmla="*/ 2 h 23"/>
              <a:gd name="T40" fmla="*/ 5 w 37"/>
              <a:gd name="T41" fmla="*/ 3 h 23"/>
              <a:gd name="T42" fmla="*/ 3 w 37"/>
              <a:gd name="T43" fmla="*/ 3 h 23"/>
              <a:gd name="T44" fmla="*/ 3 w 37"/>
              <a:gd name="T45" fmla="*/ 5 h 23"/>
              <a:gd name="T46" fmla="*/ 2 w 37"/>
              <a:gd name="T47" fmla="*/ 7 h 23"/>
              <a:gd name="T48" fmla="*/ 0 w 37"/>
              <a:gd name="T49" fmla="*/ 7 h 23"/>
              <a:gd name="T50" fmla="*/ 0 w 37"/>
              <a:gd name="T51" fmla="*/ 8 h 23"/>
              <a:gd name="T52" fmla="*/ 0 w 37"/>
              <a:gd name="T53" fmla="*/ 10 h 23"/>
              <a:gd name="T54" fmla="*/ 0 w 37"/>
              <a:gd name="T55" fmla="*/ 12 h 23"/>
              <a:gd name="T56" fmla="*/ 0 w 37"/>
              <a:gd name="T57" fmla="*/ 15 h 23"/>
              <a:gd name="T58" fmla="*/ 2 w 37"/>
              <a:gd name="T59" fmla="*/ 15 h 23"/>
              <a:gd name="T60" fmla="*/ 3 w 37"/>
              <a:gd name="T61" fmla="*/ 18 h 23"/>
              <a:gd name="T62" fmla="*/ 3 w 37"/>
              <a:gd name="T63" fmla="*/ 18 h 23"/>
              <a:gd name="T64" fmla="*/ 5 w 37"/>
              <a:gd name="T65" fmla="*/ 20 h 23"/>
              <a:gd name="T66" fmla="*/ 7 w 37"/>
              <a:gd name="T67" fmla="*/ 20 h 23"/>
              <a:gd name="T68" fmla="*/ 8 w 37"/>
              <a:gd name="T69" fmla="*/ 22 h 23"/>
              <a:gd name="T70" fmla="*/ 10 w 37"/>
              <a:gd name="T71" fmla="*/ 22 h 23"/>
              <a:gd name="T72" fmla="*/ 12 w 37"/>
              <a:gd name="T73" fmla="*/ 22 h 23"/>
              <a:gd name="T74" fmla="*/ 15 w 37"/>
              <a:gd name="T75" fmla="*/ 23 h 23"/>
              <a:gd name="T76" fmla="*/ 17 w 37"/>
              <a:gd name="T77" fmla="*/ 23 h 23"/>
              <a:gd name="T78" fmla="*/ 20 w 37"/>
              <a:gd name="T79" fmla="*/ 23 h 23"/>
              <a:gd name="T80" fmla="*/ 22 w 37"/>
              <a:gd name="T81" fmla="*/ 23 h 23"/>
              <a:gd name="T82" fmla="*/ 23 w 37"/>
              <a:gd name="T83" fmla="*/ 22 h 23"/>
              <a:gd name="T84" fmla="*/ 25 w 37"/>
              <a:gd name="T85" fmla="*/ 22 h 23"/>
              <a:gd name="T86" fmla="*/ 27 w 37"/>
              <a:gd name="T87" fmla="*/ 22 h 23"/>
              <a:gd name="T88" fmla="*/ 30 w 37"/>
              <a:gd name="T89" fmla="*/ 20 h 23"/>
              <a:gd name="T90" fmla="*/ 32 w 37"/>
              <a:gd name="T91" fmla="*/ 20 h 23"/>
              <a:gd name="T92" fmla="*/ 32 w 37"/>
              <a:gd name="T93" fmla="*/ 18 h 23"/>
              <a:gd name="T94" fmla="*/ 33 w 37"/>
              <a:gd name="T95" fmla="*/ 18 h 23"/>
              <a:gd name="T96" fmla="*/ 35 w 37"/>
              <a:gd name="T97" fmla="*/ 15 h 23"/>
              <a:gd name="T98" fmla="*/ 35 w 37"/>
              <a:gd name="T99" fmla="*/ 15 h 23"/>
              <a:gd name="T100" fmla="*/ 37 w 37"/>
              <a:gd name="T101" fmla="*/ 12 h 23"/>
              <a:gd name="T102" fmla="*/ 37 w 37"/>
              <a:gd name="T103" fmla="*/ 1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7" h="23">
                <a:moveTo>
                  <a:pt x="37" y="12"/>
                </a:moveTo>
                <a:lnTo>
                  <a:pt x="37" y="10"/>
                </a:lnTo>
                <a:lnTo>
                  <a:pt x="37" y="8"/>
                </a:lnTo>
                <a:lnTo>
                  <a:pt x="35" y="7"/>
                </a:lnTo>
                <a:lnTo>
                  <a:pt x="35" y="7"/>
                </a:lnTo>
                <a:lnTo>
                  <a:pt x="33" y="5"/>
                </a:lnTo>
                <a:lnTo>
                  <a:pt x="32" y="3"/>
                </a:lnTo>
                <a:lnTo>
                  <a:pt x="32" y="3"/>
                </a:lnTo>
                <a:lnTo>
                  <a:pt x="30" y="2"/>
                </a:lnTo>
                <a:lnTo>
                  <a:pt x="27" y="0"/>
                </a:lnTo>
                <a:lnTo>
                  <a:pt x="25" y="0"/>
                </a:lnTo>
                <a:lnTo>
                  <a:pt x="23" y="0"/>
                </a:lnTo>
                <a:lnTo>
                  <a:pt x="22" y="0"/>
                </a:lnTo>
                <a:lnTo>
                  <a:pt x="20" y="0"/>
                </a:lnTo>
                <a:lnTo>
                  <a:pt x="17" y="0"/>
                </a:lnTo>
                <a:lnTo>
                  <a:pt x="15" y="0"/>
                </a:lnTo>
                <a:lnTo>
                  <a:pt x="12" y="0"/>
                </a:lnTo>
                <a:lnTo>
                  <a:pt x="10" y="0"/>
                </a:lnTo>
                <a:lnTo>
                  <a:pt x="8" y="0"/>
                </a:lnTo>
                <a:lnTo>
                  <a:pt x="7" y="2"/>
                </a:lnTo>
                <a:lnTo>
                  <a:pt x="5" y="3"/>
                </a:lnTo>
                <a:lnTo>
                  <a:pt x="3" y="3"/>
                </a:lnTo>
                <a:lnTo>
                  <a:pt x="3" y="5"/>
                </a:lnTo>
                <a:lnTo>
                  <a:pt x="2" y="7"/>
                </a:lnTo>
                <a:lnTo>
                  <a:pt x="0" y="7"/>
                </a:lnTo>
                <a:lnTo>
                  <a:pt x="0" y="8"/>
                </a:lnTo>
                <a:lnTo>
                  <a:pt x="0" y="10"/>
                </a:lnTo>
                <a:lnTo>
                  <a:pt x="0" y="12"/>
                </a:lnTo>
                <a:lnTo>
                  <a:pt x="0" y="15"/>
                </a:lnTo>
                <a:lnTo>
                  <a:pt x="2" y="15"/>
                </a:lnTo>
                <a:lnTo>
                  <a:pt x="3" y="18"/>
                </a:lnTo>
                <a:lnTo>
                  <a:pt x="3" y="18"/>
                </a:lnTo>
                <a:lnTo>
                  <a:pt x="5" y="20"/>
                </a:lnTo>
                <a:lnTo>
                  <a:pt x="7" y="20"/>
                </a:lnTo>
                <a:lnTo>
                  <a:pt x="8" y="22"/>
                </a:lnTo>
                <a:lnTo>
                  <a:pt x="10" y="22"/>
                </a:lnTo>
                <a:lnTo>
                  <a:pt x="12" y="22"/>
                </a:lnTo>
                <a:lnTo>
                  <a:pt x="15" y="23"/>
                </a:lnTo>
                <a:lnTo>
                  <a:pt x="17" y="23"/>
                </a:lnTo>
                <a:lnTo>
                  <a:pt x="20" y="23"/>
                </a:lnTo>
                <a:lnTo>
                  <a:pt x="22" y="23"/>
                </a:lnTo>
                <a:lnTo>
                  <a:pt x="23" y="22"/>
                </a:lnTo>
                <a:lnTo>
                  <a:pt x="25" y="22"/>
                </a:lnTo>
                <a:lnTo>
                  <a:pt x="27" y="22"/>
                </a:lnTo>
                <a:lnTo>
                  <a:pt x="30" y="20"/>
                </a:lnTo>
                <a:lnTo>
                  <a:pt x="32" y="20"/>
                </a:lnTo>
                <a:lnTo>
                  <a:pt x="32" y="18"/>
                </a:lnTo>
                <a:lnTo>
                  <a:pt x="33" y="18"/>
                </a:lnTo>
                <a:lnTo>
                  <a:pt x="35" y="15"/>
                </a:lnTo>
                <a:lnTo>
                  <a:pt x="35" y="15"/>
                </a:lnTo>
                <a:lnTo>
                  <a:pt x="37" y="12"/>
                </a:lnTo>
                <a:lnTo>
                  <a:pt x="37" y="12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8002" name="Freeform 130"/>
          <p:cNvSpPr>
            <a:spLocks/>
          </p:cNvSpPr>
          <p:nvPr/>
        </p:nvSpPr>
        <p:spPr bwMode="auto">
          <a:xfrm>
            <a:off x="8207375" y="3149600"/>
            <a:ext cx="42863" cy="23813"/>
          </a:xfrm>
          <a:custGeom>
            <a:avLst/>
            <a:gdLst>
              <a:gd name="T0" fmla="*/ 37 w 37"/>
              <a:gd name="T1" fmla="*/ 12 h 23"/>
              <a:gd name="T2" fmla="*/ 37 w 37"/>
              <a:gd name="T3" fmla="*/ 10 h 23"/>
              <a:gd name="T4" fmla="*/ 37 w 37"/>
              <a:gd name="T5" fmla="*/ 8 h 23"/>
              <a:gd name="T6" fmla="*/ 37 w 37"/>
              <a:gd name="T7" fmla="*/ 7 h 23"/>
              <a:gd name="T8" fmla="*/ 35 w 37"/>
              <a:gd name="T9" fmla="*/ 7 h 23"/>
              <a:gd name="T10" fmla="*/ 33 w 37"/>
              <a:gd name="T11" fmla="*/ 5 h 23"/>
              <a:gd name="T12" fmla="*/ 33 w 37"/>
              <a:gd name="T13" fmla="*/ 3 h 23"/>
              <a:gd name="T14" fmla="*/ 31 w 37"/>
              <a:gd name="T15" fmla="*/ 3 h 23"/>
              <a:gd name="T16" fmla="*/ 30 w 37"/>
              <a:gd name="T17" fmla="*/ 2 h 23"/>
              <a:gd name="T18" fmla="*/ 28 w 37"/>
              <a:gd name="T19" fmla="*/ 0 h 23"/>
              <a:gd name="T20" fmla="*/ 26 w 37"/>
              <a:gd name="T21" fmla="*/ 0 h 23"/>
              <a:gd name="T22" fmla="*/ 25 w 37"/>
              <a:gd name="T23" fmla="*/ 0 h 23"/>
              <a:gd name="T24" fmla="*/ 21 w 37"/>
              <a:gd name="T25" fmla="*/ 0 h 23"/>
              <a:gd name="T26" fmla="*/ 20 w 37"/>
              <a:gd name="T27" fmla="*/ 0 h 23"/>
              <a:gd name="T28" fmla="*/ 16 w 37"/>
              <a:gd name="T29" fmla="*/ 0 h 23"/>
              <a:gd name="T30" fmla="*/ 15 w 37"/>
              <a:gd name="T31" fmla="*/ 0 h 23"/>
              <a:gd name="T32" fmla="*/ 13 w 37"/>
              <a:gd name="T33" fmla="*/ 0 h 23"/>
              <a:gd name="T34" fmla="*/ 11 w 37"/>
              <a:gd name="T35" fmla="*/ 0 h 23"/>
              <a:gd name="T36" fmla="*/ 10 w 37"/>
              <a:gd name="T37" fmla="*/ 0 h 23"/>
              <a:gd name="T38" fmla="*/ 6 w 37"/>
              <a:gd name="T39" fmla="*/ 2 h 23"/>
              <a:gd name="T40" fmla="*/ 5 w 37"/>
              <a:gd name="T41" fmla="*/ 3 h 23"/>
              <a:gd name="T42" fmla="*/ 5 w 37"/>
              <a:gd name="T43" fmla="*/ 3 h 23"/>
              <a:gd name="T44" fmla="*/ 3 w 37"/>
              <a:gd name="T45" fmla="*/ 5 h 23"/>
              <a:gd name="T46" fmla="*/ 1 w 37"/>
              <a:gd name="T47" fmla="*/ 7 h 23"/>
              <a:gd name="T48" fmla="*/ 1 w 37"/>
              <a:gd name="T49" fmla="*/ 7 h 23"/>
              <a:gd name="T50" fmla="*/ 0 w 37"/>
              <a:gd name="T51" fmla="*/ 8 h 23"/>
              <a:gd name="T52" fmla="*/ 0 w 37"/>
              <a:gd name="T53" fmla="*/ 10 h 23"/>
              <a:gd name="T54" fmla="*/ 0 w 37"/>
              <a:gd name="T55" fmla="*/ 12 h 23"/>
              <a:gd name="T56" fmla="*/ 1 w 37"/>
              <a:gd name="T57" fmla="*/ 15 h 23"/>
              <a:gd name="T58" fmla="*/ 1 w 37"/>
              <a:gd name="T59" fmla="*/ 15 h 23"/>
              <a:gd name="T60" fmla="*/ 3 w 37"/>
              <a:gd name="T61" fmla="*/ 18 h 23"/>
              <a:gd name="T62" fmla="*/ 5 w 37"/>
              <a:gd name="T63" fmla="*/ 18 h 23"/>
              <a:gd name="T64" fmla="*/ 5 w 37"/>
              <a:gd name="T65" fmla="*/ 20 h 23"/>
              <a:gd name="T66" fmla="*/ 6 w 37"/>
              <a:gd name="T67" fmla="*/ 20 h 23"/>
              <a:gd name="T68" fmla="*/ 10 w 37"/>
              <a:gd name="T69" fmla="*/ 22 h 23"/>
              <a:gd name="T70" fmla="*/ 11 w 37"/>
              <a:gd name="T71" fmla="*/ 22 h 23"/>
              <a:gd name="T72" fmla="*/ 13 w 37"/>
              <a:gd name="T73" fmla="*/ 22 h 23"/>
              <a:gd name="T74" fmla="*/ 15 w 37"/>
              <a:gd name="T75" fmla="*/ 23 h 23"/>
              <a:gd name="T76" fmla="*/ 16 w 37"/>
              <a:gd name="T77" fmla="*/ 23 h 23"/>
              <a:gd name="T78" fmla="*/ 20 w 37"/>
              <a:gd name="T79" fmla="*/ 23 h 23"/>
              <a:gd name="T80" fmla="*/ 21 w 37"/>
              <a:gd name="T81" fmla="*/ 23 h 23"/>
              <a:gd name="T82" fmla="*/ 25 w 37"/>
              <a:gd name="T83" fmla="*/ 22 h 23"/>
              <a:gd name="T84" fmla="*/ 26 w 37"/>
              <a:gd name="T85" fmla="*/ 22 h 23"/>
              <a:gd name="T86" fmla="*/ 28 w 37"/>
              <a:gd name="T87" fmla="*/ 22 h 23"/>
              <a:gd name="T88" fmla="*/ 30 w 37"/>
              <a:gd name="T89" fmla="*/ 20 h 23"/>
              <a:gd name="T90" fmla="*/ 31 w 37"/>
              <a:gd name="T91" fmla="*/ 20 h 23"/>
              <a:gd name="T92" fmla="*/ 33 w 37"/>
              <a:gd name="T93" fmla="*/ 18 h 23"/>
              <a:gd name="T94" fmla="*/ 33 w 37"/>
              <a:gd name="T95" fmla="*/ 18 h 23"/>
              <a:gd name="T96" fmla="*/ 35 w 37"/>
              <a:gd name="T97" fmla="*/ 15 h 23"/>
              <a:gd name="T98" fmla="*/ 37 w 37"/>
              <a:gd name="T99" fmla="*/ 15 h 23"/>
              <a:gd name="T100" fmla="*/ 37 w 37"/>
              <a:gd name="T101" fmla="*/ 12 h 23"/>
              <a:gd name="T102" fmla="*/ 37 w 37"/>
              <a:gd name="T103" fmla="*/ 1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7" h="23">
                <a:moveTo>
                  <a:pt x="37" y="12"/>
                </a:moveTo>
                <a:lnTo>
                  <a:pt x="37" y="10"/>
                </a:lnTo>
                <a:lnTo>
                  <a:pt x="37" y="8"/>
                </a:lnTo>
                <a:lnTo>
                  <a:pt x="37" y="7"/>
                </a:lnTo>
                <a:lnTo>
                  <a:pt x="35" y="7"/>
                </a:lnTo>
                <a:lnTo>
                  <a:pt x="33" y="5"/>
                </a:lnTo>
                <a:lnTo>
                  <a:pt x="33" y="3"/>
                </a:lnTo>
                <a:lnTo>
                  <a:pt x="31" y="3"/>
                </a:lnTo>
                <a:lnTo>
                  <a:pt x="30" y="2"/>
                </a:lnTo>
                <a:lnTo>
                  <a:pt x="28" y="0"/>
                </a:lnTo>
                <a:lnTo>
                  <a:pt x="26" y="0"/>
                </a:lnTo>
                <a:lnTo>
                  <a:pt x="25" y="0"/>
                </a:lnTo>
                <a:lnTo>
                  <a:pt x="21" y="0"/>
                </a:lnTo>
                <a:lnTo>
                  <a:pt x="20" y="0"/>
                </a:lnTo>
                <a:lnTo>
                  <a:pt x="16" y="0"/>
                </a:lnTo>
                <a:lnTo>
                  <a:pt x="15" y="0"/>
                </a:lnTo>
                <a:lnTo>
                  <a:pt x="13" y="0"/>
                </a:lnTo>
                <a:lnTo>
                  <a:pt x="11" y="0"/>
                </a:lnTo>
                <a:lnTo>
                  <a:pt x="10" y="0"/>
                </a:lnTo>
                <a:lnTo>
                  <a:pt x="6" y="2"/>
                </a:lnTo>
                <a:lnTo>
                  <a:pt x="5" y="3"/>
                </a:lnTo>
                <a:lnTo>
                  <a:pt x="5" y="3"/>
                </a:lnTo>
                <a:lnTo>
                  <a:pt x="3" y="5"/>
                </a:lnTo>
                <a:lnTo>
                  <a:pt x="1" y="7"/>
                </a:lnTo>
                <a:lnTo>
                  <a:pt x="1" y="7"/>
                </a:lnTo>
                <a:lnTo>
                  <a:pt x="0" y="8"/>
                </a:lnTo>
                <a:lnTo>
                  <a:pt x="0" y="10"/>
                </a:lnTo>
                <a:lnTo>
                  <a:pt x="0" y="12"/>
                </a:lnTo>
                <a:lnTo>
                  <a:pt x="1" y="15"/>
                </a:lnTo>
                <a:lnTo>
                  <a:pt x="1" y="15"/>
                </a:lnTo>
                <a:lnTo>
                  <a:pt x="3" y="18"/>
                </a:lnTo>
                <a:lnTo>
                  <a:pt x="5" y="18"/>
                </a:lnTo>
                <a:lnTo>
                  <a:pt x="5" y="20"/>
                </a:lnTo>
                <a:lnTo>
                  <a:pt x="6" y="20"/>
                </a:lnTo>
                <a:lnTo>
                  <a:pt x="10" y="22"/>
                </a:lnTo>
                <a:lnTo>
                  <a:pt x="11" y="22"/>
                </a:lnTo>
                <a:lnTo>
                  <a:pt x="13" y="22"/>
                </a:lnTo>
                <a:lnTo>
                  <a:pt x="15" y="23"/>
                </a:lnTo>
                <a:lnTo>
                  <a:pt x="16" y="23"/>
                </a:lnTo>
                <a:lnTo>
                  <a:pt x="20" y="23"/>
                </a:lnTo>
                <a:lnTo>
                  <a:pt x="21" y="23"/>
                </a:lnTo>
                <a:lnTo>
                  <a:pt x="25" y="22"/>
                </a:lnTo>
                <a:lnTo>
                  <a:pt x="26" y="22"/>
                </a:lnTo>
                <a:lnTo>
                  <a:pt x="28" y="22"/>
                </a:lnTo>
                <a:lnTo>
                  <a:pt x="30" y="20"/>
                </a:lnTo>
                <a:lnTo>
                  <a:pt x="31" y="20"/>
                </a:lnTo>
                <a:lnTo>
                  <a:pt x="33" y="18"/>
                </a:lnTo>
                <a:lnTo>
                  <a:pt x="33" y="18"/>
                </a:lnTo>
                <a:lnTo>
                  <a:pt x="35" y="15"/>
                </a:lnTo>
                <a:lnTo>
                  <a:pt x="37" y="15"/>
                </a:lnTo>
                <a:lnTo>
                  <a:pt x="37" y="12"/>
                </a:lnTo>
                <a:lnTo>
                  <a:pt x="37" y="12"/>
                </a:lnTo>
                <a:close/>
              </a:path>
            </a:pathLst>
          </a:custGeom>
          <a:solidFill>
            <a:srgbClr val="FFFFFF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003" name="Freeform 131"/>
          <p:cNvSpPr>
            <a:spLocks/>
          </p:cNvSpPr>
          <p:nvPr/>
        </p:nvSpPr>
        <p:spPr bwMode="auto">
          <a:xfrm>
            <a:off x="8207375" y="3149600"/>
            <a:ext cx="42863" cy="23813"/>
          </a:xfrm>
          <a:custGeom>
            <a:avLst/>
            <a:gdLst>
              <a:gd name="T0" fmla="*/ 37 w 37"/>
              <a:gd name="T1" fmla="*/ 12 h 23"/>
              <a:gd name="T2" fmla="*/ 37 w 37"/>
              <a:gd name="T3" fmla="*/ 10 h 23"/>
              <a:gd name="T4" fmla="*/ 37 w 37"/>
              <a:gd name="T5" fmla="*/ 8 h 23"/>
              <a:gd name="T6" fmla="*/ 37 w 37"/>
              <a:gd name="T7" fmla="*/ 7 h 23"/>
              <a:gd name="T8" fmla="*/ 35 w 37"/>
              <a:gd name="T9" fmla="*/ 7 h 23"/>
              <a:gd name="T10" fmla="*/ 33 w 37"/>
              <a:gd name="T11" fmla="*/ 5 h 23"/>
              <a:gd name="T12" fmla="*/ 33 w 37"/>
              <a:gd name="T13" fmla="*/ 3 h 23"/>
              <a:gd name="T14" fmla="*/ 31 w 37"/>
              <a:gd name="T15" fmla="*/ 3 h 23"/>
              <a:gd name="T16" fmla="*/ 30 w 37"/>
              <a:gd name="T17" fmla="*/ 2 h 23"/>
              <a:gd name="T18" fmla="*/ 28 w 37"/>
              <a:gd name="T19" fmla="*/ 0 h 23"/>
              <a:gd name="T20" fmla="*/ 26 w 37"/>
              <a:gd name="T21" fmla="*/ 0 h 23"/>
              <a:gd name="T22" fmla="*/ 25 w 37"/>
              <a:gd name="T23" fmla="*/ 0 h 23"/>
              <a:gd name="T24" fmla="*/ 21 w 37"/>
              <a:gd name="T25" fmla="*/ 0 h 23"/>
              <a:gd name="T26" fmla="*/ 20 w 37"/>
              <a:gd name="T27" fmla="*/ 0 h 23"/>
              <a:gd name="T28" fmla="*/ 16 w 37"/>
              <a:gd name="T29" fmla="*/ 0 h 23"/>
              <a:gd name="T30" fmla="*/ 15 w 37"/>
              <a:gd name="T31" fmla="*/ 0 h 23"/>
              <a:gd name="T32" fmla="*/ 13 w 37"/>
              <a:gd name="T33" fmla="*/ 0 h 23"/>
              <a:gd name="T34" fmla="*/ 11 w 37"/>
              <a:gd name="T35" fmla="*/ 0 h 23"/>
              <a:gd name="T36" fmla="*/ 10 w 37"/>
              <a:gd name="T37" fmla="*/ 0 h 23"/>
              <a:gd name="T38" fmla="*/ 6 w 37"/>
              <a:gd name="T39" fmla="*/ 2 h 23"/>
              <a:gd name="T40" fmla="*/ 5 w 37"/>
              <a:gd name="T41" fmla="*/ 3 h 23"/>
              <a:gd name="T42" fmla="*/ 5 w 37"/>
              <a:gd name="T43" fmla="*/ 3 h 23"/>
              <a:gd name="T44" fmla="*/ 3 w 37"/>
              <a:gd name="T45" fmla="*/ 5 h 23"/>
              <a:gd name="T46" fmla="*/ 1 w 37"/>
              <a:gd name="T47" fmla="*/ 7 h 23"/>
              <a:gd name="T48" fmla="*/ 1 w 37"/>
              <a:gd name="T49" fmla="*/ 7 h 23"/>
              <a:gd name="T50" fmla="*/ 0 w 37"/>
              <a:gd name="T51" fmla="*/ 8 h 23"/>
              <a:gd name="T52" fmla="*/ 0 w 37"/>
              <a:gd name="T53" fmla="*/ 10 h 23"/>
              <a:gd name="T54" fmla="*/ 0 w 37"/>
              <a:gd name="T55" fmla="*/ 12 h 23"/>
              <a:gd name="T56" fmla="*/ 1 w 37"/>
              <a:gd name="T57" fmla="*/ 15 h 23"/>
              <a:gd name="T58" fmla="*/ 1 w 37"/>
              <a:gd name="T59" fmla="*/ 15 h 23"/>
              <a:gd name="T60" fmla="*/ 3 w 37"/>
              <a:gd name="T61" fmla="*/ 18 h 23"/>
              <a:gd name="T62" fmla="*/ 5 w 37"/>
              <a:gd name="T63" fmla="*/ 18 h 23"/>
              <a:gd name="T64" fmla="*/ 5 w 37"/>
              <a:gd name="T65" fmla="*/ 20 h 23"/>
              <a:gd name="T66" fmla="*/ 6 w 37"/>
              <a:gd name="T67" fmla="*/ 20 h 23"/>
              <a:gd name="T68" fmla="*/ 10 w 37"/>
              <a:gd name="T69" fmla="*/ 22 h 23"/>
              <a:gd name="T70" fmla="*/ 11 w 37"/>
              <a:gd name="T71" fmla="*/ 22 h 23"/>
              <a:gd name="T72" fmla="*/ 13 w 37"/>
              <a:gd name="T73" fmla="*/ 22 h 23"/>
              <a:gd name="T74" fmla="*/ 15 w 37"/>
              <a:gd name="T75" fmla="*/ 23 h 23"/>
              <a:gd name="T76" fmla="*/ 16 w 37"/>
              <a:gd name="T77" fmla="*/ 23 h 23"/>
              <a:gd name="T78" fmla="*/ 20 w 37"/>
              <a:gd name="T79" fmla="*/ 23 h 23"/>
              <a:gd name="T80" fmla="*/ 21 w 37"/>
              <a:gd name="T81" fmla="*/ 23 h 23"/>
              <a:gd name="T82" fmla="*/ 25 w 37"/>
              <a:gd name="T83" fmla="*/ 22 h 23"/>
              <a:gd name="T84" fmla="*/ 26 w 37"/>
              <a:gd name="T85" fmla="*/ 22 h 23"/>
              <a:gd name="T86" fmla="*/ 28 w 37"/>
              <a:gd name="T87" fmla="*/ 22 h 23"/>
              <a:gd name="T88" fmla="*/ 30 w 37"/>
              <a:gd name="T89" fmla="*/ 20 h 23"/>
              <a:gd name="T90" fmla="*/ 31 w 37"/>
              <a:gd name="T91" fmla="*/ 20 h 23"/>
              <a:gd name="T92" fmla="*/ 33 w 37"/>
              <a:gd name="T93" fmla="*/ 18 h 23"/>
              <a:gd name="T94" fmla="*/ 33 w 37"/>
              <a:gd name="T95" fmla="*/ 18 h 23"/>
              <a:gd name="T96" fmla="*/ 35 w 37"/>
              <a:gd name="T97" fmla="*/ 15 h 23"/>
              <a:gd name="T98" fmla="*/ 37 w 37"/>
              <a:gd name="T99" fmla="*/ 15 h 23"/>
              <a:gd name="T100" fmla="*/ 37 w 37"/>
              <a:gd name="T101" fmla="*/ 12 h 23"/>
              <a:gd name="T102" fmla="*/ 37 w 37"/>
              <a:gd name="T103" fmla="*/ 1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7" h="23">
                <a:moveTo>
                  <a:pt x="37" y="12"/>
                </a:moveTo>
                <a:lnTo>
                  <a:pt x="37" y="10"/>
                </a:lnTo>
                <a:lnTo>
                  <a:pt x="37" y="8"/>
                </a:lnTo>
                <a:lnTo>
                  <a:pt x="37" y="7"/>
                </a:lnTo>
                <a:lnTo>
                  <a:pt x="35" y="7"/>
                </a:lnTo>
                <a:lnTo>
                  <a:pt x="33" y="5"/>
                </a:lnTo>
                <a:lnTo>
                  <a:pt x="33" y="3"/>
                </a:lnTo>
                <a:lnTo>
                  <a:pt x="31" y="3"/>
                </a:lnTo>
                <a:lnTo>
                  <a:pt x="30" y="2"/>
                </a:lnTo>
                <a:lnTo>
                  <a:pt x="28" y="0"/>
                </a:lnTo>
                <a:lnTo>
                  <a:pt x="26" y="0"/>
                </a:lnTo>
                <a:lnTo>
                  <a:pt x="25" y="0"/>
                </a:lnTo>
                <a:lnTo>
                  <a:pt x="21" y="0"/>
                </a:lnTo>
                <a:lnTo>
                  <a:pt x="20" y="0"/>
                </a:lnTo>
                <a:lnTo>
                  <a:pt x="16" y="0"/>
                </a:lnTo>
                <a:lnTo>
                  <a:pt x="15" y="0"/>
                </a:lnTo>
                <a:lnTo>
                  <a:pt x="13" y="0"/>
                </a:lnTo>
                <a:lnTo>
                  <a:pt x="11" y="0"/>
                </a:lnTo>
                <a:lnTo>
                  <a:pt x="10" y="0"/>
                </a:lnTo>
                <a:lnTo>
                  <a:pt x="6" y="2"/>
                </a:lnTo>
                <a:lnTo>
                  <a:pt x="5" y="3"/>
                </a:lnTo>
                <a:lnTo>
                  <a:pt x="5" y="3"/>
                </a:lnTo>
                <a:lnTo>
                  <a:pt x="3" y="5"/>
                </a:lnTo>
                <a:lnTo>
                  <a:pt x="1" y="7"/>
                </a:lnTo>
                <a:lnTo>
                  <a:pt x="1" y="7"/>
                </a:lnTo>
                <a:lnTo>
                  <a:pt x="0" y="8"/>
                </a:lnTo>
                <a:lnTo>
                  <a:pt x="0" y="10"/>
                </a:lnTo>
                <a:lnTo>
                  <a:pt x="0" y="12"/>
                </a:lnTo>
                <a:lnTo>
                  <a:pt x="1" y="15"/>
                </a:lnTo>
                <a:lnTo>
                  <a:pt x="1" y="15"/>
                </a:lnTo>
                <a:lnTo>
                  <a:pt x="3" y="18"/>
                </a:lnTo>
                <a:lnTo>
                  <a:pt x="5" y="18"/>
                </a:lnTo>
                <a:lnTo>
                  <a:pt x="5" y="20"/>
                </a:lnTo>
                <a:lnTo>
                  <a:pt x="6" y="20"/>
                </a:lnTo>
                <a:lnTo>
                  <a:pt x="10" y="22"/>
                </a:lnTo>
                <a:lnTo>
                  <a:pt x="11" y="22"/>
                </a:lnTo>
                <a:lnTo>
                  <a:pt x="13" y="22"/>
                </a:lnTo>
                <a:lnTo>
                  <a:pt x="15" y="23"/>
                </a:lnTo>
                <a:lnTo>
                  <a:pt x="16" y="23"/>
                </a:lnTo>
                <a:lnTo>
                  <a:pt x="20" y="23"/>
                </a:lnTo>
                <a:lnTo>
                  <a:pt x="21" y="23"/>
                </a:lnTo>
                <a:lnTo>
                  <a:pt x="25" y="22"/>
                </a:lnTo>
                <a:lnTo>
                  <a:pt x="26" y="22"/>
                </a:lnTo>
                <a:lnTo>
                  <a:pt x="28" y="22"/>
                </a:lnTo>
                <a:lnTo>
                  <a:pt x="30" y="20"/>
                </a:lnTo>
                <a:lnTo>
                  <a:pt x="31" y="20"/>
                </a:lnTo>
                <a:lnTo>
                  <a:pt x="33" y="18"/>
                </a:lnTo>
                <a:lnTo>
                  <a:pt x="33" y="18"/>
                </a:lnTo>
                <a:lnTo>
                  <a:pt x="35" y="15"/>
                </a:lnTo>
                <a:lnTo>
                  <a:pt x="37" y="15"/>
                </a:lnTo>
                <a:lnTo>
                  <a:pt x="37" y="12"/>
                </a:lnTo>
                <a:lnTo>
                  <a:pt x="37" y="12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8004" name="Freeform 132"/>
          <p:cNvSpPr>
            <a:spLocks/>
          </p:cNvSpPr>
          <p:nvPr/>
        </p:nvSpPr>
        <p:spPr bwMode="auto">
          <a:xfrm>
            <a:off x="8312150" y="3149600"/>
            <a:ext cx="46038" cy="23813"/>
          </a:xfrm>
          <a:custGeom>
            <a:avLst/>
            <a:gdLst>
              <a:gd name="T0" fmla="*/ 39 w 39"/>
              <a:gd name="T1" fmla="*/ 12 h 23"/>
              <a:gd name="T2" fmla="*/ 39 w 39"/>
              <a:gd name="T3" fmla="*/ 10 h 23"/>
              <a:gd name="T4" fmla="*/ 37 w 39"/>
              <a:gd name="T5" fmla="*/ 8 h 23"/>
              <a:gd name="T6" fmla="*/ 37 w 39"/>
              <a:gd name="T7" fmla="*/ 7 h 23"/>
              <a:gd name="T8" fmla="*/ 37 w 39"/>
              <a:gd name="T9" fmla="*/ 7 h 23"/>
              <a:gd name="T10" fmla="*/ 36 w 39"/>
              <a:gd name="T11" fmla="*/ 5 h 23"/>
              <a:gd name="T12" fmla="*/ 34 w 39"/>
              <a:gd name="T13" fmla="*/ 3 h 23"/>
              <a:gd name="T14" fmla="*/ 32 w 39"/>
              <a:gd name="T15" fmla="*/ 3 h 23"/>
              <a:gd name="T16" fmla="*/ 31 w 39"/>
              <a:gd name="T17" fmla="*/ 2 h 23"/>
              <a:gd name="T18" fmla="*/ 29 w 39"/>
              <a:gd name="T19" fmla="*/ 0 h 23"/>
              <a:gd name="T20" fmla="*/ 27 w 39"/>
              <a:gd name="T21" fmla="*/ 0 h 23"/>
              <a:gd name="T22" fmla="*/ 26 w 39"/>
              <a:gd name="T23" fmla="*/ 0 h 23"/>
              <a:gd name="T24" fmla="*/ 24 w 39"/>
              <a:gd name="T25" fmla="*/ 0 h 23"/>
              <a:gd name="T26" fmla="*/ 22 w 39"/>
              <a:gd name="T27" fmla="*/ 0 h 23"/>
              <a:gd name="T28" fmla="*/ 17 w 39"/>
              <a:gd name="T29" fmla="*/ 0 h 23"/>
              <a:gd name="T30" fmla="*/ 16 w 39"/>
              <a:gd name="T31" fmla="*/ 0 h 23"/>
              <a:gd name="T32" fmla="*/ 14 w 39"/>
              <a:gd name="T33" fmla="*/ 0 h 23"/>
              <a:gd name="T34" fmla="*/ 12 w 39"/>
              <a:gd name="T35" fmla="*/ 0 h 23"/>
              <a:gd name="T36" fmla="*/ 11 w 39"/>
              <a:gd name="T37" fmla="*/ 0 h 23"/>
              <a:gd name="T38" fmla="*/ 7 w 39"/>
              <a:gd name="T39" fmla="*/ 2 h 23"/>
              <a:gd name="T40" fmla="*/ 7 w 39"/>
              <a:gd name="T41" fmla="*/ 3 h 23"/>
              <a:gd name="T42" fmla="*/ 6 w 39"/>
              <a:gd name="T43" fmla="*/ 3 h 23"/>
              <a:gd name="T44" fmla="*/ 4 w 39"/>
              <a:gd name="T45" fmla="*/ 5 h 23"/>
              <a:gd name="T46" fmla="*/ 2 w 39"/>
              <a:gd name="T47" fmla="*/ 7 h 23"/>
              <a:gd name="T48" fmla="*/ 2 w 39"/>
              <a:gd name="T49" fmla="*/ 7 h 23"/>
              <a:gd name="T50" fmla="*/ 2 w 39"/>
              <a:gd name="T51" fmla="*/ 8 h 23"/>
              <a:gd name="T52" fmla="*/ 0 w 39"/>
              <a:gd name="T53" fmla="*/ 10 h 23"/>
              <a:gd name="T54" fmla="*/ 0 w 39"/>
              <a:gd name="T55" fmla="*/ 12 h 23"/>
              <a:gd name="T56" fmla="*/ 2 w 39"/>
              <a:gd name="T57" fmla="*/ 15 h 23"/>
              <a:gd name="T58" fmla="*/ 2 w 39"/>
              <a:gd name="T59" fmla="*/ 15 h 23"/>
              <a:gd name="T60" fmla="*/ 4 w 39"/>
              <a:gd name="T61" fmla="*/ 18 h 23"/>
              <a:gd name="T62" fmla="*/ 6 w 39"/>
              <a:gd name="T63" fmla="*/ 18 h 23"/>
              <a:gd name="T64" fmla="*/ 7 w 39"/>
              <a:gd name="T65" fmla="*/ 20 h 23"/>
              <a:gd name="T66" fmla="*/ 7 w 39"/>
              <a:gd name="T67" fmla="*/ 20 h 23"/>
              <a:gd name="T68" fmla="*/ 11 w 39"/>
              <a:gd name="T69" fmla="*/ 22 h 23"/>
              <a:gd name="T70" fmla="*/ 12 w 39"/>
              <a:gd name="T71" fmla="*/ 22 h 23"/>
              <a:gd name="T72" fmla="*/ 14 w 39"/>
              <a:gd name="T73" fmla="*/ 22 h 23"/>
              <a:gd name="T74" fmla="*/ 16 w 39"/>
              <a:gd name="T75" fmla="*/ 23 h 23"/>
              <a:gd name="T76" fmla="*/ 17 w 39"/>
              <a:gd name="T77" fmla="*/ 23 h 23"/>
              <a:gd name="T78" fmla="*/ 22 w 39"/>
              <a:gd name="T79" fmla="*/ 23 h 23"/>
              <a:gd name="T80" fmla="*/ 24 w 39"/>
              <a:gd name="T81" fmla="*/ 23 h 23"/>
              <a:gd name="T82" fmla="*/ 26 w 39"/>
              <a:gd name="T83" fmla="*/ 22 h 23"/>
              <a:gd name="T84" fmla="*/ 27 w 39"/>
              <a:gd name="T85" fmla="*/ 22 h 23"/>
              <a:gd name="T86" fmla="*/ 29 w 39"/>
              <a:gd name="T87" fmla="*/ 22 h 23"/>
              <a:gd name="T88" fmla="*/ 31 w 39"/>
              <a:gd name="T89" fmla="*/ 20 h 23"/>
              <a:gd name="T90" fmla="*/ 32 w 39"/>
              <a:gd name="T91" fmla="*/ 20 h 23"/>
              <a:gd name="T92" fmla="*/ 34 w 39"/>
              <a:gd name="T93" fmla="*/ 18 h 23"/>
              <a:gd name="T94" fmla="*/ 36 w 39"/>
              <a:gd name="T95" fmla="*/ 18 h 23"/>
              <a:gd name="T96" fmla="*/ 37 w 39"/>
              <a:gd name="T97" fmla="*/ 15 h 23"/>
              <a:gd name="T98" fmla="*/ 37 w 39"/>
              <a:gd name="T99" fmla="*/ 15 h 23"/>
              <a:gd name="T100" fmla="*/ 39 w 39"/>
              <a:gd name="T101" fmla="*/ 12 h 23"/>
              <a:gd name="T102" fmla="*/ 39 w 39"/>
              <a:gd name="T103" fmla="*/ 1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9" h="23">
                <a:moveTo>
                  <a:pt x="39" y="12"/>
                </a:moveTo>
                <a:lnTo>
                  <a:pt x="39" y="10"/>
                </a:lnTo>
                <a:lnTo>
                  <a:pt x="37" y="8"/>
                </a:lnTo>
                <a:lnTo>
                  <a:pt x="37" y="7"/>
                </a:lnTo>
                <a:lnTo>
                  <a:pt x="37" y="7"/>
                </a:lnTo>
                <a:lnTo>
                  <a:pt x="36" y="5"/>
                </a:lnTo>
                <a:lnTo>
                  <a:pt x="34" y="3"/>
                </a:lnTo>
                <a:lnTo>
                  <a:pt x="32" y="3"/>
                </a:lnTo>
                <a:lnTo>
                  <a:pt x="31" y="2"/>
                </a:lnTo>
                <a:lnTo>
                  <a:pt x="29" y="0"/>
                </a:lnTo>
                <a:lnTo>
                  <a:pt x="27" y="0"/>
                </a:lnTo>
                <a:lnTo>
                  <a:pt x="26" y="0"/>
                </a:lnTo>
                <a:lnTo>
                  <a:pt x="24" y="0"/>
                </a:lnTo>
                <a:lnTo>
                  <a:pt x="22" y="0"/>
                </a:lnTo>
                <a:lnTo>
                  <a:pt x="17" y="0"/>
                </a:lnTo>
                <a:lnTo>
                  <a:pt x="16" y="0"/>
                </a:lnTo>
                <a:lnTo>
                  <a:pt x="14" y="0"/>
                </a:lnTo>
                <a:lnTo>
                  <a:pt x="12" y="0"/>
                </a:lnTo>
                <a:lnTo>
                  <a:pt x="11" y="0"/>
                </a:lnTo>
                <a:lnTo>
                  <a:pt x="7" y="2"/>
                </a:lnTo>
                <a:lnTo>
                  <a:pt x="7" y="3"/>
                </a:lnTo>
                <a:lnTo>
                  <a:pt x="6" y="3"/>
                </a:lnTo>
                <a:lnTo>
                  <a:pt x="4" y="5"/>
                </a:lnTo>
                <a:lnTo>
                  <a:pt x="2" y="7"/>
                </a:lnTo>
                <a:lnTo>
                  <a:pt x="2" y="7"/>
                </a:lnTo>
                <a:lnTo>
                  <a:pt x="2" y="8"/>
                </a:lnTo>
                <a:lnTo>
                  <a:pt x="0" y="10"/>
                </a:lnTo>
                <a:lnTo>
                  <a:pt x="0" y="12"/>
                </a:lnTo>
                <a:lnTo>
                  <a:pt x="2" y="15"/>
                </a:lnTo>
                <a:lnTo>
                  <a:pt x="2" y="15"/>
                </a:lnTo>
                <a:lnTo>
                  <a:pt x="4" y="18"/>
                </a:lnTo>
                <a:lnTo>
                  <a:pt x="6" y="18"/>
                </a:lnTo>
                <a:lnTo>
                  <a:pt x="7" y="20"/>
                </a:lnTo>
                <a:lnTo>
                  <a:pt x="7" y="20"/>
                </a:lnTo>
                <a:lnTo>
                  <a:pt x="11" y="22"/>
                </a:lnTo>
                <a:lnTo>
                  <a:pt x="12" y="22"/>
                </a:lnTo>
                <a:lnTo>
                  <a:pt x="14" y="22"/>
                </a:lnTo>
                <a:lnTo>
                  <a:pt x="16" y="23"/>
                </a:lnTo>
                <a:lnTo>
                  <a:pt x="17" y="23"/>
                </a:lnTo>
                <a:lnTo>
                  <a:pt x="22" y="23"/>
                </a:lnTo>
                <a:lnTo>
                  <a:pt x="24" y="23"/>
                </a:lnTo>
                <a:lnTo>
                  <a:pt x="26" y="22"/>
                </a:lnTo>
                <a:lnTo>
                  <a:pt x="27" y="22"/>
                </a:lnTo>
                <a:lnTo>
                  <a:pt x="29" y="22"/>
                </a:lnTo>
                <a:lnTo>
                  <a:pt x="31" y="20"/>
                </a:lnTo>
                <a:lnTo>
                  <a:pt x="32" y="20"/>
                </a:lnTo>
                <a:lnTo>
                  <a:pt x="34" y="18"/>
                </a:lnTo>
                <a:lnTo>
                  <a:pt x="36" y="18"/>
                </a:lnTo>
                <a:lnTo>
                  <a:pt x="37" y="15"/>
                </a:lnTo>
                <a:lnTo>
                  <a:pt x="37" y="15"/>
                </a:lnTo>
                <a:lnTo>
                  <a:pt x="39" y="12"/>
                </a:lnTo>
                <a:lnTo>
                  <a:pt x="39" y="12"/>
                </a:lnTo>
                <a:close/>
              </a:path>
            </a:pathLst>
          </a:custGeom>
          <a:solidFill>
            <a:srgbClr val="FFFFFF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005" name="Freeform 133"/>
          <p:cNvSpPr>
            <a:spLocks/>
          </p:cNvSpPr>
          <p:nvPr/>
        </p:nvSpPr>
        <p:spPr bwMode="auto">
          <a:xfrm>
            <a:off x="8312150" y="3149600"/>
            <a:ext cx="46038" cy="23813"/>
          </a:xfrm>
          <a:custGeom>
            <a:avLst/>
            <a:gdLst>
              <a:gd name="T0" fmla="*/ 39 w 39"/>
              <a:gd name="T1" fmla="*/ 12 h 23"/>
              <a:gd name="T2" fmla="*/ 39 w 39"/>
              <a:gd name="T3" fmla="*/ 10 h 23"/>
              <a:gd name="T4" fmla="*/ 37 w 39"/>
              <a:gd name="T5" fmla="*/ 8 h 23"/>
              <a:gd name="T6" fmla="*/ 37 w 39"/>
              <a:gd name="T7" fmla="*/ 7 h 23"/>
              <a:gd name="T8" fmla="*/ 37 w 39"/>
              <a:gd name="T9" fmla="*/ 7 h 23"/>
              <a:gd name="T10" fmla="*/ 36 w 39"/>
              <a:gd name="T11" fmla="*/ 5 h 23"/>
              <a:gd name="T12" fmla="*/ 34 w 39"/>
              <a:gd name="T13" fmla="*/ 3 h 23"/>
              <a:gd name="T14" fmla="*/ 32 w 39"/>
              <a:gd name="T15" fmla="*/ 3 h 23"/>
              <a:gd name="T16" fmla="*/ 31 w 39"/>
              <a:gd name="T17" fmla="*/ 2 h 23"/>
              <a:gd name="T18" fmla="*/ 29 w 39"/>
              <a:gd name="T19" fmla="*/ 0 h 23"/>
              <a:gd name="T20" fmla="*/ 27 w 39"/>
              <a:gd name="T21" fmla="*/ 0 h 23"/>
              <a:gd name="T22" fmla="*/ 26 w 39"/>
              <a:gd name="T23" fmla="*/ 0 h 23"/>
              <a:gd name="T24" fmla="*/ 24 w 39"/>
              <a:gd name="T25" fmla="*/ 0 h 23"/>
              <a:gd name="T26" fmla="*/ 22 w 39"/>
              <a:gd name="T27" fmla="*/ 0 h 23"/>
              <a:gd name="T28" fmla="*/ 17 w 39"/>
              <a:gd name="T29" fmla="*/ 0 h 23"/>
              <a:gd name="T30" fmla="*/ 16 w 39"/>
              <a:gd name="T31" fmla="*/ 0 h 23"/>
              <a:gd name="T32" fmla="*/ 14 w 39"/>
              <a:gd name="T33" fmla="*/ 0 h 23"/>
              <a:gd name="T34" fmla="*/ 12 w 39"/>
              <a:gd name="T35" fmla="*/ 0 h 23"/>
              <a:gd name="T36" fmla="*/ 11 w 39"/>
              <a:gd name="T37" fmla="*/ 0 h 23"/>
              <a:gd name="T38" fmla="*/ 7 w 39"/>
              <a:gd name="T39" fmla="*/ 2 h 23"/>
              <a:gd name="T40" fmla="*/ 7 w 39"/>
              <a:gd name="T41" fmla="*/ 3 h 23"/>
              <a:gd name="T42" fmla="*/ 6 w 39"/>
              <a:gd name="T43" fmla="*/ 3 h 23"/>
              <a:gd name="T44" fmla="*/ 4 w 39"/>
              <a:gd name="T45" fmla="*/ 5 h 23"/>
              <a:gd name="T46" fmla="*/ 2 w 39"/>
              <a:gd name="T47" fmla="*/ 7 h 23"/>
              <a:gd name="T48" fmla="*/ 2 w 39"/>
              <a:gd name="T49" fmla="*/ 7 h 23"/>
              <a:gd name="T50" fmla="*/ 2 w 39"/>
              <a:gd name="T51" fmla="*/ 8 h 23"/>
              <a:gd name="T52" fmla="*/ 0 w 39"/>
              <a:gd name="T53" fmla="*/ 10 h 23"/>
              <a:gd name="T54" fmla="*/ 0 w 39"/>
              <a:gd name="T55" fmla="*/ 12 h 23"/>
              <a:gd name="T56" fmla="*/ 2 w 39"/>
              <a:gd name="T57" fmla="*/ 15 h 23"/>
              <a:gd name="T58" fmla="*/ 2 w 39"/>
              <a:gd name="T59" fmla="*/ 15 h 23"/>
              <a:gd name="T60" fmla="*/ 4 w 39"/>
              <a:gd name="T61" fmla="*/ 18 h 23"/>
              <a:gd name="T62" fmla="*/ 6 w 39"/>
              <a:gd name="T63" fmla="*/ 18 h 23"/>
              <a:gd name="T64" fmla="*/ 7 w 39"/>
              <a:gd name="T65" fmla="*/ 20 h 23"/>
              <a:gd name="T66" fmla="*/ 7 w 39"/>
              <a:gd name="T67" fmla="*/ 20 h 23"/>
              <a:gd name="T68" fmla="*/ 11 w 39"/>
              <a:gd name="T69" fmla="*/ 22 h 23"/>
              <a:gd name="T70" fmla="*/ 12 w 39"/>
              <a:gd name="T71" fmla="*/ 22 h 23"/>
              <a:gd name="T72" fmla="*/ 14 w 39"/>
              <a:gd name="T73" fmla="*/ 22 h 23"/>
              <a:gd name="T74" fmla="*/ 16 w 39"/>
              <a:gd name="T75" fmla="*/ 23 h 23"/>
              <a:gd name="T76" fmla="*/ 17 w 39"/>
              <a:gd name="T77" fmla="*/ 23 h 23"/>
              <a:gd name="T78" fmla="*/ 22 w 39"/>
              <a:gd name="T79" fmla="*/ 23 h 23"/>
              <a:gd name="T80" fmla="*/ 24 w 39"/>
              <a:gd name="T81" fmla="*/ 23 h 23"/>
              <a:gd name="T82" fmla="*/ 26 w 39"/>
              <a:gd name="T83" fmla="*/ 22 h 23"/>
              <a:gd name="T84" fmla="*/ 27 w 39"/>
              <a:gd name="T85" fmla="*/ 22 h 23"/>
              <a:gd name="T86" fmla="*/ 29 w 39"/>
              <a:gd name="T87" fmla="*/ 22 h 23"/>
              <a:gd name="T88" fmla="*/ 31 w 39"/>
              <a:gd name="T89" fmla="*/ 20 h 23"/>
              <a:gd name="T90" fmla="*/ 32 w 39"/>
              <a:gd name="T91" fmla="*/ 20 h 23"/>
              <a:gd name="T92" fmla="*/ 34 w 39"/>
              <a:gd name="T93" fmla="*/ 18 h 23"/>
              <a:gd name="T94" fmla="*/ 36 w 39"/>
              <a:gd name="T95" fmla="*/ 18 h 23"/>
              <a:gd name="T96" fmla="*/ 37 w 39"/>
              <a:gd name="T97" fmla="*/ 15 h 23"/>
              <a:gd name="T98" fmla="*/ 37 w 39"/>
              <a:gd name="T99" fmla="*/ 15 h 23"/>
              <a:gd name="T100" fmla="*/ 39 w 39"/>
              <a:gd name="T101" fmla="*/ 12 h 23"/>
              <a:gd name="T102" fmla="*/ 39 w 39"/>
              <a:gd name="T103" fmla="*/ 1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9" h="23">
                <a:moveTo>
                  <a:pt x="39" y="12"/>
                </a:moveTo>
                <a:lnTo>
                  <a:pt x="39" y="10"/>
                </a:lnTo>
                <a:lnTo>
                  <a:pt x="37" y="8"/>
                </a:lnTo>
                <a:lnTo>
                  <a:pt x="37" y="7"/>
                </a:lnTo>
                <a:lnTo>
                  <a:pt x="37" y="7"/>
                </a:lnTo>
                <a:lnTo>
                  <a:pt x="36" y="5"/>
                </a:lnTo>
                <a:lnTo>
                  <a:pt x="34" y="3"/>
                </a:lnTo>
                <a:lnTo>
                  <a:pt x="32" y="3"/>
                </a:lnTo>
                <a:lnTo>
                  <a:pt x="31" y="2"/>
                </a:lnTo>
                <a:lnTo>
                  <a:pt x="29" y="0"/>
                </a:lnTo>
                <a:lnTo>
                  <a:pt x="27" y="0"/>
                </a:lnTo>
                <a:lnTo>
                  <a:pt x="26" y="0"/>
                </a:lnTo>
                <a:lnTo>
                  <a:pt x="24" y="0"/>
                </a:lnTo>
                <a:lnTo>
                  <a:pt x="22" y="0"/>
                </a:lnTo>
                <a:lnTo>
                  <a:pt x="17" y="0"/>
                </a:lnTo>
                <a:lnTo>
                  <a:pt x="16" y="0"/>
                </a:lnTo>
                <a:lnTo>
                  <a:pt x="14" y="0"/>
                </a:lnTo>
                <a:lnTo>
                  <a:pt x="12" y="0"/>
                </a:lnTo>
                <a:lnTo>
                  <a:pt x="11" y="0"/>
                </a:lnTo>
                <a:lnTo>
                  <a:pt x="7" y="2"/>
                </a:lnTo>
                <a:lnTo>
                  <a:pt x="7" y="3"/>
                </a:lnTo>
                <a:lnTo>
                  <a:pt x="6" y="3"/>
                </a:lnTo>
                <a:lnTo>
                  <a:pt x="4" y="5"/>
                </a:lnTo>
                <a:lnTo>
                  <a:pt x="2" y="7"/>
                </a:lnTo>
                <a:lnTo>
                  <a:pt x="2" y="7"/>
                </a:lnTo>
                <a:lnTo>
                  <a:pt x="2" y="8"/>
                </a:lnTo>
                <a:lnTo>
                  <a:pt x="0" y="10"/>
                </a:lnTo>
                <a:lnTo>
                  <a:pt x="0" y="12"/>
                </a:lnTo>
                <a:lnTo>
                  <a:pt x="2" y="15"/>
                </a:lnTo>
                <a:lnTo>
                  <a:pt x="2" y="15"/>
                </a:lnTo>
                <a:lnTo>
                  <a:pt x="4" y="18"/>
                </a:lnTo>
                <a:lnTo>
                  <a:pt x="6" y="18"/>
                </a:lnTo>
                <a:lnTo>
                  <a:pt x="7" y="20"/>
                </a:lnTo>
                <a:lnTo>
                  <a:pt x="7" y="20"/>
                </a:lnTo>
                <a:lnTo>
                  <a:pt x="11" y="22"/>
                </a:lnTo>
                <a:lnTo>
                  <a:pt x="12" y="22"/>
                </a:lnTo>
                <a:lnTo>
                  <a:pt x="14" y="22"/>
                </a:lnTo>
                <a:lnTo>
                  <a:pt x="16" y="23"/>
                </a:lnTo>
                <a:lnTo>
                  <a:pt x="17" y="23"/>
                </a:lnTo>
                <a:lnTo>
                  <a:pt x="22" y="23"/>
                </a:lnTo>
                <a:lnTo>
                  <a:pt x="24" y="23"/>
                </a:lnTo>
                <a:lnTo>
                  <a:pt x="26" y="22"/>
                </a:lnTo>
                <a:lnTo>
                  <a:pt x="27" y="22"/>
                </a:lnTo>
                <a:lnTo>
                  <a:pt x="29" y="22"/>
                </a:lnTo>
                <a:lnTo>
                  <a:pt x="31" y="20"/>
                </a:lnTo>
                <a:lnTo>
                  <a:pt x="32" y="20"/>
                </a:lnTo>
                <a:lnTo>
                  <a:pt x="34" y="18"/>
                </a:lnTo>
                <a:lnTo>
                  <a:pt x="36" y="18"/>
                </a:lnTo>
                <a:lnTo>
                  <a:pt x="37" y="15"/>
                </a:lnTo>
                <a:lnTo>
                  <a:pt x="37" y="15"/>
                </a:lnTo>
                <a:lnTo>
                  <a:pt x="39" y="12"/>
                </a:lnTo>
                <a:lnTo>
                  <a:pt x="39" y="12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8006" name="Freeform 134"/>
          <p:cNvSpPr>
            <a:spLocks/>
          </p:cNvSpPr>
          <p:nvPr/>
        </p:nvSpPr>
        <p:spPr bwMode="auto">
          <a:xfrm>
            <a:off x="8259763" y="3184525"/>
            <a:ext cx="44450" cy="26988"/>
          </a:xfrm>
          <a:custGeom>
            <a:avLst/>
            <a:gdLst>
              <a:gd name="T0" fmla="*/ 37 w 37"/>
              <a:gd name="T1" fmla="*/ 12 h 24"/>
              <a:gd name="T2" fmla="*/ 37 w 37"/>
              <a:gd name="T3" fmla="*/ 10 h 24"/>
              <a:gd name="T4" fmla="*/ 37 w 37"/>
              <a:gd name="T5" fmla="*/ 9 h 24"/>
              <a:gd name="T6" fmla="*/ 35 w 37"/>
              <a:gd name="T7" fmla="*/ 9 h 24"/>
              <a:gd name="T8" fmla="*/ 35 w 37"/>
              <a:gd name="T9" fmla="*/ 7 h 24"/>
              <a:gd name="T10" fmla="*/ 33 w 37"/>
              <a:gd name="T11" fmla="*/ 5 h 24"/>
              <a:gd name="T12" fmla="*/ 32 w 37"/>
              <a:gd name="T13" fmla="*/ 5 h 24"/>
              <a:gd name="T14" fmla="*/ 32 w 37"/>
              <a:gd name="T15" fmla="*/ 4 h 24"/>
              <a:gd name="T16" fmla="*/ 30 w 37"/>
              <a:gd name="T17" fmla="*/ 4 h 24"/>
              <a:gd name="T18" fmla="*/ 27 w 37"/>
              <a:gd name="T19" fmla="*/ 2 h 24"/>
              <a:gd name="T20" fmla="*/ 25 w 37"/>
              <a:gd name="T21" fmla="*/ 0 h 24"/>
              <a:gd name="T22" fmla="*/ 23 w 37"/>
              <a:gd name="T23" fmla="*/ 0 h 24"/>
              <a:gd name="T24" fmla="*/ 22 w 37"/>
              <a:gd name="T25" fmla="*/ 0 h 24"/>
              <a:gd name="T26" fmla="*/ 20 w 37"/>
              <a:gd name="T27" fmla="*/ 0 h 24"/>
              <a:gd name="T28" fmla="*/ 17 w 37"/>
              <a:gd name="T29" fmla="*/ 0 h 24"/>
              <a:gd name="T30" fmla="*/ 15 w 37"/>
              <a:gd name="T31" fmla="*/ 0 h 24"/>
              <a:gd name="T32" fmla="*/ 12 w 37"/>
              <a:gd name="T33" fmla="*/ 0 h 24"/>
              <a:gd name="T34" fmla="*/ 10 w 37"/>
              <a:gd name="T35" fmla="*/ 0 h 24"/>
              <a:gd name="T36" fmla="*/ 8 w 37"/>
              <a:gd name="T37" fmla="*/ 2 h 24"/>
              <a:gd name="T38" fmla="*/ 7 w 37"/>
              <a:gd name="T39" fmla="*/ 4 h 24"/>
              <a:gd name="T40" fmla="*/ 5 w 37"/>
              <a:gd name="T41" fmla="*/ 4 h 24"/>
              <a:gd name="T42" fmla="*/ 3 w 37"/>
              <a:gd name="T43" fmla="*/ 5 h 24"/>
              <a:gd name="T44" fmla="*/ 3 w 37"/>
              <a:gd name="T45" fmla="*/ 5 h 24"/>
              <a:gd name="T46" fmla="*/ 2 w 37"/>
              <a:gd name="T47" fmla="*/ 7 h 24"/>
              <a:gd name="T48" fmla="*/ 0 w 37"/>
              <a:gd name="T49" fmla="*/ 9 h 24"/>
              <a:gd name="T50" fmla="*/ 0 w 37"/>
              <a:gd name="T51" fmla="*/ 9 h 24"/>
              <a:gd name="T52" fmla="*/ 0 w 37"/>
              <a:gd name="T53" fmla="*/ 10 h 24"/>
              <a:gd name="T54" fmla="*/ 0 w 37"/>
              <a:gd name="T55" fmla="*/ 14 h 24"/>
              <a:gd name="T56" fmla="*/ 0 w 37"/>
              <a:gd name="T57" fmla="*/ 15 h 24"/>
              <a:gd name="T58" fmla="*/ 2 w 37"/>
              <a:gd name="T59" fmla="*/ 17 h 24"/>
              <a:gd name="T60" fmla="*/ 3 w 37"/>
              <a:gd name="T61" fmla="*/ 19 h 24"/>
              <a:gd name="T62" fmla="*/ 3 w 37"/>
              <a:gd name="T63" fmla="*/ 20 h 24"/>
              <a:gd name="T64" fmla="*/ 5 w 37"/>
              <a:gd name="T65" fmla="*/ 20 h 24"/>
              <a:gd name="T66" fmla="*/ 7 w 37"/>
              <a:gd name="T67" fmla="*/ 22 h 24"/>
              <a:gd name="T68" fmla="*/ 8 w 37"/>
              <a:gd name="T69" fmla="*/ 22 h 24"/>
              <a:gd name="T70" fmla="*/ 10 w 37"/>
              <a:gd name="T71" fmla="*/ 24 h 24"/>
              <a:gd name="T72" fmla="*/ 12 w 37"/>
              <a:gd name="T73" fmla="*/ 24 h 24"/>
              <a:gd name="T74" fmla="*/ 15 w 37"/>
              <a:gd name="T75" fmla="*/ 24 h 24"/>
              <a:gd name="T76" fmla="*/ 17 w 37"/>
              <a:gd name="T77" fmla="*/ 24 h 24"/>
              <a:gd name="T78" fmla="*/ 20 w 37"/>
              <a:gd name="T79" fmla="*/ 24 h 24"/>
              <a:gd name="T80" fmla="*/ 22 w 37"/>
              <a:gd name="T81" fmla="*/ 24 h 24"/>
              <a:gd name="T82" fmla="*/ 23 w 37"/>
              <a:gd name="T83" fmla="*/ 24 h 24"/>
              <a:gd name="T84" fmla="*/ 25 w 37"/>
              <a:gd name="T85" fmla="*/ 24 h 24"/>
              <a:gd name="T86" fmla="*/ 27 w 37"/>
              <a:gd name="T87" fmla="*/ 22 h 24"/>
              <a:gd name="T88" fmla="*/ 30 w 37"/>
              <a:gd name="T89" fmla="*/ 22 h 24"/>
              <a:gd name="T90" fmla="*/ 32 w 37"/>
              <a:gd name="T91" fmla="*/ 20 h 24"/>
              <a:gd name="T92" fmla="*/ 32 w 37"/>
              <a:gd name="T93" fmla="*/ 20 h 24"/>
              <a:gd name="T94" fmla="*/ 33 w 37"/>
              <a:gd name="T95" fmla="*/ 19 h 24"/>
              <a:gd name="T96" fmla="*/ 35 w 37"/>
              <a:gd name="T97" fmla="*/ 17 h 24"/>
              <a:gd name="T98" fmla="*/ 35 w 37"/>
              <a:gd name="T99" fmla="*/ 15 h 24"/>
              <a:gd name="T100" fmla="*/ 37 w 37"/>
              <a:gd name="T101" fmla="*/ 14 h 24"/>
              <a:gd name="T102" fmla="*/ 37 w 37"/>
              <a:gd name="T103" fmla="*/ 1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7" h="24">
                <a:moveTo>
                  <a:pt x="37" y="12"/>
                </a:moveTo>
                <a:lnTo>
                  <a:pt x="37" y="10"/>
                </a:lnTo>
                <a:lnTo>
                  <a:pt x="37" y="9"/>
                </a:lnTo>
                <a:lnTo>
                  <a:pt x="35" y="9"/>
                </a:lnTo>
                <a:lnTo>
                  <a:pt x="35" y="7"/>
                </a:lnTo>
                <a:lnTo>
                  <a:pt x="33" y="5"/>
                </a:lnTo>
                <a:lnTo>
                  <a:pt x="32" y="5"/>
                </a:lnTo>
                <a:lnTo>
                  <a:pt x="32" y="4"/>
                </a:lnTo>
                <a:lnTo>
                  <a:pt x="30" y="4"/>
                </a:lnTo>
                <a:lnTo>
                  <a:pt x="27" y="2"/>
                </a:lnTo>
                <a:lnTo>
                  <a:pt x="25" y="0"/>
                </a:lnTo>
                <a:lnTo>
                  <a:pt x="23" y="0"/>
                </a:lnTo>
                <a:lnTo>
                  <a:pt x="22" y="0"/>
                </a:lnTo>
                <a:lnTo>
                  <a:pt x="20" y="0"/>
                </a:lnTo>
                <a:lnTo>
                  <a:pt x="17" y="0"/>
                </a:lnTo>
                <a:lnTo>
                  <a:pt x="15" y="0"/>
                </a:lnTo>
                <a:lnTo>
                  <a:pt x="12" y="0"/>
                </a:lnTo>
                <a:lnTo>
                  <a:pt x="10" y="0"/>
                </a:lnTo>
                <a:lnTo>
                  <a:pt x="8" y="2"/>
                </a:lnTo>
                <a:lnTo>
                  <a:pt x="7" y="4"/>
                </a:lnTo>
                <a:lnTo>
                  <a:pt x="5" y="4"/>
                </a:lnTo>
                <a:lnTo>
                  <a:pt x="3" y="5"/>
                </a:lnTo>
                <a:lnTo>
                  <a:pt x="3" y="5"/>
                </a:lnTo>
                <a:lnTo>
                  <a:pt x="2" y="7"/>
                </a:lnTo>
                <a:lnTo>
                  <a:pt x="0" y="9"/>
                </a:lnTo>
                <a:lnTo>
                  <a:pt x="0" y="9"/>
                </a:lnTo>
                <a:lnTo>
                  <a:pt x="0" y="10"/>
                </a:lnTo>
                <a:lnTo>
                  <a:pt x="0" y="14"/>
                </a:lnTo>
                <a:lnTo>
                  <a:pt x="0" y="15"/>
                </a:lnTo>
                <a:lnTo>
                  <a:pt x="2" y="17"/>
                </a:lnTo>
                <a:lnTo>
                  <a:pt x="3" y="19"/>
                </a:lnTo>
                <a:lnTo>
                  <a:pt x="3" y="20"/>
                </a:lnTo>
                <a:lnTo>
                  <a:pt x="5" y="20"/>
                </a:lnTo>
                <a:lnTo>
                  <a:pt x="7" y="22"/>
                </a:lnTo>
                <a:lnTo>
                  <a:pt x="8" y="22"/>
                </a:lnTo>
                <a:lnTo>
                  <a:pt x="10" y="24"/>
                </a:lnTo>
                <a:lnTo>
                  <a:pt x="12" y="24"/>
                </a:lnTo>
                <a:lnTo>
                  <a:pt x="15" y="24"/>
                </a:lnTo>
                <a:lnTo>
                  <a:pt x="17" y="24"/>
                </a:lnTo>
                <a:lnTo>
                  <a:pt x="20" y="24"/>
                </a:lnTo>
                <a:lnTo>
                  <a:pt x="22" y="24"/>
                </a:lnTo>
                <a:lnTo>
                  <a:pt x="23" y="24"/>
                </a:lnTo>
                <a:lnTo>
                  <a:pt x="25" y="24"/>
                </a:lnTo>
                <a:lnTo>
                  <a:pt x="27" y="22"/>
                </a:lnTo>
                <a:lnTo>
                  <a:pt x="30" y="22"/>
                </a:lnTo>
                <a:lnTo>
                  <a:pt x="32" y="20"/>
                </a:lnTo>
                <a:lnTo>
                  <a:pt x="32" y="20"/>
                </a:lnTo>
                <a:lnTo>
                  <a:pt x="33" y="19"/>
                </a:lnTo>
                <a:lnTo>
                  <a:pt x="35" y="17"/>
                </a:lnTo>
                <a:lnTo>
                  <a:pt x="35" y="15"/>
                </a:lnTo>
                <a:lnTo>
                  <a:pt x="37" y="14"/>
                </a:lnTo>
                <a:lnTo>
                  <a:pt x="37" y="12"/>
                </a:lnTo>
                <a:close/>
              </a:path>
            </a:pathLst>
          </a:custGeom>
          <a:solidFill>
            <a:srgbClr val="FFFFFF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007" name="Freeform 135"/>
          <p:cNvSpPr>
            <a:spLocks/>
          </p:cNvSpPr>
          <p:nvPr/>
        </p:nvSpPr>
        <p:spPr bwMode="auto">
          <a:xfrm>
            <a:off x="8259763" y="3184525"/>
            <a:ext cx="44450" cy="26988"/>
          </a:xfrm>
          <a:custGeom>
            <a:avLst/>
            <a:gdLst>
              <a:gd name="T0" fmla="*/ 37 w 37"/>
              <a:gd name="T1" fmla="*/ 12 h 24"/>
              <a:gd name="T2" fmla="*/ 37 w 37"/>
              <a:gd name="T3" fmla="*/ 10 h 24"/>
              <a:gd name="T4" fmla="*/ 37 w 37"/>
              <a:gd name="T5" fmla="*/ 9 h 24"/>
              <a:gd name="T6" fmla="*/ 35 w 37"/>
              <a:gd name="T7" fmla="*/ 9 h 24"/>
              <a:gd name="T8" fmla="*/ 35 w 37"/>
              <a:gd name="T9" fmla="*/ 7 h 24"/>
              <a:gd name="T10" fmla="*/ 33 w 37"/>
              <a:gd name="T11" fmla="*/ 5 h 24"/>
              <a:gd name="T12" fmla="*/ 32 w 37"/>
              <a:gd name="T13" fmla="*/ 5 h 24"/>
              <a:gd name="T14" fmla="*/ 32 w 37"/>
              <a:gd name="T15" fmla="*/ 4 h 24"/>
              <a:gd name="T16" fmla="*/ 30 w 37"/>
              <a:gd name="T17" fmla="*/ 4 h 24"/>
              <a:gd name="T18" fmla="*/ 27 w 37"/>
              <a:gd name="T19" fmla="*/ 2 h 24"/>
              <a:gd name="T20" fmla="*/ 25 w 37"/>
              <a:gd name="T21" fmla="*/ 0 h 24"/>
              <a:gd name="T22" fmla="*/ 23 w 37"/>
              <a:gd name="T23" fmla="*/ 0 h 24"/>
              <a:gd name="T24" fmla="*/ 22 w 37"/>
              <a:gd name="T25" fmla="*/ 0 h 24"/>
              <a:gd name="T26" fmla="*/ 20 w 37"/>
              <a:gd name="T27" fmla="*/ 0 h 24"/>
              <a:gd name="T28" fmla="*/ 17 w 37"/>
              <a:gd name="T29" fmla="*/ 0 h 24"/>
              <a:gd name="T30" fmla="*/ 15 w 37"/>
              <a:gd name="T31" fmla="*/ 0 h 24"/>
              <a:gd name="T32" fmla="*/ 12 w 37"/>
              <a:gd name="T33" fmla="*/ 0 h 24"/>
              <a:gd name="T34" fmla="*/ 10 w 37"/>
              <a:gd name="T35" fmla="*/ 0 h 24"/>
              <a:gd name="T36" fmla="*/ 8 w 37"/>
              <a:gd name="T37" fmla="*/ 2 h 24"/>
              <a:gd name="T38" fmla="*/ 7 w 37"/>
              <a:gd name="T39" fmla="*/ 4 h 24"/>
              <a:gd name="T40" fmla="*/ 5 w 37"/>
              <a:gd name="T41" fmla="*/ 4 h 24"/>
              <a:gd name="T42" fmla="*/ 3 w 37"/>
              <a:gd name="T43" fmla="*/ 5 h 24"/>
              <a:gd name="T44" fmla="*/ 3 w 37"/>
              <a:gd name="T45" fmla="*/ 5 h 24"/>
              <a:gd name="T46" fmla="*/ 2 w 37"/>
              <a:gd name="T47" fmla="*/ 7 h 24"/>
              <a:gd name="T48" fmla="*/ 0 w 37"/>
              <a:gd name="T49" fmla="*/ 9 h 24"/>
              <a:gd name="T50" fmla="*/ 0 w 37"/>
              <a:gd name="T51" fmla="*/ 9 h 24"/>
              <a:gd name="T52" fmla="*/ 0 w 37"/>
              <a:gd name="T53" fmla="*/ 10 h 24"/>
              <a:gd name="T54" fmla="*/ 0 w 37"/>
              <a:gd name="T55" fmla="*/ 14 h 24"/>
              <a:gd name="T56" fmla="*/ 0 w 37"/>
              <a:gd name="T57" fmla="*/ 15 h 24"/>
              <a:gd name="T58" fmla="*/ 2 w 37"/>
              <a:gd name="T59" fmla="*/ 17 h 24"/>
              <a:gd name="T60" fmla="*/ 3 w 37"/>
              <a:gd name="T61" fmla="*/ 19 h 24"/>
              <a:gd name="T62" fmla="*/ 3 w 37"/>
              <a:gd name="T63" fmla="*/ 20 h 24"/>
              <a:gd name="T64" fmla="*/ 5 w 37"/>
              <a:gd name="T65" fmla="*/ 20 h 24"/>
              <a:gd name="T66" fmla="*/ 7 w 37"/>
              <a:gd name="T67" fmla="*/ 22 h 24"/>
              <a:gd name="T68" fmla="*/ 8 w 37"/>
              <a:gd name="T69" fmla="*/ 22 h 24"/>
              <a:gd name="T70" fmla="*/ 10 w 37"/>
              <a:gd name="T71" fmla="*/ 24 h 24"/>
              <a:gd name="T72" fmla="*/ 12 w 37"/>
              <a:gd name="T73" fmla="*/ 24 h 24"/>
              <a:gd name="T74" fmla="*/ 15 w 37"/>
              <a:gd name="T75" fmla="*/ 24 h 24"/>
              <a:gd name="T76" fmla="*/ 17 w 37"/>
              <a:gd name="T77" fmla="*/ 24 h 24"/>
              <a:gd name="T78" fmla="*/ 20 w 37"/>
              <a:gd name="T79" fmla="*/ 24 h 24"/>
              <a:gd name="T80" fmla="*/ 22 w 37"/>
              <a:gd name="T81" fmla="*/ 24 h 24"/>
              <a:gd name="T82" fmla="*/ 23 w 37"/>
              <a:gd name="T83" fmla="*/ 24 h 24"/>
              <a:gd name="T84" fmla="*/ 25 w 37"/>
              <a:gd name="T85" fmla="*/ 24 h 24"/>
              <a:gd name="T86" fmla="*/ 27 w 37"/>
              <a:gd name="T87" fmla="*/ 22 h 24"/>
              <a:gd name="T88" fmla="*/ 30 w 37"/>
              <a:gd name="T89" fmla="*/ 22 h 24"/>
              <a:gd name="T90" fmla="*/ 32 w 37"/>
              <a:gd name="T91" fmla="*/ 20 h 24"/>
              <a:gd name="T92" fmla="*/ 32 w 37"/>
              <a:gd name="T93" fmla="*/ 20 h 24"/>
              <a:gd name="T94" fmla="*/ 33 w 37"/>
              <a:gd name="T95" fmla="*/ 19 h 24"/>
              <a:gd name="T96" fmla="*/ 35 w 37"/>
              <a:gd name="T97" fmla="*/ 17 h 24"/>
              <a:gd name="T98" fmla="*/ 35 w 37"/>
              <a:gd name="T99" fmla="*/ 15 h 24"/>
              <a:gd name="T100" fmla="*/ 37 w 37"/>
              <a:gd name="T101" fmla="*/ 14 h 24"/>
              <a:gd name="T102" fmla="*/ 37 w 37"/>
              <a:gd name="T103" fmla="*/ 1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7" h="24">
                <a:moveTo>
                  <a:pt x="37" y="12"/>
                </a:moveTo>
                <a:lnTo>
                  <a:pt x="37" y="10"/>
                </a:lnTo>
                <a:lnTo>
                  <a:pt x="37" y="9"/>
                </a:lnTo>
                <a:lnTo>
                  <a:pt x="35" y="9"/>
                </a:lnTo>
                <a:lnTo>
                  <a:pt x="35" y="7"/>
                </a:lnTo>
                <a:lnTo>
                  <a:pt x="33" y="5"/>
                </a:lnTo>
                <a:lnTo>
                  <a:pt x="32" y="5"/>
                </a:lnTo>
                <a:lnTo>
                  <a:pt x="32" y="4"/>
                </a:lnTo>
                <a:lnTo>
                  <a:pt x="30" y="4"/>
                </a:lnTo>
                <a:lnTo>
                  <a:pt x="27" y="2"/>
                </a:lnTo>
                <a:lnTo>
                  <a:pt x="25" y="0"/>
                </a:lnTo>
                <a:lnTo>
                  <a:pt x="23" y="0"/>
                </a:lnTo>
                <a:lnTo>
                  <a:pt x="22" y="0"/>
                </a:lnTo>
                <a:lnTo>
                  <a:pt x="20" y="0"/>
                </a:lnTo>
                <a:lnTo>
                  <a:pt x="17" y="0"/>
                </a:lnTo>
                <a:lnTo>
                  <a:pt x="15" y="0"/>
                </a:lnTo>
                <a:lnTo>
                  <a:pt x="12" y="0"/>
                </a:lnTo>
                <a:lnTo>
                  <a:pt x="10" y="0"/>
                </a:lnTo>
                <a:lnTo>
                  <a:pt x="8" y="2"/>
                </a:lnTo>
                <a:lnTo>
                  <a:pt x="7" y="4"/>
                </a:lnTo>
                <a:lnTo>
                  <a:pt x="5" y="4"/>
                </a:lnTo>
                <a:lnTo>
                  <a:pt x="3" y="5"/>
                </a:lnTo>
                <a:lnTo>
                  <a:pt x="3" y="5"/>
                </a:lnTo>
                <a:lnTo>
                  <a:pt x="2" y="7"/>
                </a:lnTo>
                <a:lnTo>
                  <a:pt x="0" y="9"/>
                </a:lnTo>
                <a:lnTo>
                  <a:pt x="0" y="9"/>
                </a:lnTo>
                <a:lnTo>
                  <a:pt x="0" y="10"/>
                </a:lnTo>
                <a:lnTo>
                  <a:pt x="0" y="14"/>
                </a:lnTo>
                <a:lnTo>
                  <a:pt x="0" y="15"/>
                </a:lnTo>
                <a:lnTo>
                  <a:pt x="2" y="17"/>
                </a:lnTo>
                <a:lnTo>
                  <a:pt x="3" y="19"/>
                </a:lnTo>
                <a:lnTo>
                  <a:pt x="3" y="20"/>
                </a:lnTo>
                <a:lnTo>
                  <a:pt x="5" y="20"/>
                </a:lnTo>
                <a:lnTo>
                  <a:pt x="7" y="22"/>
                </a:lnTo>
                <a:lnTo>
                  <a:pt x="8" y="22"/>
                </a:lnTo>
                <a:lnTo>
                  <a:pt x="10" y="24"/>
                </a:lnTo>
                <a:lnTo>
                  <a:pt x="12" y="24"/>
                </a:lnTo>
                <a:lnTo>
                  <a:pt x="15" y="24"/>
                </a:lnTo>
                <a:lnTo>
                  <a:pt x="17" y="24"/>
                </a:lnTo>
                <a:lnTo>
                  <a:pt x="20" y="24"/>
                </a:lnTo>
                <a:lnTo>
                  <a:pt x="22" y="24"/>
                </a:lnTo>
                <a:lnTo>
                  <a:pt x="23" y="24"/>
                </a:lnTo>
                <a:lnTo>
                  <a:pt x="25" y="24"/>
                </a:lnTo>
                <a:lnTo>
                  <a:pt x="27" y="22"/>
                </a:lnTo>
                <a:lnTo>
                  <a:pt x="30" y="22"/>
                </a:lnTo>
                <a:lnTo>
                  <a:pt x="32" y="20"/>
                </a:lnTo>
                <a:lnTo>
                  <a:pt x="32" y="20"/>
                </a:lnTo>
                <a:lnTo>
                  <a:pt x="33" y="19"/>
                </a:lnTo>
                <a:lnTo>
                  <a:pt x="35" y="17"/>
                </a:lnTo>
                <a:lnTo>
                  <a:pt x="35" y="15"/>
                </a:lnTo>
                <a:lnTo>
                  <a:pt x="37" y="14"/>
                </a:lnTo>
                <a:lnTo>
                  <a:pt x="37" y="12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8008" name="Freeform 136"/>
          <p:cNvSpPr>
            <a:spLocks/>
          </p:cNvSpPr>
          <p:nvPr/>
        </p:nvSpPr>
        <p:spPr bwMode="auto">
          <a:xfrm>
            <a:off x="8207375" y="3184525"/>
            <a:ext cx="42863" cy="26988"/>
          </a:xfrm>
          <a:custGeom>
            <a:avLst/>
            <a:gdLst>
              <a:gd name="T0" fmla="*/ 37 w 37"/>
              <a:gd name="T1" fmla="*/ 12 h 24"/>
              <a:gd name="T2" fmla="*/ 37 w 37"/>
              <a:gd name="T3" fmla="*/ 10 h 24"/>
              <a:gd name="T4" fmla="*/ 37 w 37"/>
              <a:gd name="T5" fmla="*/ 9 h 24"/>
              <a:gd name="T6" fmla="*/ 37 w 37"/>
              <a:gd name="T7" fmla="*/ 9 h 24"/>
              <a:gd name="T8" fmla="*/ 35 w 37"/>
              <a:gd name="T9" fmla="*/ 7 h 24"/>
              <a:gd name="T10" fmla="*/ 33 w 37"/>
              <a:gd name="T11" fmla="*/ 5 h 24"/>
              <a:gd name="T12" fmla="*/ 33 w 37"/>
              <a:gd name="T13" fmla="*/ 5 h 24"/>
              <a:gd name="T14" fmla="*/ 31 w 37"/>
              <a:gd name="T15" fmla="*/ 4 h 24"/>
              <a:gd name="T16" fmla="*/ 30 w 37"/>
              <a:gd name="T17" fmla="*/ 4 h 24"/>
              <a:gd name="T18" fmla="*/ 28 w 37"/>
              <a:gd name="T19" fmla="*/ 2 h 24"/>
              <a:gd name="T20" fmla="*/ 26 w 37"/>
              <a:gd name="T21" fmla="*/ 0 h 24"/>
              <a:gd name="T22" fmla="*/ 25 w 37"/>
              <a:gd name="T23" fmla="*/ 0 h 24"/>
              <a:gd name="T24" fmla="*/ 21 w 37"/>
              <a:gd name="T25" fmla="*/ 0 h 24"/>
              <a:gd name="T26" fmla="*/ 20 w 37"/>
              <a:gd name="T27" fmla="*/ 0 h 24"/>
              <a:gd name="T28" fmla="*/ 16 w 37"/>
              <a:gd name="T29" fmla="*/ 0 h 24"/>
              <a:gd name="T30" fmla="*/ 15 w 37"/>
              <a:gd name="T31" fmla="*/ 0 h 24"/>
              <a:gd name="T32" fmla="*/ 13 w 37"/>
              <a:gd name="T33" fmla="*/ 0 h 24"/>
              <a:gd name="T34" fmla="*/ 11 w 37"/>
              <a:gd name="T35" fmla="*/ 0 h 24"/>
              <a:gd name="T36" fmla="*/ 10 w 37"/>
              <a:gd name="T37" fmla="*/ 2 h 24"/>
              <a:gd name="T38" fmla="*/ 6 w 37"/>
              <a:gd name="T39" fmla="*/ 4 h 24"/>
              <a:gd name="T40" fmla="*/ 5 w 37"/>
              <a:gd name="T41" fmla="*/ 4 h 24"/>
              <a:gd name="T42" fmla="*/ 5 w 37"/>
              <a:gd name="T43" fmla="*/ 5 h 24"/>
              <a:gd name="T44" fmla="*/ 3 w 37"/>
              <a:gd name="T45" fmla="*/ 5 h 24"/>
              <a:gd name="T46" fmla="*/ 1 w 37"/>
              <a:gd name="T47" fmla="*/ 7 h 24"/>
              <a:gd name="T48" fmla="*/ 1 w 37"/>
              <a:gd name="T49" fmla="*/ 9 h 24"/>
              <a:gd name="T50" fmla="*/ 0 w 37"/>
              <a:gd name="T51" fmla="*/ 9 h 24"/>
              <a:gd name="T52" fmla="*/ 0 w 37"/>
              <a:gd name="T53" fmla="*/ 10 h 24"/>
              <a:gd name="T54" fmla="*/ 0 w 37"/>
              <a:gd name="T55" fmla="*/ 14 h 24"/>
              <a:gd name="T56" fmla="*/ 1 w 37"/>
              <a:gd name="T57" fmla="*/ 15 h 24"/>
              <a:gd name="T58" fmla="*/ 1 w 37"/>
              <a:gd name="T59" fmla="*/ 17 h 24"/>
              <a:gd name="T60" fmla="*/ 3 w 37"/>
              <a:gd name="T61" fmla="*/ 19 h 24"/>
              <a:gd name="T62" fmla="*/ 5 w 37"/>
              <a:gd name="T63" fmla="*/ 20 h 24"/>
              <a:gd name="T64" fmla="*/ 5 w 37"/>
              <a:gd name="T65" fmla="*/ 20 h 24"/>
              <a:gd name="T66" fmla="*/ 6 w 37"/>
              <a:gd name="T67" fmla="*/ 22 h 24"/>
              <a:gd name="T68" fmla="*/ 10 w 37"/>
              <a:gd name="T69" fmla="*/ 22 h 24"/>
              <a:gd name="T70" fmla="*/ 11 w 37"/>
              <a:gd name="T71" fmla="*/ 24 h 24"/>
              <a:gd name="T72" fmla="*/ 13 w 37"/>
              <a:gd name="T73" fmla="*/ 24 h 24"/>
              <a:gd name="T74" fmla="*/ 15 w 37"/>
              <a:gd name="T75" fmla="*/ 24 h 24"/>
              <a:gd name="T76" fmla="*/ 16 w 37"/>
              <a:gd name="T77" fmla="*/ 24 h 24"/>
              <a:gd name="T78" fmla="*/ 20 w 37"/>
              <a:gd name="T79" fmla="*/ 24 h 24"/>
              <a:gd name="T80" fmla="*/ 21 w 37"/>
              <a:gd name="T81" fmla="*/ 24 h 24"/>
              <a:gd name="T82" fmla="*/ 25 w 37"/>
              <a:gd name="T83" fmla="*/ 24 h 24"/>
              <a:gd name="T84" fmla="*/ 26 w 37"/>
              <a:gd name="T85" fmla="*/ 24 h 24"/>
              <a:gd name="T86" fmla="*/ 28 w 37"/>
              <a:gd name="T87" fmla="*/ 22 h 24"/>
              <a:gd name="T88" fmla="*/ 30 w 37"/>
              <a:gd name="T89" fmla="*/ 22 h 24"/>
              <a:gd name="T90" fmla="*/ 31 w 37"/>
              <a:gd name="T91" fmla="*/ 20 h 24"/>
              <a:gd name="T92" fmla="*/ 33 w 37"/>
              <a:gd name="T93" fmla="*/ 20 h 24"/>
              <a:gd name="T94" fmla="*/ 33 w 37"/>
              <a:gd name="T95" fmla="*/ 19 h 24"/>
              <a:gd name="T96" fmla="*/ 35 w 37"/>
              <a:gd name="T97" fmla="*/ 17 h 24"/>
              <a:gd name="T98" fmla="*/ 37 w 37"/>
              <a:gd name="T99" fmla="*/ 15 h 24"/>
              <a:gd name="T100" fmla="*/ 37 w 37"/>
              <a:gd name="T101" fmla="*/ 14 h 24"/>
              <a:gd name="T102" fmla="*/ 37 w 37"/>
              <a:gd name="T103" fmla="*/ 1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7" h="24">
                <a:moveTo>
                  <a:pt x="37" y="12"/>
                </a:moveTo>
                <a:lnTo>
                  <a:pt x="37" y="10"/>
                </a:lnTo>
                <a:lnTo>
                  <a:pt x="37" y="9"/>
                </a:lnTo>
                <a:lnTo>
                  <a:pt x="37" y="9"/>
                </a:lnTo>
                <a:lnTo>
                  <a:pt x="35" y="7"/>
                </a:lnTo>
                <a:lnTo>
                  <a:pt x="33" y="5"/>
                </a:lnTo>
                <a:lnTo>
                  <a:pt x="33" y="5"/>
                </a:lnTo>
                <a:lnTo>
                  <a:pt x="31" y="4"/>
                </a:lnTo>
                <a:lnTo>
                  <a:pt x="30" y="4"/>
                </a:lnTo>
                <a:lnTo>
                  <a:pt x="28" y="2"/>
                </a:lnTo>
                <a:lnTo>
                  <a:pt x="26" y="0"/>
                </a:lnTo>
                <a:lnTo>
                  <a:pt x="25" y="0"/>
                </a:lnTo>
                <a:lnTo>
                  <a:pt x="21" y="0"/>
                </a:lnTo>
                <a:lnTo>
                  <a:pt x="20" y="0"/>
                </a:lnTo>
                <a:lnTo>
                  <a:pt x="16" y="0"/>
                </a:lnTo>
                <a:lnTo>
                  <a:pt x="15" y="0"/>
                </a:lnTo>
                <a:lnTo>
                  <a:pt x="13" y="0"/>
                </a:lnTo>
                <a:lnTo>
                  <a:pt x="11" y="0"/>
                </a:lnTo>
                <a:lnTo>
                  <a:pt x="10" y="2"/>
                </a:lnTo>
                <a:lnTo>
                  <a:pt x="6" y="4"/>
                </a:lnTo>
                <a:lnTo>
                  <a:pt x="5" y="4"/>
                </a:lnTo>
                <a:lnTo>
                  <a:pt x="5" y="5"/>
                </a:lnTo>
                <a:lnTo>
                  <a:pt x="3" y="5"/>
                </a:lnTo>
                <a:lnTo>
                  <a:pt x="1" y="7"/>
                </a:lnTo>
                <a:lnTo>
                  <a:pt x="1" y="9"/>
                </a:lnTo>
                <a:lnTo>
                  <a:pt x="0" y="9"/>
                </a:lnTo>
                <a:lnTo>
                  <a:pt x="0" y="10"/>
                </a:lnTo>
                <a:lnTo>
                  <a:pt x="0" y="14"/>
                </a:lnTo>
                <a:lnTo>
                  <a:pt x="1" y="15"/>
                </a:lnTo>
                <a:lnTo>
                  <a:pt x="1" y="17"/>
                </a:lnTo>
                <a:lnTo>
                  <a:pt x="3" y="19"/>
                </a:lnTo>
                <a:lnTo>
                  <a:pt x="5" y="20"/>
                </a:lnTo>
                <a:lnTo>
                  <a:pt x="5" y="20"/>
                </a:lnTo>
                <a:lnTo>
                  <a:pt x="6" y="22"/>
                </a:lnTo>
                <a:lnTo>
                  <a:pt x="10" y="22"/>
                </a:lnTo>
                <a:lnTo>
                  <a:pt x="11" y="24"/>
                </a:lnTo>
                <a:lnTo>
                  <a:pt x="13" y="24"/>
                </a:lnTo>
                <a:lnTo>
                  <a:pt x="15" y="24"/>
                </a:lnTo>
                <a:lnTo>
                  <a:pt x="16" y="24"/>
                </a:lnTo>
                <a:lnTo>
                  <a:pt x="20" y="24"/>
                </a:lnTo>
                <a:lnTo>
                  <a:pt x="21" y="24"/>
                </a:lnTo>
                <a:lnTo>
                  <a:pt x="25" y="24"/>
                </a:lnTo>
                <a:lnTo>
                  <a:pt x="26" y="24"/>
                </a:lnTo>
                <a:lnTo>
                  <a:pt x="28" y="22"/>
                </a:lnTo>
                <a:lnTo>
                  <a:pt x="30" y="22"/>
                </a:lnTo>
                <a:lnTo>
                  <a:pt x="31" y="20"/>
                </a:lnTo>
                <a:lnTo>
                  <a:pt x="33" y="20"/>
                </a:lnTo>
                <a:lnTo>
                  <a:pt x="33" y="19"/>
                </a:lnTo>
                <a:lnTo>
                  <a:pt x="35" y="17"/>
                </a:lnTo>
                <a:lnTo>
                  <a:pt x="37" y="15"/>
                </a:lnTo>
                <a:lnTo>
                  <a:pt x="37" y="14"/>
                </a:lnTo>
                <a:lnTo>
                  <a:pt x="37" y="12"/>
                </a:lnTo>
                <a:close/>
              </a:path>
            </a:pathLst>
          </a:custGeom>
          <a:solidFill>
            <a:srgbClr val="FFFFFF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009" name="Freeform 137"/>
          <p:cNvSpPr>
            <a:spLocks/>
          </p:cNvSpPr>
          <p:nvPr/>
        </p:nvSpPr>
        <p:spPr bwMode="auto">
          <a:xfrm>
            <a:off x="8207375" y="3184525"/>
            <a:ext cx="42863" cy="26988"/>
          </a:xfrm>
          <a:custGeom>
            <a:avLst/>
            <a:gdLst>
              <a:gd name="T0" fmla="*/ 37 w 37"/>
              <a:gd name="T1" fmla="*/ 12 h 24"/>
              <a:gd name="T2" fmla="*/ 37 w 37"/>
              <a:gd name="T3" fmla="*/ 10 h 24"/>
              <a:gd name="T4" fmla="*/ 37 w 37"/>
              <a:gd name="T5" fmla="*/ 9 h 24"/>
              <a:gd name="T6" fmla="*/ 37 w 37"/>
              <a:gd name="T7" fmla="*/ 9 h 24"/>
              <a:gd name="T8" fmla="*/ 35 w 37"/>
              <a:gd name="T9" fmla="*/ 7 h 24"/>
              <a:gd name="T10" fmla="*/ 33 w 37"/>
              <a:gd name="T11" fmla="*/ 5 h 24"/>
              <a:gd name="T12" fmla="*/ 33 w 37"/>
              <a:gd name="T13" fmla="*/ 5 h 24"/>
              <a:gd name="T14" fmla="*/ 31 w 37"/>
              <a:gd name="T15" fmla="*/ 4 h 24"/>
              <a:gd name="T16" fmla="*/ 30 w 37"/>
              <a:gd name="T17" fmla="*/ 4 h 24"/>
              <a:gd name="T18" fmla="*/ 28 w 37"/>
              <a:gd name="T19" fmla="*/ 2 h 24"/>
              <a:gd name="T20" fmla="*/ 26 w 37"/>
              <a:gd name="T21" fmla="*/ 0 h 24"/>
              <a:gd name="T22" fmla="*/ 25 w 37"/>
              <a:gd name="T23" fmla="*/ 0 h 24"/>
              <a:gd name="T24" fmla="*/ 21 w 37"/>
              <a:gd name="T25" fmla="*/ 0 h 24"/>
              <a:gd name="T26" fmla="*/ 20 w 37"/>
              <a:gd name="T27" fmla="*/ 0 h 24"/>
              <a:gd name="T28" fmla="*/ 16 w 37"/>
              <a:gd name="T29" fmla="*/ 0 h 24"/>
              <a:gd name="T30" fmla="*/ 15 w 37"/>
              <a:gd name="T31" fmla="*/ 0 h 24"/>
              <a:gd name="T32" fmla="*/ 13 w 37"/>
              <a:gd name="T33" fmla="*/ 0 h 24"/>
              <a:gd name="T34" fmla="*/ 11 w 37"/>
              <a:gd name="T35" fmla="*/ 0 h 24"/>
              <a:gd name="T36" fmla="*/ 10 w 37"/>
              <a:gd name="T37" fmla="*/ 2 h 24"/>
              <a:gd name="T38" fmla="*/ 6 w 37"/>
              <a:gd name="T39" fmla="*/ 4 h 24"/>
              <a:gd name="T40" fmla="*/ 5 w 37"/>
              <a:gd name="T41" fmla="*/ 4 h 24"/>
              <a:gd name="T42" fmla="*/ 5 w 37"/>
              <a:gd name="T43" fmla="*/ 5 h 24"/>
              <a:gd name="T44" fmla="*/ 3 w 37"/>
              <a:gd name="T45" fmla="*/ 5 h 24"/>
              <a:gd name="T46" fmla="*/ 1 w 37"/>
              <a:gd name="T47" fmla="*/ 7 h 24"/>
              <a:gd name="T48" fmla="*/ 1 w 37"/>
              <a:gd name="T49" fmla="*/ 9 h 24"/>
              <a:gd name="T50" fmla="*/ 0 w 37"/>
              <a:gd name="T51" fmla="*/ 9 h 24"/>
              <a:gd name="T52" fmla="*/ 0 w 37"/>
              <a:gd name="T53" fmla="*/ 10 h 24"/>
              <a:gd name="T54" fmla="*/ 0 w 37"/>
              <a:gd name="T55" fmla="*/ 14 h 24"/>
              <a:gd name="T56" fmla="*/ 1 w 37"/>
              <a:gd name="T57" fmla="*/ 15 h 24"/>
              <a:gd name="T58" fmla="*/ 1 w 37"/>
              <a:gd name="T59" fmla="*/ 17 h 24"/>
              <a:gd name="T60" fmla="*/ 3 w 37"/>
              <a:gd name="T61" fmla="*/ 19 h 24"/>
              <a:gd name="T62" fmla="*/ 5 w 37"/>
              <a:gd name="T63" fmla="*/ 20 h 24"/>
              <a:gd name="T64" fmla="*/ 5 w 37"/>
              <a:gd name="T65" fmla="*/ 20 h 24"/>
              <a:gd name="T66" fmla="*/ 6 w 37"/>
              <a:gd name="T67" fmla="*/ 22 h 24"/>
              <a:gd name="T68" fmla="*/ 10 w 37"/>
              <a:gd name="T69" fmla="*/ 22 h 24"/>
              <a:gd name="T70" fmla="*/ 11 w 37"/>
              <a:gd name="T71" fmla="*/ 24 h 24"/>
              <a:gd name="T72" fmla="*/ 13 w 37"/>
              <a:gd name="T73" fmla="*/ 24 h 24"/>
              <a:gd name="T74" fmla="*/ 15 w 37"/>
              <a:gd name="T75" fmla="*/ 24 h 24"/>
              <a:gd name="T76" fmla="*/ 16 w 37"/>
              <a:gd name="T77" fmla="*/ 24 h 24"/>
              <a:gd name="T78" fmla="*/ 20 w 37"/>
              <a:gd name="T79" fmla="*/ 24 h 24"/>
              <a:gd name="T80" fmla="*/ 21 w 37"/>
              <a:gd name="T81" fmla="*/ 24 h 24"/>
              <a:gd name="T82" fmla="*/ 25 w 37"/>
              <a:gd name="T83" fmla="*/ 24 h 24"/>
              <a:gd name="T84" fmla="*/ 26 w 37"/>
              <a:gd name="T85" fmla="*/ 24 h 24"/>
              <a:gd name="T86" fmla="*/ 28 w 37"/>
              <a:gd name="T87" fmla="*/ 22 h 24"/>
              <a:gd name="T88" fmla="*/ 30 w 37"/>
              <a:gd name="T89" fmla="*/ 22 h 24"/>
              <a:gd name="T90" fmla="*/ 31 w 37"/>
              <a:gd name="T91" fmla="*/ 20 h 24"/>
              <a:gd name="T92" fmla="*/ 33 w 37"/>
              <a:gd name="T93" fmla="*/ 20 h 24"/>
              <a:gd name="T94" fmla="*/ 33 w 37"/>
              <a:gd name="T95" fmla="*/ 19 h 24"/>
              <a:gd name="T96" fmla="*/ 35 w 37"/>
              <a:gd name="T97" fmla="*/ 17 h 24"/>
              <a:gd name="T98" fmla="*/ 37 w 37"/>
              <a:gd name="T99" fmla="*/ 15 h 24"/>
              <a:gd name="T100" fmla="*/ 37 w 37"/>
              <a:gd name="T101" fmla="*/ 14 h 24"/>
              <a:gd name="T102" fmla="*/ 37 w 37"/>
              <a:gd name="T103" fmla="*/ 1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7" h="24">
                <a:moveTo>
                  <a:pt x="37" y="12"/>
                </a:moveTo>
                <a:lnTo>
                  <a:pt x="37" y="10"/>
                </a:lnTo>
                <a:lnTo>
                  <a:pt x="37" y="9"/>
                </a:lnTo>
                <a:lnTo>
                  <a:pt x="37" y="9"/>
                </a:lnTo>
                <a:lnTo>
                  <a:pt x="35" y="7"/>
                </a:lnTo>
                <a:lnTo>
                  <a:pt x="33" y="5"/>
                </a:lnTo>
                <a:lnTo>
                  <a:pt x="33" y="5"/>
                </a:lnTo>
                <a:lnTo>
                  <a:pt x="31" y="4"/>
                </a:lnTo>
                <a:lnTo>
                  <a:pt x="30" y="4"/>
                </a:lnTo>
                <a:lnTo>
                  <a:pt x="28" y="2"/>
                </a:lnTo>
                <a:lnTo>
                  <a:pt x="26" y="0"/>
                </a:lnTo>
                <a:lnTo>
                  <a:pt x="25" y="0"/>
                </a:lnTo>
                <a:lnTo>
                  <a:pt x="21" y="0"/>
                </a:lnTo>
                <a:lnTo>
                  <a:pt x="20" y="0"/>
                </a:lnTo>
                <a:lnTo>
                  <a:pt x="16" y="0"/>
                </a:lnTo>
                <a:lnTo>
                  <a:pt x="15" y="0"/>
                </a:lnTo>
                <a:lnTo>
                  <a:pt x="13" y="0"/>
                </a:lnTo>
                <a:lnTo>
                  <a:pt x="11" y="0"/>
                </a:lnTo>
                <a:lnTo>
                  <a:pt x="10" y="2"/>
                </a:lnTo>
                <a:lnTo>
                  <a:pt x="6" y="4"/>
                </a:lnTo>
                <a:lnTo>
                  <a:pt x="5" y="4"/>
                </a:lnTo>
                <a:lnTo>
                  <a:pt x="5" y="5"/>
                </a:lnTo>
                <a:lnTo>
                  <a:pt x="3" y="5"/>
                </a:lnTo>
                <a:lnTo>
                  <a:pt x="1" y="7"/>
                </a:lnTo>
                <a:lnTo>
                  <a:pt x="1" y="9"/>
                </a:lnTo>
                <a:lnTo>
                  <a:pt x="0" y="9"/>
                </a:lnTo>
                <a:lnTo>
                  <a:pt x="0" y="10"/>
                </a:lnTo>
                <a:lnTo>
                  <a:pt x="0" y="14"/>
                </a:lnTo>
                <a:lnTo>
                  <a:pt x="1" y="15"/>
                </a:lnTo>
                <a:lnTo>
                  <a:pt x="1" y="17"/>
                </a:lnTo>
                <a:lnTo>
                  <a:pt x="3" y="19"/>
                </a:lnTo>
                <a:lnTo>
                  <a:pt x="5" y="20"/>
                </a:lnTo>
                <a:lnTo>
                  <a:pt x="5" y="20"/>
                </a:lnTo>
                <a:lnTo>
                  <a:pt x="6" y="22"/>
                </a:lnTo>
                <a:lnTo>
                  <a:pt x="10" y="22"/>
                </a:lnTo>
                <a:lnTo>
                  <a:pt x="11" y="24"/>
                </a:lnTo>
                <a:lnTo>
                  <a:pt x="13" y="24"/>
                </a:lnTo>
                <a:lnTo>
                  <a:pt x="15" y="24"/>
                </a:lnTo>
                <a:lnTo>
                  <a:pt x="16" y="24"/>
                </a:lnTo>
                <a:lnTo>
                  <a:pt x="20" y="24"/>
                </a:lnTo>
                <a:lnTo>
                  <a:pt x="21" y="24"/>
                </a:lnTo>
                <a:lnTo>
                  <a:pt x="25" y="24"/>
                </a:lnTo>
                <a:lnTo>
                  <a:pt x="26" y="24"/>
                </a:lnTo>
                <a:lnTo>
                  <a:pt x="28" y="22"/>
                </a:lnTo>
                <a:lnTo>
                  <a:pt x="30" y="22"/>
                </a:lnTo>
                <a:lnTo>
                  <a:pt x="31" y="20"/>
                </a:lnTo>
                <a:lnTo>
                  <a:pt x="33" y="20"/>
                </a:lnTo>
                <a:lnTo>
                  <a:pt x="33" y="19"/>
                </a:lnTo>
                <a:lnTo>
                  <a:pt x="35" y="17"/>
                </a:lnTo>
                <a:lnTo>
                  <a:pt x="37" y="15"/>
                </a:lnTo>
                <a:lnTo>
                  <a:pt x="37" y="14"/>
                </a:lnTo>
                <a:lnTo>
                  <a:pt x="37" y="12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8010" name="Freeform 138"/>
          <p:cNvSpPr>
            <a:spLocks/>
          </p:cNvSpPr>
          <p:nvPr/>
        </p:nvSpPr>
        <p:spPr bwMode="auto">
          <a:xfrm>
            <a:off x="8312150" y="3184525"/>
            <a:ext cx="46038" cy="26988"/>
          </a:xfrm>
          <a:custGeom>
            <a:avLst/>
            <a:gdLst>
              <a:gd name="T0" fmla="*/ 39 w 39"/>
              <a:gd name="T1" fmla="*/ 12 h 24"/>
              <a:gd name="T2" fmla="*/ 39 w 39"/>
              <a:gd name="T3" fmla="*/ 10 h 24"/>
              <a:gd name="T4" fmla="*/ 37 w 39"/>
              <a:gd name="T5" fmla="*/ 9 h 24"/>
              <a:gd name="T6" fmla="*/ 37 w 39"/>
              <a:gd name="T7" fmla="*/ 9 h 24"/>
              <a:gd name="T8" fmla="*/ 37 w 39"/>
              <a:gd name="T9" fmla="*/ 7 h 24"/>
              <a:gd name="T10" fmla="*/ 36 w 39"/>
              <a:gd name="T11" fmla="*/ 5 h 24"/>
              <a:gd name="T12" fmla="*/ 34 w 39"/>
              <a:gd name="T13" fmla="*/ 5 h 24"/>
              <a:gd name="T14" fmla="*/ 32 w 39"/>
              <a:gd name="T15" fmla="*/ 4 h 24"/>
              <a:gd name="T16" fmla="*/ 31 w 39"/>
              <a:gd name="T17" fmla="*/ 4 h 24"/>
              <a:gd name="T18" fmla="*/ 29 w 39"/>
              <a:gd name="T19" fmla="*/ 2 h 24"/>
              <a:gd name="T20" fmla="*/ 27 w 39"/>
              <a:gd name="T21" fmla="*/ 0 h 24"/>
              <a:gd name="T22" fmla="*/ 26 w 39"/>
              <a:gd name="T23" fmla="*/ 0 h 24"/>
              <a:gd name="T24" fmla="*/ 24 w 39"/>
              <a:gd name="T25" fmla="*/ 0 h 24"/>
              <a:gd name="T26" fmla="*/ 22 w 39"/>
              <a:gd name="T27" fmla="*/ 0 h 24"/>
              <a:gd name="T28" fmla="*/ 17 w 39"/>
              <a:gd name="T29" fmla="*/ 0 h 24"/>
              <a:gd name="T30" fmla="*/ 16 w 39"/>
              <a:gd name="T31" fmla="*/ 0 h 24"/>
              <a:gd name="T32" fmla="*/ 14 w 39"/>
              <a:gd name="T33" fmla="*/ 0 h 24"/>
              <a:gd name="T34" fmla="*/ 12 w 39"/>
              <a:gd name="T35" fmla="*/ 0 h 24"/>
              <a:gd name="T36" fmla="*/ 11 w 39"/>
              <a:gd name="T37" fmla="*/ 2 h 24"/>
              <a:gd name="T38" fmla="*/ 7 w 39"/>
              <a:gd name="T39" fmla="*/ 4 h 24"/>
              <a:gd name="T40" fmla="*/ 7 w 39"/>
              <a:gd name="T41" fmla="*/ 4 h 24"/>
              <a:gd name="T42" fmla="*/ 6 w 39"/>
              <a:gd name="T43" fmla="*/ 5 h 24"/>
              <a:gd name="T44" fmla="*/ 4 w 39"/>
              <a:gd name="T45" fmla="*/ 5 h 24"/>
              <a:gd name="T46" fmla="*/ 2 w 39"/>
              <a:gd name="T47" fmla="*/ 7 h 24"/>
              <a:gd name="T48" fmla="*/ 2 w 39"/>
              <a:gd name="T49" fmla="*/ 9 h 24"/>
              <a:gd name="T50" fmla="*/ 2 w 39"/>
              <a:gd name="T51" fmla="*/ 9 h 24"/>
              <a:gd name="T52" fmla="*/ 0 w 39"/>
              <a:gd name="T53" fmla="*/ 10 h 24"/>
              <a:gd name="T54" fmla="*/ 0 w 39"/>
              <a:gd name="T55" fmla="*/ 14 h 24"/>
              <a:gd name="T56" fmla="*/ 2 w 39"/>
              <a:gd name="T57" fmla="*/ 15 h 24"/>
              <a:gd name="T58" fmla="*/ 2 w 39"/>
              <a:gd name="T59" fmla="*/ 17 h 24"/>
              <a:gd name="T60" fmla="*/ 4 w 39"/>
              <a:gd name="T61" fmla="*/ 19 h 24"/>
              <a:gd name="T62" fmla="*/ 6 w 39"/>
              <a:gd name="T63" fmla="*/ 20 h 24"/>
              <a:gd name="T64" fmla="*/ 7 w 39"/>
              <a:gd name="T65" fmla="*/ 20 h 24"/>
              <a:gd name="T66" fmla="*/ 7 w 39"/>
              <a:gd name="T67" fmla="*/ 22 h 24"/>
              <a:gd name="T68" fmla="*/ 11 w 39"/>
              <a:gd name="T69" fmla="*/ 22 h 24"/>
              <a:gd name="T70" fmla="*/ 12 w 39"/>
              <a:gd name="T71" fmla="*/ 24 h 24"/>
              <a:gd name="T72" fmla="*/ 14 w 39"/>
              <a:gd name="T73" fmla="*/ 24 h 24"/>
              <a:gd name="T74" fmla="*/ 16 w 39"/>
              <a:gd name="T75" fmla="*/ 24 h 24"/>
              <a:gd name="T76" fmla="*/ 17 w 39"/>
              <a:gd name="T77" fmla="*/ 24 h 24"/>
              <a:gd name="T78" fmla="*/ 22 w 39"/>
              <a:gd name="T79" fmla="*/ 24 h 24"/>
              <a:gd name="T80" fmla="*/ 24 w 39"/>
              <a:gd name="T81" fmla="*/ 24 h 24"/>
              <a:gd name="T82" fmla="*/ 26 w 39"/>
              <a:gd name="T83" fmla="*/ 24 h 24"/>
              <a:gd name="T84" fmla="*/ 27 w 39"/>
              <a:gd name="T85" fmla="*/ 24 h 24"/>
              <a:gd name="T86" fmla="*/ 29 w 39"/>
              <a:gd name="T87" fmla="*/ 22 h 24"/>
              <a:gd name="T88" fmla="*/ 31 w 39"/>
              <a:gd name="T89" fmla="*/ 22 h 24"/>
              <a:gd name="T90" fmla="*/ 32 w 39"/>
              <a:gd name="T91" fmla="*/ 20 h 24"/>
              <a:gd name="T92" fmla="*/ 34 w 39"/>
              <a:gd name="T93" fmla="*/ 20 h 24"/>
              <a:gd name="T94" fmla="*/ 36 w 39"/>
              <a:gd name="T95" fmla="*/ 19 h 24"/>
              <a:gd name="T96" fmla="*/ 37 w 39"/>
              <a:gd name="T97" fmla="*/ 17 h 24"/>
              <a:gd name="T98" fmla="*/ 37 w 39"/>
              <a:gd name="T99" fmla="*/ 15 h 24"/>
              <a:gd name="T100" fmla="*/ 39 w 39"/>
              <a:gd name="T101" fmla="*/ 14 h 24"/>
              <a:gd name="T102" fmla="*/ 39 w 39"/>
              <a:gd name="T103" fmla="*/ 1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9" h="24">
                <a:moveTo>
                  <a:pt x="39" y="12"/>
                </a:moveTo>
                <a:lnTo>
                  <a:pt x="39" y="10"/>
                </a:lnTo>
                <a:lnTo>
                  <a:pt x="37" y="9"/>
                </a:lnTo>
                <a:lnTo>
                  <a:pt x="37" y="9"/>
                </a:lnTo>
                <a:lnTo>
                  <a:pt x="37" y="7"/>
                </a:lnTo>
                <a:lnTo>
                  <a:pt x="36" y="5"/>
                </a:lnTo>
                <a:lnTo>
                  <a:pt x="34" y="5"/>
                </a:lnTo>
                <a:lnTo>
                  <a:pt x="32" y="4"/>
                </a:lnTo>
                <a:lnTo>
                  <a:pt x="31" y="4"/>
                </a:lnTo>
                <a:lnTo>
                  <a:pt x="29" y="2"/>
                </a:lnTo>
                <a:lnTo>
                  <a:pt x="27" y="0"/>
                </a:lnTo>
                <a:lnTo>
                  <a:pt x="26" y="0"/>
                </a:lnTo>
                <a:lnTo>
                  <a:pt x="24" y="0"/>
                </a:lnTo>
                <a:lnTo>
                  <a:pt x="22" y="0"/>
                </a:lnTo>
                <a:lnTo>
                  <a:pt x="17" y="0"/>
                </a:lnTo>
                <a:lnTo>
                  <a:pt x="16" y="0"/>
                </a:lnTo>
                <a:lnTo>
                  <a:pt x="14" y="0"/>
                </a:lnTo>
                <a:lnTo>
                  <a:pt x="12" y="0"/>
                </a:lnTo>
                <a:lnTo>
                  <a:pt x="11" y="2"/>
                </a:lnTo>
                <a:lnTo>
                  <a:pt x="7" y="4"/>
                </a:lnTo>
                <a:lnTo>
                  <a:pt x="7" y="4"/>
                </a:lnTo>
                <a:lnTo>
                  <a:pt x="6" y="5"/>
                </a:lnTo>
                <a:lnTo>
                  <a:pt x="4" y="5"/>
                </a:lnTo>
                <a:lnTo>
                  <a:pt x="2" y="7"/>
                </a:lnTo>
                <a:lnTo>
                  <a:pt x="2" y="9"/>
                </a:lnTo>
                <a:lnTo>
                  <a:pt x="2" y="9"/>
                </a:lnTo>
                <a:lnTo>
                  <a:pt x="0" y="10"/>
                </a:lnTo>
                <a:lnTo>
                  <a:pt x="0" y="14"/>
                </a:lnTo>
                <a:lnTo>
                  <a:pt x="2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7" y="20"/>
                </a:lnTo>
                <a:lnTo>
                  <a:pt x="7" y="22"/>
                </a:lnTo>
                <a:lnTo>
                  <a:pt x="11" y="22"/>
                </a:lnTo>
                <a:lnTo>
                  <a:pt x="12" y="24"/>
                </a:lnTo>
                <a:lnTo>
                  <a:pt x="14" y="24"/>
                </a:lnTo>
                <a:lnTo>
                  <a:pt x="16" y="24"/>
                </a:lnTo>
                <a:lnTo>
                  <a:pt x="17" y="24"/>
                </a:lnTo>
                <a:lnTo>
                  <a:pt x="22" y="24"/>
                </a:lnTo>
                <a:lnTo>
                  <a:pt x="24" y="24"/>
                </a:lnTo>
                <a:lnTo>
                  <a:pt x="26" y="24"/>
                </a:lnTo>
                <a:lnTo>
                  <a:pt x="27" y="24"/>
                </a:lnTo>
                <a:lnTo>
                  <a:pt x="29" y="22"/>
                </a:lnTo>
                <a:lnTo>
                  <a:pt x="31" y="22"/>
                </a:lnTo>
                <a:lnTo>
                  <a:pt x="32" y="20"/>
                </a:lnTo>
                <a:lnTo>
                  <a:pt x="34" y="20"/>
                </a:lnTo>
                <a:lnTo>
                  <a:pt x="36" y="19"/>
                </a:lnTo>
                <a:lnTo>
                  <a:pt x="37" y="17"/>
                </a:lnTo>
                <a:lnTo>
                  <a:pt x="37" y="15"/>
                </a:lnTo>
                <a:lnTo>
                  <a:pt x="39" y="14"/>
                </a:lnTo>
                <a:lnTo>
                  <a:pt x="39" y="12"/>
                </a:lnTo>
                <a:close/>
              </a:path>
            </a:pathLst>
          </a:custGeom>
          <a:solidFill>
            <a:srgbClr val="FFFFFF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011" name="Freeform 139"/>
          <p:cNvSpPr>
            <a:spLocks/>
          </p:cNvSpPr>
          <p:nvPr/>
        </p:nvSpPr>
        <p:spPr bwMode="auto">
          <a:xfrm>
            <a:off x="8312150" y="3184525"/>
            <a:ext cx="46038" cy="26988"/>
          </a:xfrm>
          <a:custGeom>
            <a:avLst/>
            <a:gdLst>
              <a:gd name="T0" fmla="*/ 39 w 39"/>
              <a:gd name="T1" fmla="*/ 12 h 24"/>
              <a:gd name="T2" fmla="*/ 39 w 39"/>
              <a:gd name="T3" fmla="*/ 10 h 24"/>
              <a:gd name="T4" fmla="*/ 37 w 39"/>
              <a:gd name="T5" fmla="*/ 9 h 24"/>
              <a:gd name="T6" fmla="*/ 37 w 39"/>
              <a:gd name="T7" fmla="*/ 9 h 24"/>
              <a:gd name="T8" fmla="*/ 37 w 39"/>
              <a:gd name="T9" fmla="*/ 7 h 24"/>
              <a:gd name="T10" fmla="*/ 36 w 39"/>
              <a:gd name="T11" fmla="*/ 5 h 24"/>
              <a:gd name="T12" fmla="*/ 34 w 39"/>
              <a:gd name="T13" fmla="*/ 5 h 24"/>
              <a:gd name="T14" fmla="*/ 32 w 39"/>
              <a:gd name="T15" fmla="*/ 4 h 24"/>
              <a:gd name="T16" fmla="*/ 31 w 39"/>
              <a:gd name="T17" fmla="*/ 4 h 24"/>
              <a:gd name="T18" fmla="*/ 29 w 39"/>
              <a:gd name="T19" fmla="*/ 2 h 24"/>
              <a:gd name="T20" fmla="*/ 27 w 39"/>
              <a:gd name="T21" fmla="*/ 0 h 24"/>
              <a:gd name="T22" fmla="*/ 26 w 39"/>
              <a:gd name="T23" fmla="*/ 0 h 24"/>
              <a:gd name="T24" fmla="*/ 24 w 39"/>
              <a:gd name="T25" fmla="*/ 0 h 24"/>
              <a:gd name="T26" fmla="*/ 22 w 39"/>
              <a:gd name="T27" fmla="*/ 0 h 24"/>
              <a:gd name="T28" fmla="*/ 17 w 39"/>
              <a:gd name="T29" fmla="*/ 0 h 24"/>
              <a:gd name="T30" fmla="*/ 16 w 39"/>
              <a:gd name="T31" fmla="*/ 0 h 24"/>
              <a:gd name="T32" fmla="*/ 14 w 39"/>
              <a:gd name="T33" fmla="*/ 0 h 24"/>
              <a:gd name="T34" fmla="*/ 12 w 39"/>
              <a:gd name="T35" fmla="*/ 0 h 24"/>
              <a:gd name="T36" fmla="*/ 11 w 39"/>
              <a:gd name="T37" fmla="*/ 2 h 24"/>
              <a:gd name="T38" fmla="*/ 7 w 39"/>
              <a:gd name="T39" fmla="*/ 4 h 24"/>
              <a:gd name="T40" fmla="*/ 7 w 39"/>
              <a:gd name="T41" fmla="*/ 4 h 24"/>
              <a:gd name="T42" fmla="*/ 6 w 39"/>
              <a:gd name="T43" fmla="*/ 5 h 24"/>
              <a:gd name="T44" fmla="*/ 4 w 39"/>
              <a:gd name="T45" fmla="*/ 5 h 24"/>
              <a:gd name="T46" fmla="*/ 2 w 39"/>
              <a:gd name="T47" fmla="*/ 7 h 24"/>
              <a:gd name="T48" fmla="*/ 2 w 39"/>
              <a:gd name="T49" fmla="*/ 9 h 24"/>
              <a:gd name="T50" fmla="*/ 2 w 39"/>
              <a:gd name="T51" fmla="*/ 9 h 24"/>
              <a:gd name="T52" fmla="*/ 0 w 39"/>
              <a:gd name="T53" fmla="*/ 10 h 24"/>
              <a:gd name="T54" fmla="*/ 0 w 39"/>
              <a:gd name="T55" fmla="*/ 14 h 24"/>
              <a:gd name="T56" fmla="*/ 2 w 39"/>
              <a:gd name="T57" fmla="*/ 15 h 24"/>
              <a:gd name="T58" fmla="*/ 2 w 39"/>
              <a:gd name="T59" fmla="*/ 17 h 24"/>
              <a:gd name="T60" fmla="*/ 4 w 39"/>
              <a:gd name="T61" fmla="*/ 19 h 24"/>
              <a:gd name="T62" fmla="*/ 6 w 39"/>
              <a:gd name="T63" fmla="*/ 20 h 24"/>
              <a:gd name="T64" fmla="*/ 7 w 39"/>
              <a:gd name="T65" fmla="*/ 20 h 24"/>
              <a:gd name="T66" fmla="*/ 7 w 39"/>
              <a:gd name="T67" fmla="*/ 22 h 24"/>
              <a:gd name="T68" fmla="*/ 11 w 39"/>
              <a:gd name="T69" fmla="*/ 22 h 24"/>
              <a:gd name="T70" fmla="*/ 12 w 39"/>
              <a:gd name="T71" fmla="*/ 24 h 24"/>
              <a:gd name="T72" fmla="*/ 14 w 39"/>
              <a:gd name="T73" fmla="*/ 24 h 24"/>
              <a:gd name="T74" fmla="*/ 16 w 39"/>
              <a:gd name="T75" fmla="*/ 24 h 24"/>
              <a:gd name="T76" fmla="*/ 17 w 39"/>
              <a:gd name="T77" fmla="*/ 24 h 24"/>
              <a:gd name="T78" fmla="*/ 22 w 39"/>
              <a:gd name="T79" fmla="*/ 24 h 24"/>
              <a:gd name="T80" fmla="*/ 24 w 39"/>
              <a:gd name="T81" fmla="*/ 24 h 24"/>
              <a:gd name="T82" fmla="*/ 26 w 39"/>
              <a:gd name="T83" fmla="*/ 24 h 24"/>
              <a:gd name="T84" fmla="*/ 27 w 39"/>
              <a:gd name="T85" fmla="*/ 24 h 24"/>
              <a:gd name="T86" fmla="*/ 29 w 39"/>
              <a:gd name="T87" fmla="*/ 22 h 24"/>
              <a:gd name="T88" fmla="*/ 31 w 39"/>
              <a:gd name="T89" fmla="*/ 22 h 24"/>
              <a:gd name="T90" fmla="*/ 32 w 39"/>
              <a:gd name="T91" fmla="*/ 20 h 24"/>
              <a:gd name="T92" fmla="*/ 34 w 39"/>
              <a:gd name="T93" fmla="*/ 20 h 24"/>
              <a:gd name="T94" fmla="*/ 36 w 39"/>
              <a:gd name="T95" fmla="*/ 19 h 24"/>
              <a:gd name="T96" fmla="*/ 37 w 39"/>
              <a:gd name="T97" fmla="*/ 17 h 24"/>
              <a:gd name="T98" fmla="*/ 37 w 39"/>
              <a:gd name="T99" fmla="*/ 15 h 24"/>
              <a:gd name="T100" fmla="*/ 39 w 39"/>
              <a:gd name="T101" fmla="*/ 14 h 24"/>
              <a:gd name="T102" fmla="*/ 39 w 39"/>
              <a:gd name="T103" fmla="*/ 1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9" h="24">
                <a:moveTo>
                  <a:pt x="39" y="12"/>
                </a:moveTo>
                <a:lnTo>
                  <a:pt x="39" y="10"/>
                </a:lnTo>
                <a:lnTo>
                  <a:pt x="37" y="9"/>
                </a:lnTo>
                <a:lnTo>
                  <a:pt x="37" y="9"/>
                </a:lnTo>
                <a:lnTo>
                  <a:pt x="37" y="7"/>
                </a:lnTo>
                <a:lnTo>
                  <a:pt x="36" y="5"/>
                </a:lnTo>
                <a:lnTo>
                  <a:pt x="34" y="5"/>
                </a:lnTo>
                <a:lnTo>
                  <a:pt x="32" y="4"/>
                </a:lnTo>
                <a:lnTo>
                  <a:pt x="31" y="4"/>
                </a:lnTo>
                <a:lnTo>
                  <a:pt x="29" y="2"/>
                </a:lnTo>
                <a:lnTo>
                  <a:pt x="27" y="0"/>
                </a:lnTo>
                <a:lnTo>
                  <a:pt x="26" y="0"/>
                </a:lnTo>
                <a:lnTo>
                  <a:pt x="24" y="0"/>
                </a:lnTo>
                <a:lnTo>
                  <a:pt x="22" y="0"/>
                </a:lnTo>
                <a:lnTo>
                  <a:pt x="17" y="0"/>
                </a:lnTo>
                <a:lnTo>
                  <a:pt x="16" y="0"/>
                </a:lnTo>
                <a:lnTo>
                  <a:pt x="14" y="0"/>
                </a:lnTo>
                <a:lnTo>
                  <a:pt x="12" y="0"/>
                </a:lnTo>
                <a:lnTo>
                  <a:pt x="11" y="2"/>
                </a:lnTo>
                <a:lnTo>
                  <a:pt x="7" y="4"/>
                </a:lnTo>
                <a:lnTo>
                  <a:pt x="7" y="4"/>
                </a:lnTo>
                <a:lnTo>
                  <a:pt x="6" y="5"/>
                </a:lnTo>
                <a:lnTo>
                  <a:pt x="4" y="5"/>
                </a:lnTo>
                <a:lnTo>
                  <a:pt x="2" y="7"/>
                </a:lnTo>
                <a:lnTo>
                  <a:pt x="2" y="9"/>
                </a:lnTo>
                <a:lnTo>
                  <a:pt x="2" y="9"/>
                </a:lnTo>
                <a:lnTo>
                  <a:pt x="0" y="10"/>
                </a:lnTo>
                <a:lnTo>
                  <a:pt x="0" y="14"/>
                </a:lnTo>
                <a:lnTo>
                  <a:pt x="2" y="15"/>
                </a:lnTo>
                <a:lnTo>
                  <a:pt x="2" y="17"/>
                </a:lnTo>
                <a:lnTo>
                  <a:pt x="4" y="19"/>
                </a:lnTo>
                <a:lnTo>
                  <a:pt x="6" y="20"/>
                </a:lnTo>
                <a:lnTo>
                  <a:pt x="7" y="20"/>
                </a:lnTo>
                <a:lnTo>
                  <a:pt x="7" y="22"/>
                </a:lnTo>
                <a:lnTo>
                  <a:pt x="11" y="22"/>
                </a:lnTo>
                <a:lnTo>
                  <a:pt x="12" y="24"/>
                </a:lnTo>
                <a:lnTo>
                  <a:pt x="14" y="24"/>
                </a:lnTo>
                <a:lnTo>
                  <a:pt x="16" y="24"/>
                </a:lnTo>
                <a:lnTo>
                  <a:pt x="17" y="24"/>
                </a:lnTo>
                <a:lnTo>
                  <a:pt x="22" y="24"/>
                </a:lnTo>
                <a:lnTo>
                  <a:pt x="24" y="24"/>
                </a:lnTo>
                <a:lnTo>
                  <a:pt x="26" y="24"/>
                </a:lnTo>
                <a:lnTo>
                  <a:pt x="27" y="24"/>
                </a:lnTo>
                <a:lnTo>
                  <a:pt x="29" y="22"/>
                </a:lnTo>
                <a:lnTo>
                  <a:pt x="31" y="22"/>
                </a:lnTo>
                <a:lnTo>
                  <a:pt x="32" y="20"/>
                </a:lnTo>
                <a:lnTo>
                  <a:pt x="34" y="20"/>
                </a:lnTo>
                <a:lnTo>
                  <a:pt x="36" y="19"/>
                </a:lnTo>
                <a:lnTo>
                  <a:pt x="37" y="17"/>
                </a:lnTo>
                <a:lnTo>
                  <a:pt x="37" y="15"/>
                </a:lnTo>
                <a:lnTo>
                  <a:pt x="39" y="14"/>
                </a:lnTo>
                <a:lnTo>
                  <a:pt x="39" y="12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8012" name="Rectangle 140"/>
          <p:cNvSpPr>
            <a:spLocks noChangeArrowheads="1"/>
          </p:cNvSpPr>
          <p:nvPr/>
        </p:nvSpPr>
        <p:spPr bwMode="auto">
          <a:xfrm>
            <a:off x="6515100" y="1968500"/>
            <a:ext cx="6000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ru-RU" altLang="ru-RU" sz="1400" dirty="0">
                <a:solidFill>
                  <a:srgbClr val="000000"/>
                </a:solidFill>
              </a:rPr>
              <a:t>IP-</a:t>
            </a:r>
            <a:r>
              <a:rPr lang="ru-RU" altLang="ru-RU" sz="1400" dirty="0" err="1">
                <a:solidFill>
                  <a:srgbClr val="000000"/>
                </a:solidFill>
              </a:rPr>
              <a:t>желі</a:t>
            </a:r>
            <a:endParaRPr lang="ru-RU" altLang="ru-RU" sz="1400" dirty="0"/>
          </a:p>
        </p:txBody>
      </p:sp>
      <p:sp>
        <p:nvSpPr>
          <p:cNvPr id="208013" name="Freeform 141"/>
          <p:cNvSpPr>
            <a:spLocks/>
          </p:cNvSpPr>
          <p:nvPr/>
        </p:nvSpPr>
        <p:spPr bwMode="auto">
          <a:xfrm>
            <a:off x="6078538" y="3141663"/>
            <a:ext cx="1481137" cy="690562"/>
          </a:xfrm>
          <a:custGeom>
            <a:avLst/>
            <a:gdLst>
              <a:gd name="T0" fmla="*/ 207 w 1243"/>
              <a:gd name="T1" fmla="*/ 509 h 633"/>
              <a:gd name="T2" fmla="*/ 267 w 1243"/>
              <a:gd name="T3" fmla="*/ 573 h 633"/>
              <a:gd name="T4" fmla="*/ 341 w 1243"/>
              <a:gd name="T5" fmla="*/ 616 h 633"/>
              <a:gd name="T6" fmla="*/ 424 w 1243"/>
              <a:gd name="T7" fmla="*/ 633 h 633"/>
              <a:gd name="T8" fmla="*/ 508 w 1243"/>
              <a:gd name="T9" fmla="*/ 625 h 633"/>
              <a:gd name="T10" fmla="*/ 587 w 1243"/>
              <a:gd name="T11" fmla="*/ 591 h 633"/>
              <a:gd name="T12" fmla="*/ 656 w 1243"/>
              <a:gd name="T13" fmla="*/ 591 h 633"/>
              <a:gd name="T14" fmla="*/ 735 w 1243"/>
              <a:gd name="T15" fmla="*/ 625 h 633"/>
              <a:gd name="T16" fmla="*/ 818 w 1243"/>
              <a:gd name="T17" fmla="*/ 633 h 633"/>
              <a:gd name="T18" fmla="*/ 901 w 1243"/>
              <a:gd name="T19" fmla="*/ 616 h 633"/>
              <a:gd name="T20" fmla="*/ 976 w 1243"/>
              <a:gd name="T21" fmla="*/ 573 h 633"/>
              <a:gd name="T22" fmla="*/ 1036 w 1243"/>
              <a:gd name="T23" fmla="*/ 509 h 633"/>
              <a:gd name="T24" fmla="*/ 1088 w 1243"/>
              <a:gd name="T25" fmla="*/ 476 h 633"/>
              <a:gd name="T26" fmla="*/ 1147 w 1243"/>
              <a:gd name="T27" fmla="*/ 466 h 633"/>
              <a:gd name="T28" fmla="*/ 1197 w 1243"/>
              <a:gd name="T29" fmla="*/ 432 h 633"/>
              <a:gd name="T30" fmla="*/ 1231 w 1243"/>
              <a:gd name="T31" fmla="*/ 380 h 633"/>
              <a:gd name="T32" fmla="*/ 1243 w 1243"/>
              <a:gd name="T33" fmla="*/ 317 h 633"/>
              <a:gd name="T34" fmla="*/ 1231 w 1243"/>
              <a:gd name="T35" fmla="*/ 255 h 633"/>
              <a:gd name="T36" fmla="*/ 1197 w 1243"/>
              <a:gd name="T37" fmla="*/ 201 h 633"/>
              <a:gd name="T38" fmla="*/ 1147 w 1243"/>
              <a:gd name="T39" fmla="*/ 168 h 633"/>
              <a:gd name="T40" fmla="*/ 1088 w 1243"/>
              <a:gd name="T41" fmla="*/ 159 h 633"/>
              <a:gd name="T42" fmla="*/ 1036 w 1243"/>
              <a:gd name="T43" fmla="*/ 124 h 633"/>
              <a:gd name="T44" fmla="*/ 976 w 1243"/>
              <a:gd name="T45" fmla="*/ 60 h 633"/>
              <a:gd name="T46" fmla="*/ 901 w 1243"/>
              <a:gd name="T47" fmla="*/ 17 h 633"/>
              <a:gd name="T48" fmla="*/ 818 w 1243"/>
              <a:gd name="T49" fmla="*/ 0 h 633"/>
              <a:gd name="T50" fmla="*/ 735 w 1243"/>
              <a:gd name="T51" fmla="*/ 9 h 633"/>
              <a:gd name="T52" fmla="*/ 656 w 1243"/>
              <a:gd name="T53" fmla="*/ 44 h 633"/>
              <a:gd name="T54" fmla="*/ 587 w 1243"/>
              <a:gd name="T55" fmla="*/ 44 h 633"/>
              <a:gd name="T56" fmla="*/ 508 w 1243"/>
              <a:gd name="T57" fmla="*/ 9 h 633"/>
              <a:gd name="T58" fmla="*/ 424 w 1243"/>
              <a:gd name="T59" fmla="*/ 0 h 633"/>
              <a:gd name="T60" fmla="*/ 341 w 1243"/>
              <a:gd name="T61" fmla="*/ 17 h 633"/>
              <a:gd name="T62" fmla="*/ 267 w 1243"/>
              <a:gd name="T63" fmla="*/ 60 h 633"/>
              <a:gd name="T64" fmla="*/ 207 w 1243"/>
              <a:gd name="T65" fmla="*/ 124 h 633"/>
              <a:gd name="T66" fmla="*/ 155 w 1243"/>
              <a:gd name="T67" fmla="*/ 159 h 633"/>
              <a:gd name="T68" fmla="*/ 96 w 1243"/>
              <a:gd name="T69" fmla="*/ 168 h 633"/>
              <a:gd name="T70" fmla="*/ 46 w 1243"/>
              <a:gd name="T71" fmla="*/ 201 h 633"/>
              <a:gd name="T72" fmla="*/ 12 w 1243"/>
              <a:gd name="T73" fmla="*/ 255 h 633"/>
              <a:gd name="T74" fmla="*/ 0 w 1243"/>
              <a:gd name="T75" fmla="*/ 317 h 633"/>
              <a:gd name="T76" fmla="*/ 12 w 1243"/>
              <a:gd name="T77" fmla="*/ 380 h 633"/>
              <a:gd name="T78" fmla="*/ 46 w 1243"/>
              <a:gd name="T79" fmla="*/ 432 h 633"/>
              <a:gd name="T80" fmla="*/ 96 w 1243"/>
              <a:gd name="T81" fmla="*/ 466 h 633"/>
              <a:gd name="T82" fmla="*/ 155 w 1243"/>
              <a:gd name="T83" fmla="*/ 476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43" h="633">
                <a:moveTo>
                  <a:pt x="183" y="471"/>
                </a:moveTo>
                <a:lnTo>
                  <a:pt x="207" y="509"/>
                </a:lnTo>
                <a:lnTo>
                  <a:pt x="233" y="544"/>
                </a:lnTo>
                <a:lnTo>
                  <a:pt x="267" y="573"/>
                </a:lnTo>
                <a:lnTo>
                  <a:pt x="302" y="598"/>
                </a:lnTo>
                <a:lnTo>
                  <a:pt x="341" y="616"/>
                </a:lnTo>
                <a:lnTo>
                  <a:pt x="383" y="628"/>
                </a:lnTo>
                <a:lnTo>
                  <a:pt x="424" y="633"/>
                </a:lnTo>
                <a:lnTo>
                  <a:pt x="466" y="633"/>
                </a:lnTo>
                <a:lnTo>
                  <a:pt x="508" y="625"/>
                </a:lnTo>
                <a:lnTo>
                  <a:pt x="549" y="611"/>
                </a:lnTo>
                <a:lnTo>
                  <a:pt x="587" y="591"/>
                </a:lnTo>
                <a:lnTo>
                  <a:pt x="621" y="564"/>
                </a:lnTo>
                <a:lnTo>
                  <a:pt x="656" y="591"/>
                </a:lnTo>
                <a:lnTo>
                  <a:pt x="694" y="611"/>
                </a:lnTo>
                <a:lnTo>
                  <a:pt x="735" y="625"/>
                </a:lnTo>
                <a:lnTo>
                  <a:pt x="777" y="633"/>
                </a:lnTo>
                <a:lnTo>
                  <a:pt x="818" y="633"/>
                </a:lnTo>
                <a:lnTo>
                  <a:pt x="860" y="628"/>
                </a:lnTo>
                <a:lnTo>
                  <a:pt x="901" y="616"/>
                </a:lnTo>
                <a:lnTo>
                  <a:pt x="941" y="598"/>
                </a:lnTo>
                <a:lnTo>
                  <a:pt x="976" y="573"/>
                </a:lnTo>
                <a:lnTo>
                  <a:pt x="1008" y="544"/>
                </a:lnTo>
                <a:lnTo>
                  <a:pt x="1036" y="509"/>
                </a:lnTo>
                <a:lnTo>
                  <a:pt x="1060" y="471"/>
                </a:lnTo>
                <a:lnTo>
                  <a:pt x="1088" y="476"/>
                </a:lnTo>
                <a:lnTo>
                  <a:pt x="1118" y="474"/>
                </a:lnTo>
                <a:lnTo>
                  <a:pt x="1147" y="466"/>
                </a:lnTo>
                <a:lnTo>
                  <a:pt x="1174" y="452"/>
                </a:lnTo>
                <a:lnTo>
                  <a:pt x="1197" y="432"/>
                </a:lnTo>
                <a:lnTo>
                  <a:pt x="1216" y="407"/>
                </a:lnTo>
                <a:lnTo>
                  <a:pt x="1231" y="380"/>
                </a:lnTo>
                <a:lnTo>
                  <a:pt x="1239" y="348"/>
                </a:lnTo>
                <a:lnTo>
                  <a:pt x="1243" y="317"/>
                </a:lnTo>
                <a:lnTo>
                  <a:pt x="1239" y="285"/>
                </a:lnTo>
                <a:lnTo>
                  <a:pt x="1231" y="255"/>
                </a:lnTo>
                <a:lnTo>
                  <a:pt x="1216" y="226"/>
                </a:lnTo>
                <a:lnTo>
                  <a:pt x="1197" y="201"/>
                </a:lnTo>
                <a:lnTo>
                  <a:pt x="1174" y="183"/>
                </a:lnTo>
                <a:lnTo>
                  <a:pt x="1147" y="168"/>
                </a:lnTo>
                <a:lnTo>
                  <a:pt x="1118" y="159"/>
                </a:lnTo>
                <a:lnTo>
                  <a:pt x="1088" y="159"/>
                </a:lnTo>
                <a:lnTo>
                  <a:pt x="1060" y="163"/>
                </a:lnTo>
                <a:lnTo>
                  <a:pt x="1036" y="124"/>
                </a:lnTo>
                <a:lnTo>
                  <a:pt x="1008" y="91"/>
                </a:lnTo>
                <a:lnTo>
                  <a:pt x="976" y="60"/>
                </a:lnTo>
                <a:lnTo>
                  <a:pt x="941" y="35"/>
                </a:lnTo>
                <a:lnTo>
                  <a:pt x="901" y="17"/>
                </a:lnTo>
                <a:lnTo>
                  <a:pt x="860" y="5"/>
                </a:lnTo>
                <a:lnTo>
                  <a:pt x="818" y="0"/>
                </a:lnTo>
                <a:lnTo>
                  <a:pt x="777" y="0"/>
                </a:lnTo>
                <a:lnTo>
                  <a:pt x="735" y="9"/>
                </a:lnTo>
                <a:lnTo>
                  <a:pt x="694" y="22"/>
                </a:lnTo>
                <a:lnTo>
                  <a:pt x="656" y="44"/>
                </a:lnTo>
                <a:lnTo>
                  <a:pt x="621" y="69"/>
                </a:lnTo>
                <a:lnTo>
                  <a:pt x="587" y="44"/>
                </a:lnTo>
                <a:lnTo>
                  <a:pt x="549" y="22"/>
                </a:lnTo>
                <a:lnTo>
                  <a:pt x="508" y="9"/>
                </a:lnTo>
                <a:lnTo>
                  <a:pt x="466" y="0"/>
                </a:lnTo>
                <a:lnTo>
                  <a:pt x="424" y="0"/>
                </a:lnTo>
                <a:lnTo>
                  <a:pt x="383" y="5"/>
                </a:lnTo>
                <a:lnTo>
                  <a:pt x="341" y="17"/>
                </a:lnTo>
                <a:lnTo>
                  <a:pt x="302" y="35"/>
                </a:lnTo>
                <a:lnTo>
                  <a:pt x="267" y="60"/>
                </a:lnTo>
                <a:lnTo>
                  <a:pt x="233" y="91"/>
                </a:lnTo>
                <a:lnTo>
                  <a:pt x="207" y="124"/>
                </a:lnTo>
                <a:lnTo>
                  <a:pt x="183" y="163"/>
                </a:lnTo>
                <a:lnTo>
                  <a:pt x="155" y="159"/>
                </a:lnTo>
                <a:lnTo>
                  <a:pt x="124" y="159"/>
                </a:lnTo>
                <a:lnTo>
                  <a:pt x="96" y="168"/>
                </a:lnTo>
                <a:lnTo>
                  <a:pt x="69" y="183"/>
                </a:lnTo>
                <a:lnTo>
                  <a:pt x="46" y="201"/>
                </a:lnTo>
                <a:lnTo>
                  <a:pt x="27" y="226"/>
                </a:lnTo>
                <a:lnTo>
                  <a:pt x="12" y="255"/>
                </a:lnTo>
                <a:lnTo>
                  <a:pt x="4" y="285"/>
                </a:lnTo>
                <a:lnTo>
                  <a:pt x="0" y="317"/>
                </a:lnTo>
                <a:lnTo>
                  <a:pt x="4" y="348"/>
                </a:lnTo>
                <a:lnTo>
                  <a:pt x="12" y="380"/>
                </a:lnTo>
                <a:lnTo>
                  <a:pt x="27" y="407"/>
                </a:lnTo>
                <a:lnTo>
                  <a:pt x="46" y="432"/>
                </a:lnTo>
                <a:lnTo>
                  <a:pt x="69" y="452"/>
                </a:lnTo>
                <a:lnTo>
                  <a:pt x="96" y="466"/>
                </a:lnTo>
                <a:lnTo>
                  <a:pt x="124" y="474"/>
                </a:lnTo>
                <a:lnTo>
                  <a:pt x="155" y="476"/>
                </a:lnTo>
                <a:lnTo>
                  <a:pt x="183" y="471"/>
                </a:lnTo>
                <a:close/>
              </a:path>
            </a:pathLst>
          </a:custGeom>
          <a:solidFill>
            <a:schemeClr val="accent2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014" name="Rectangle 142"/>
          <p:cNvSpPr>
            <a:spLocks noChangeArrowheads="1"/>
          </p:cNvSpPr>
          <p:nvPr/>
        </p:nvSpPr>
        <p:spPr bwMode="auto">
          <a:xfrm>
            <a:off x="6313488" y="3394075"/>
            <a:ext cx="9413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1400">
                <a:solidFill>
                  <a:srgbClr val="000000"/>
                </a:solidFill>
              </a:rPr>
              <a:t>ТфОП/моб.</a:t>
            </a:r>
            <a:endParaRPr lang="ru-RU" altLang="ru-RU" sz="1400"/>
          </a:p>
        </p:txBody>
      </p:sp>
      <p:sp>
        <p:nvSpPr>
          <p:cNvPr id="208015" name="Rectangle 143"/>
          <p:cNvSpPr>
            <a:spLocks noChangeArrowheads="1"/>
          </p:cNvSpPr>
          <p:nvPr/>
        </p:nvSpPr>
        <p:spPr bwMode="auto">
          <a:xfrm>
            <a:off x="6837363" y="2863850"/>
            <a:ext cx="88900" cy="5080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8016" name="Rectangle 144"/>
          <p:cNvSpPr>
            <a:spLocks noChangeArrowheads="1"/>
          </p:cNvSpPr>
          <p:nvPr/>
        </p:nvSpPr>
        <p:spPr bwMode="auto">
          <a:xfrm>
            <a:off x="6630988" y="2667000"/>
            <a:ext cx="85725" cy="49213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8017" name="Rectangle 145"/>
          <p:cNvSpPr>
            <a:spLocks noChangeArrowheads="1"/>
          </p:cNvSpPr>
          <p:nvPr/>
        </p:nvSpPr>
        <p:spPr bwMode="auto">
          <a:xfrm>
            <a:off x="6678613" y="2613025"/>
            <a:ext cx="190500" cy="349250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018" name="Rectangle 146"/>
          <p:cNvSpPr>
            <a:spLocks noChangeArrowheads="1"/>
          </p:cNvSpPr>
          <p:nvPr/>
        </p:nvSpPr>
        <p:spPr bwMode="auto">
          <a:xfrm>
            <a:off x="6678613" y="2613025"/>
            <a:ext cx="190500" cy="349250"/>
          </a:xfrm>
          <a:prstGeom prst="rect">
            <a:avLst/>
          </a:prstGeom>
          <a:solidFill>
            <a:schemeClr val="bg2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019" name="Freeform 147"/>
          <p:cNvSpPr>
            <a:spLocks/>
          </p:cNvSpPr>
          <p:nvPr/>
        </p:nvSpPr>
        <p:spPr bwMode="auto">
          <a:xfrm>
            <a:off x="6678613" y="2582863"/>
            <a:ext cx="227012" cy="30162"/>
          </a:xfrm>
          <a:custGeom>
            <a:avLst/>
            <a:gdLst>
              <a:gd name="T0" fmla="*/ 0 w 191"/>
              <a:gd name="T1" fmla="*/ 28 h 28"/>
              <a:gd name="T2" fmla="*/ 32 w 191"/>
              <a:gd name="T3" fmla="*/ 0 h 28"/>
              <a:gd name="T4" fmla="*/ 191 w 191"/>
              <a:gd name="T5" fmla="*/ 0 h 28"/>
              <a:gd name="T6" fmla="*/ 160 w 191"/>
              <a:gd name="T7" fmla="*/ 28 h 28"/>
              <a:gd name="T8" fmla="*/ 0 w 191"/>
              <a:gd name="T9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" h="28">
                <a:moveTo>
                  <a:pt x="0" y="28"/>
                </a:moveTo>
                <a:lnTo>
                  <a:pt x="32" y="0"/>
                </a:lnTo>
                <a:lnTo>
                  <a:pt x="191" y="0"/>
                </a:lnTo>
                <a:lnTo>
                  <a:pt x="16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020" name="Freeform 148"/>
          <p:cNvSpPr>
            <a:spLocks/>
          </p:cNvSpPr>
          <p:nvPr/>
        </p:nvSpPr>
        <p:spPr bwMode="auto">
          <a:xfrm>
            <a:off x="6678613" y="2582863"/>
            <a:ext cx="227012" cy="30162"/>
          </a:xfrm>
          <a:custGeom>
            <a:avLst/>
            <a:gdLst>
              <a:gd name="T0" fmla="*/ 0 w 191"/>
              <a:gd name="T1" fmla="*/ 28 h 28"/>
              <a:gd name="T2" fmla="*/ 32 w 191"/>
              <a:gd name="T3" fmla="*/ 0 h 28"/>
              <a:gd name="T4" fmla="*/ 191 w 191"/>
              <a:gd name="T5" fmla="*/ 0 h 28"/>
              <a:gd name="T6" fmla="*/ 160 w 191"/>
              <a:gd name="T7" fmla="*/ 28 h 28"/>
              <a:gd name="T8" fmla="*/ 0 w 191"/>
              <a:gd name="T9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" h="28">
                <a:moveTo>
                  <a:pt x="0" y="28"/>
                </a:moveTo>
                <a:lnTo>
                  <a:pt x="32" y="0"/>
                </a:lnTo>
                <a:lnTo>
                  <a:pt x="191" y="0"/>
                </a:lnTo>
                <a:lnTo>
                  <a:pt x="160" y="28"/>
                </a:lnTo>
                <a:lnTo>
                  <a:pt x="0" y="28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8021" name="Freeform 149"/>
          <p:cNvSpPr>
            <a:spLocks/>
          </p:cNvSpPr>
          <p:nvPr/>
        </p:nvSpPr>
        <p:spPr bwMode="auto">
          <a:xfrm>
            <a:off x="6632575" y="2844800"/>
            <a:ext cx="46038" cy="69850"/>
          </a:xfrm>
          <a:custGeom>
            <a:avLst/>
            <a:gdLst>
              <a:gd name="T0" fmla="*/ 38 w 38"/>
              <a:gd name="T1" fmla="*/ 64 h 64"/>
              <a:gd name="T2" fmla="*/ 38 w 38"/>
              <a:gd name="T3" fmla="*/ 64 h 64"/>
              <a:gd name="T4" fmla="*/ 38 w 38"/>
              <a:gd name="T5" fmla="*/ 64 h 64"/>
              <a:gd name="T6" fmla="*/ 38 w 38"/>
              <a:gd name="T7" fmla="*/ 64 h 64"/>
              <a:gd name="T8" fmla="*/ 37 w 38"/>
              <a:gd name="T9" fmla="*/ 64 h 64"/>
              <a:gd name="T10" fmla="*/ 35 w 38"/>
              <a:gd name="T11" fmla="*/ 62 h 64"/>
              <a:gd name="T12" fmla="*/ 33 w 38"/>
              <a:gd name="T13" fmla="*/ 62 h 64"/>
              <a:gd name="T14" fmla="*/ 32 w 38"/>
              <a:gd name="T15" fmla="*/ 62 h 64"/>
              <a:gd name="T16" fmla="*/ 30 w 38"/>
              <a:gd name="T17" fmla="*/ 60 h 64"/>
              <a:gd name="T18" fmla="*/ 28 w 38"/>
              <a:gd name="T19" fmla="*/ 59 h 64"/>
              <a:gd name="T20" fmla="*/ 27 w 38"/>
              <a:gd name="T21" fmla="*/ 59 h 64"/>
              <a:gd name="T22" fmla="*/ 25 w 38"/>
              <a:gd name="T23" fmla="*/ 57 h 64"/>
              <a:gd name="T24" fmla="*/ 22 w 38"/>
              <a:gd name="T25" fmla="*/ 55 h 64"/>
              <a:gd name="T26" fmla="*/ 20 w 38"/>
              <a:gd name="T27" fmla="*/ 54 h 64"/>
              <a:gd name="T28" fmla="*/ 18 w 38"/>
              <a:gd name="T29" fmla="*/ 52 h 64"/>
              <a:gd name="T30" fmla="*/ 15 w 38"/>
              <a:gd name="T31" fmla="*/ 50 h 64"/>
              <a:gd name="T32" fmla="*/ 13 w 38"/>
              <a:gd name="T33" fmla="*/ 47 h 64"/>
              <a:gd name="T34" fmla="*/ 11 w 38"/>
              <a:gd name="T35" fmla="*/ 45 h 64"/>
              <a:gd name="T36" fmla="*/ 10 w 38"/>
              <a:gd name="T37" fmla="*/ 43 h 64"/>
              <a:gd name="T38" fmla="*/ 8 w 38"/>
              <a:gd name="T39" fmla="*/ 40 h 64"/>
              <a:gd name="T40" fmla="*/ 6 w 38"/>
              <a:gd name="T41" fmla="*/ 38 h 64"/>
              <a:gd name="T42" fmla="*/ 5 w 38"/>
              <a:gd name="T43" fmla="*/ 35 h 64"/>
              <a:gd name="T44" fmla="*/ 3 w 38"/>
              <a:gd name="T45" fmla="*/ 33 h 64"/>
              <a:gd name="T46" fmla="*/ 1 w 38"/>
              <a:gd name="T47" fmla="*/ 30 h 64"/>
              <a:gd name="T48" fmla="*/ 1 w 38"/>
              <a:gd name="T49" fmla="*/ 27 h 64"/>
              <a:gd name="T50" fmla="*/ 0 w 38"/>
              <a:gd name="T51" fmla="*/ 25 h 64"/>
              <a:gd name="T52" fmla="*/ 0 w 38"/>
              <a:gd name="T53" fmla="*/ 22 h 64"/>
              <a:gd name="T54" fmla="*/ 0 w 38"/>
              <a:gd name="T55" fmla="*/ 18 h 64"/>
              <a:gd name="T56" fmla="*/ 1 w 38"/>
              <a:gd name="T57" fmla="*/ 15 h 64"/>
              <a:gd name="T58" fmla="*/ 1 w 38"/>
              <a:gd name="T59" fmla="*/ 12 h 64"/>
              <a:gd name="T60" fmla="*/ 3 w 38"/>
              <a:gd name="T61" fmla="*/ 8 h 64"/>
              <a:gd name="T62" fmla="*/ 5 w 38"/>
              <a:gd name="T63" fmla="*/ 5 h 64"/>
              <a:gd name="T64" fmla="*/ 6 w 38"/>
              <a:gd name="T65" fmla="*/ 0 h 64"/>
              <a:gd name="T66" fmla="*/ 8 w 38"/>
              <a:gd name="T67" fmla="*/ 2 h 64"/>
              <a:gd name="T68" fmla="*/ 8 w 38"/>
              <a:gd name="T69" fmla="*/ 3 h 64"/>
              <a:gd name="T70" fmla="*/ 10 w 38"/>
              <a:gd name="T71" fmla="*/ 5 h 64"/>
              <a:gd name="T72" fmla="*/ 11 w 38"/>
              <a:gd name="T73" fmla="*/ 7 h 64"/>
              <a:gd name="T74" fmla="*/ 13 w 38"/>
              <a:gd name="T75" fmla="*/ 8 h 64"/>
              <a:gd name="T76" fmla="*/ 13 w 38"/>
              <a:gd name="T77" fmla="*/ 10 h 64"/>
              <a:gd name="T78" fmla="*/ 15 w 38"/>
              <a:gd name="T79" fmla="*/ 10 h 64"/>
              <a:gd name="T80" fmla="*/ 16 w 38"/>
              <a:gd name="T81" fmla="*/ 12 h 64"/>
              <a:gd name="T82" fmla="*/ 20 w 38"/>
              <a:gd name="T83" fmla="*/ 13 h 64"/>
              <a:gd name="T84" fmla="*/ 20 w 38"/>
              <a:gd name="T85" fmla="*/ 15 h 64"/>
              <a:gd name="T86" fmla="*/ 22 w 38"/>
              <a:gd name="T87" fmla="*/ 17 h 64"/>
              <a:gd name="T88" fmla="*/ 23 w 38"/>
              <a:gd name="T89" fmla="*/ 17 h 64"/>
              <a:gd name="T90" fmla="*/ 25 w 38"/>
              <a:gd name="T91" fmla="*/ 18 h 64"/>
              <a:gd name="T92" fmla="*/ 27 w 38"/>
              <a:gd name="T93" fmla="*/ 18 h 64"/>
              <a:gd name="T94" fmla="*/ 28 w 38"/>
              <a:gd name="T95" fmla="*/ 20 h 64"/>
              <a:gd name="T96" fmla="*/ 30 w 38"/>
              <a:gd name="T97" fmla="*/ 20 h 64"/>
              <a:gd name="T98" fmla="*/ 32 w 38"/>
              <a:gd name="T99" fmla="*/ 22 h 64"/>
              <a:gd name="T100" fmla="*/ 33 w 38"/>
              <a:gd name="T101" fmla="*/ 22 h 64"/>
              <a:gd name="T102" fmla="*/ 33 w 38"/>
              <a:gd name="T103" fmla="*/ 22 h 64"/>
              <a:gd name="T104" fmla="*/ 35 w 38"/>
              <a:gd name="T105" fmla="*/ 22 h 64"/>
              <a:gd name="T106" fmla="*/ 35 w 38"/>
              <a:gd name="T107" fmla="*/ 23 h 64"/>
              <a:gd name="T108" fmla="*/ 37 w 38"/>
              <a:gd name="T109" fmla="*/ 23 h 64"/>
              <a:gd name="T110" fmla="*/ 37 w 38"/>
              <a:gd name="T111" fmla="*/ 23 h 64"/>
              <a:gd name="T112" fmla="*/ 38 w 38"/>
              <a:gd name="T113" fmla="*/ 23 h 64"/>
              <a:gd name="T114" fmla="*/ 38 w 38"/>
              <a:gd name="T115" fmla="*/ 23 h 64"/>
              <a:gd name="T116" fmla="*/ 38 w 38"/>
              <a:gd name="T117" fmla="*/ 23 h 64"/>
              <a:gd name="T118" fmla="*/ 38 w 38"/>
              <a:gd name="T119" fmla="*/ 23 h 64"/>
              <a:gd name="T120" fmla="*/ 38 w 38"/>
              <a:gd name="T121" fmla="*/ 23 h 64"/>
              <a:gd name="T122" fmla="*/ 38 w 38"/>
              <a:gd name="T123" fmla="*/ 23 h 64"/>
              <a:gd name="T124" fmla="*/ 38 w 38"/>
              <a:gd name="T125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" h="64">
                <a:moveTo>
                  <a:pt x="38" y="64"/>
                </a:moveTo>
                <a:lnTo>
                  <a:pt x="38" y="64"/>
                </a:lnTo>
                <a:lnTo>
                  <a:pt x="38" y="64"/>
                </a:lnTo>
                <a:lnTo>
                  <a:pt x="38" y="64"/>
                </a:lnTo>
                <a:lnTo>
                  <a:pt x="37" y="64"/>
                </a:lnTo>
                <a:lnTo>
                  <a:pt x="35" y="62"/>
                </a:lnTo>
                <a:lnTo>
                  <a:pt x="33" y="62"/>
                </a:lnTo>
                <a:lnTo>
                  <a:pt x="32" y="62"/>
                </a:lnTo>
                <a:lnTo>
                  <a:pt x="30" y="60"/>
                </a:lnTo>
                <a:lnTo>
                  <a:pt x="28" y="59"/>
                </a:lnTo>
                <a:lnTo>
                  <a:pt x="27" y="59"/>
                </a:lnTo>
                <a:lnTo>
                  <a:pt x="25" y="57"/>
                </a:lnTo>
                <a:lnTo>
                  <a:pt x="22" y="55"/>
                </a:lnTo>
                <a:lnTo>
                  <a:pt x="20" y="54"/>
                </a:lnTo>
                <a:lnTo>
                  <a:pt x="18" y="52"/>
                </a:lnTo>
                <a:lnTo>
                  <a:pt x="15" y="50"/>
                </a:lnTo>
                <a:lnTo>
                  <a:pt x="13" y="47"/>
                </a:lnTo>
                <a:lnTo>
                  <a:pt x="11" y="45"/>
                </a:lnTo>
                <a:lnTo>
                  <a:pt x="10" y="43"/>
                </a:lnTo>
                <a:lnTo>
                  <a:pt x="8" y="40"/>
                </a:lnTo>
                <a:lnTo>
                  <a:pt x="6" y="38"/>
                </a:lnTo>
                <a:lnTo>
                  <a:pt x="5" y="35"/>
                </a:lnTo>
                <a:lnTo>
                  <a:pt x="3" y="33"/>
                </a:lnTo>
                <a:lnTo>
                  <a:pt x="1" y="30"/>
                </a:lnTo>
                <a:lnTo>
                  <a:pt x="1" y="27"/>
                </a:lnTo>
                <a:lnTo>
                  <a:pt x="0" y="25"/>
                </a:lnTo>
                <a:lnTo>
                  <a:pt x="0" y="22"/>
                </a:lnTo>
                <a:lnTo>
                  <a:pt x="0" y="18"/>
                </a:lnTo>
                <a:lnTo>
                  <a:pt x="1" y="15"/>
                </a:lnTo>
                <a:lnTo>
                  <a:pt x="1" y="12"/>
                </a:lnTo>
                <a:lnTo>
                  <a:pt x="3" y="8"/>
                </a:lnTo>
                <a:lnTo>
                  <a:pt x="5" y="5"/>
                </a:lnTo>
                <a:lnTo>
                  <a:pt x="6" y="0"/>
                </a:lnTo>
                <a:lnTo>
                  <a:pt x="8" y="2"/>
                </a:lnTo>
                <a:lnTo>
                  <a:pt x="8" y="3"/>
                </a:lnTo>
                <a:lnTo>
                  <a:pt x="10" y="5"/>
                </a:lnTo>
                <a:lnTo>
                  <a:pt x="11" y="7"/>
                </a:lnTo>
                <a:lnTo>
                  <a:pt x="13" y="8"/>
                </a:lnTo>
                <a:lnTo>
                  <a:pt x="13" y="10"/>
                </a:lnTo>
                <a:lnTo>
                  <a:pt x="15" y="10"/>
                </a:lnTo>
                <a:lnTo>
                  <a:pt x="16" y="12"/>
                </a:lnTo>
                <a:lnTo>
                  <a:pt x="20" y="13"/>
                </a:lnTo>
                <a:lnTo>
                  <a:pt x="20" y="15"/>
                </a:lnTo>
                <a:lnTo>
                  <a:pt x="22" y="17"/>
                </a:lnTo>
                <a:lnTo>
                  <a:pt x="23" y="17"/>
                </a:lnTo>
                <a:lnTo>
                  <a:pt x="25" y="18"/>
                </a:lnTo>
                <a:lnTo>
                  <a:pt x="27" y="18"/>
                </a:lnTo>
                <a:lnTo>
                  <a:pt x="28" y="20"/>
                </a:lnTo>
                <a:lnTo>
                  <a:pt x="30" y="20"/>
                </a:lnTo>
                <a:lnTo>
                  <a:pt x="32" y="22"/>
                </a:lnTo>
                <a:lnTo>
                  <a:pt x="33" y="22"/>
                </a:lnTo>
                <a:lnTo>
                  <a:pt x="33" y="22"/>
                </a:lnTo>
                <a:lnTo>
                  <a:pt x="35" y="22"/>
                </a:lnTo>
                <a:lnTo>
                  <a:pt x="35" y="23"/>
                </a:lnTo>
                <a:lnTo>
                  <a:pt x="37" y="23"/>
                </a:lnTo>
                <a:lnTo>
                  <a:pt x="37" y="23"/>
                </a:lnTo>
                <a:lnTo>
                  <a:pt x="38" y="23"/>
                </a:lnTo>
                <a:lnTo>
                  <a:pt x="38" y="23"/>
                </a:lnTo>
                <a:lnTo>
                  <a:pt x="38" y="23"/>
                </a:lnTo>
                <a:lnTo>
                  <a:pt x="38" y="23"/>
                </a:lnTo>
                <a:lnTo>
                  <a:pt x="38" y="23"/>
                </a:lnTo>
                <a:lnTo>
                  <a:pt x="38" y="23"/>
                </a:lnTo>
                <a:lnTo>
                  <a:pt x="38" y="64"/>
                </a:lnTo>
                <a:close/>
              </a:path>
            </a:pathLst>
          </a:custGeom>
          <a:solidFill>
            <a:srgbClr val="FFFFFF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022" name="Freeform 150"/>
          <p:cNvSpPr>
            <a:spLocks/>
          </p:cNvSpPr>
          <p:nvPr/>
        </p:nvSpPr>
        <p:spPr bwMode="auto">
          <a:xfrm>
            <a:off x="6632575" y="2747963"/>
            <a:ext cx="141288" cy="96837"/>
          </a:xfrm>
          <a:custGeom>
            <a:avLst/>
            <a:gdLst>
              <a:gd name="T0" fmla="*/ 11 w 119"/>
              <a:gd name="T1" fmla="*/ 84 h 89"/>
              <a:gd name="T2" fmla="*/ 18 w 119"/>
              <a:gd name="T3" fmla="*/ 77 h 89"/>
              <a:gd name="T4" fmla="*/ 25 w 119"/>
              <a:gd name="T5" fmla="*/ 72 h 89"/>
              <a:gd name="T6" fmla="*/ 32 w 119"/>
              <a:gd name="T7" fmla="*/ 67 h 89"/>
              <a:gd name="T8" fmla="*/ 38 w 119"/>
              <a:gd name="T9" fmla="*/ 66 h 89"/>
              <a:gd name="T10" fmla="*/ 43 w 119"/>
              <a:gd name="T11" fmla="*/ 64 h 89"/>
              <a:gd name="T12" fmla="*/ 50 w 119"/>
              <a:gd name="T13" fmla="*/ 62 h 89"/>
              <a:gd name="T14" fmla="*/ 60 w 119"/>
              <a:gd name="T15" fmla="*/ 62 h 89"/>
              <a:gd name="T16" fmla="*/ 65 w 119"/>
              <a:gd name="T17" fmla="*/ 62 h 89"/>
              <a:gd name="T18" fmla="*/ 68 w 119"/>
              <a:gd name="T19" fmla="*/ 64 h 89"/>
              <a:gd name="T20" fmla="*/ 70 w 119"/>
              <a:gd name="T21" fmla="*/ 76 h 89"/>
              <a:gd name="T22" fmla="*/ 72 w 119"/>
              <a:gd name="T23" fmla="*/ 74 h 89"/>
              <a:gd name="T24" fmla="*/ 77 w 119"/>
              <a:gd name="T25" fmla="*/ 71 h 89"/>
              <a:gd name="T26" fmla="*/ 82 w 119"/>
              <a:gd name="T27" fmla="*/ 66 h 89"/>
              <a:gd name="T28" fmla="*/ 89 w 119"/>
              <a:gd name="T29" fmla="*/ 62 h 89"/>
              <a:gd name="T30" fmla="*/ 102 w 119"/>
              <a:gd name="T31" fmla="*/ 50 h 89"/>
              <a:gd name="T32" fmla="*/ 107 w 119"/>
              <a:gd name="T33" fmla="*/ 45 h 89"/>
              <a:gd name="T34" fmla="*/ 112 w 119"/>
              <a:gd name="T35" fmla="*/ 42 h 89"/>
              <a:gd name="T36" fmla="*/ 117 w 119"/>
              <a:gd name="T37" fmla="*/ 39 h 89"/>
              <a:gd name="T38" fmla="*/ 119 w 119"/>
              <a:gd name="T39" fmla="*/ 37 h 89"/>
              <a:gd name="T40" fmla="*/ 119 w 119"/>
              <a:gd name="T41" fmla="*/ 37 h 89"/>
              <a:gd name="T42" fmla="*/ 115 w 119"/>
              <a:gd name="T43" fmla="*/ 35 h 89"/>
              <a:gd name="T44" fmla="*/ 110 w 119"/>
              <a:gd name="T45" fmla="*/ 32 h 89"/>
              <a:gd name="T46" fmla="*/ 105 w 119"/>
              <a:gd name="T47" fmla="*/ 27 h 89"/>
              <a:gd name="T48" fmla="*/ 97 w 119"/>
              <a:gd name="T49" fmla="*/ 20 h 89"/>
              <a:gd name="T50" fmla="*/ 85 w 119"/>
              <a:gd name="T51" fmla="*/ 12 h 89"/>
              <a:gd name="T52" fmla="*/ 80 w 119"/>
              <a:gd name="T53" fmla="*/ 7 h 89"/>
              <a:gd name="T54" fmla="*/ 75 w 119"/>
              <a:gd name="T55" fmla="*/ 4 h 89"/>
              <a:gd name="T56" fmla="*/ 72 w 119"/>
              <a:gd name="T57" fmla="*/ 0 h 89"/>
              <a:gd name="T58" fmla="*/ 70 w 119"/>
              <a:gd name="T59" fmla="*/ 0 h 89"/>
              <a:gd name="T60" fmla="*/ 65 w 119"/>
              <a:gd name="T61" fmla="*/ 17 h 89"/>
              <a:gd name="T62" fmla="*/ 60 w 119"/>
              <a:gd name="T63" fmla="*/ 17 h 89"/>
              <a:gd name="T64" fmla="*/ 53 w 119"/>
              <a:gd name="T65" fmla="*/ 17 h 89"/>
              <a:gd name="T66" fmla="*/ 45 w 119"/>
              <a:gd name="T67" fmla="*/ 20 h 89"/>
              <a:gd name="T68" fmla="*/ 37 w 119"/>
              <a:gd name="T69" fmla="*/ 22 h 89"/>
              <a:gd name="T70" fmla="*/ 28 w 119"/>
              <a:gd name="T71" fmla="*/ 27 h 89"/>
              <a:gd name="T72" fmla="*/ 20 w 119"/>
              <a:gd name="T73" fmla="*/ 32 h 89"/>
              <a:gd name="T74" fmla="*/ 11 w 119"/>
              <a:gd name="T75" fmla="*/ 40 h 89"/>
              <a:gd name="T76" fmla="*/ 5 w 119"/>
              <a:gd name="T77" fmla="*/ 50 h 89"/>
              <a:gd name="T78" fmla="*/ 0 w 119"/>
              <a:gd name="T79" fmla="*/ 60 h 89"/>
              <a:gd name="T80" fmla="*/ 0 w 119"/>
              <a:gd name="T81" fmla="*/ 64 h 89"/>
              <a:gd name="T82" fmla="*/ 0 w 119"/>
              <a:gd name="T83" fmla="*/ 69 h 89"/>
              <a:gd name="T84" fmla="*/ 0 w 119"/>
              <a:gd name="T85" fmla="*/ 71 h 89"/>
              <a:gd name="T86" fmla="*/ 0 w 119"/>
              <a:gd name="T87" fmla="*/ 74 h 89"/>
              <a:gd name="T88" fmla="*/ 0 w 119"/>
              <a:gd name="T89" fmla="*/ 77 h 89"/>
              <a:gd name="T90" fmla="*/ 1 w 119"/>
              <a:gd name="T91" fmla="*/ 81 h 89"/>
              <a:gd name="T92" fmla="*/ 3 w 119"/>
              <a:gd name="T93" fmla="*/ 84 h 89"/>
              <a:gd name="T94" fmla="*/ 3 w 119"/>
              <a:gd name="T95" fmla="*/ 86 h 89"/>
              <a:gd name="T96" fmla="*/ 3 w 119"/>
              <a:gd name="T97" fmla="*/ 86 h 89"/>
              <a:gd name="T98" fmla="*/ 5 w 119"/>
              <a:gd name="T99" fmla="*/ 87 h 89"/>
              <a:gd name="T100" fmla="*/ 5 w 119"/>
              <a:gd name="T101" fmla="*/ 87 h 89"/>
              <a:gd name="T102" fmla="*/ 5 w 119"/>
              <a:gd name="T103" fmla="*/ 87 h 89"/>
              <a:gd name="T104" fmla="*/ 5 w 119"/>
              <a:gd name="T105" fmla="*/ 87 h 89"/>
              <a:gd name="T106" fmla="*/ 5 w 119"/>
              <a:gd name="T107" fmla="*/ 87 h 89"/>
              <a:gd name="T108" fmla="*/ 5 w 119"/>
              <a:gd name="T109" fmla="*/ 87 h 89"/>
              <a:gd name="T110" fmla="*/ 5 w 119"/>
              <a:gd name="T111" fmla="*/ 87 h 89"/>
              <a:gd name="T112" fmla="*/ 5 w 119"/>
              <a:gd name="T113" fmla="*/ 87 h 89"/>
              <a:gd name="T114" fmla="*/ 5 w 119"/>
              <a:gd name="T115" fmla="*/ 89 h 89"/>
              <a:gd name="T116" fmla="*/ 5 w 119"/>
              <a:gd name="T117" fmla="*/ 89 h 89"/>
              <a:gd name="T118" fmla="*/ 5 w 119"/>
              <a:gd name="T119" fmla="*/ 89 h 89"/>
              <a:gd name="T120" fmla="*/ 6 w 119"/>
              <a:gd name="T121" fmla="*/ 89 h 89"/>
              <a:gd name="T122" fmla="*/ 6 w 119"/>
              <a:gd name="T123" fmla="*/ 89 h 89"/>
              <a:gd name="T124" fmla="*/ 6 w 119"/>
              <a:gd name="T125" fmla="*/ 8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9" h="89">
                <a:moveTo>
                  <a:pt x="6" y="89"/>
                </a:moveTo>
                <a:lnTo>
                  <a:pt x="8" y="87"/>
                </a:lnTo>
                <a:lnTo>
                  <a:pt x="11" y="84"/>
                </a:lnTo>
                <a:lnTo>
                  <a:pt x="13" y="82"/>
                </a:lnTo>
                <a:lnTo>
                  <a:pt x="15" y="79"/>
                </a:lnTo>
                <a:lnTo>
                  <a:pt x="18" y="77"/>
                </a:lnTo>
                <a:lnTo>
                  <a:pt x="20" y="76"/>
                </a:lnTo>
                <a:lnTo>
                  <a:pt x="22" y="74"/>
                </a:lnTo>
                <a:lnTo>
                  <a:pt x="25" y="72"/>
                </a:lnTo>
                <a:lnTo>
                  <a:pt x="27" y="71"/>
                </a:lnTo>
                <a:lnTo>
                  <a:pt x="28" y="69"/>
                </a:lnTo>
                <a:lnTo>
                  <a:pt x="32" y="67"/>
                </a:lnTo>
                <a:lnTo>
                  <a:pt x="33" y="67"/>
                </a:lnTo>
                <a:lnTo>
                  <a:pt x="35" y="66"/>
                </a:lnTo>
                <a:lnTo>
                  <a:pt x="38" y="66"/>
                </a:lnTo>
                <a:lnTo>
                  <a:pt x="40" y="64"/>
                </a:lnTo>
                <a:lnTo>
                  <a:pt x="42" y="64"/>
                </a:lnTo>
                <a:lnTo>
                  <a:pt x="43" y="64"/>
                </a:lnTo>
                <a:lnTo>
                  <a:pt x="47" y="62"/>
                </a:lnTo>
                <a:lnTo>
                  <a:pt x="48" y="62"/>
                </a:lnTo>
                <a:lnTo>
                  <a:pt x="50" y="62"/>
                </a:lnTo>
                <a:lnTo>
                  <a:pt x="53" y="62"/>
                </a:lnTo>
                <a:lnTo>
                  <a:pt x="58" y="62"/>
                </a:lnTo>
                <a:lnTo>
                  <a:pt x="60" y="62"/>
                </a:lnTo>
                <a:lnTo>
                  <a:pt x="62" y="62"/>
                </a:lnTo>
                <a:lnTo>
                  <a:pt x="63" y="62"/>
                </a:lnTo>
                <a:lnTo>
                  <a:pt x="65" y="62"/>
                </a:lnTo>
                <a:lnTo>
                  <a:pt x="67" y="62"/>
                </a:lnTo>
                <a:lnTo>
                  <a:pt x="67" y="62"/>
                </a:lnTo>
                <a:lnTo>
                  <a:pt x="68" y="64"/>
                </a:lnTo>
                <a:lnTo>
                  <a:pt x="70" y="64"/>
                </a:lnTo>
                <a:lnTo>
                  <a:pt x="70" y="76"/>
                </a:lnTo>
                <a:lnTo>
                  <a:pt x="70" y="76"/>
                </a:lnTo>
                <a:lnTo>
                  <a:pt x="70" y="74"/>
                </a:lnTo>
                <a:lnTo>
                  <a:pt x="72" y="74"/>
                </a:lnTo>
                <a:lnTo>
                  <a:pt x="72" y="74"/>
                </a:lnTo>
                <a:lnTo>
                  <a:pt x="73" y="72"/>
                </a:lnTo>
                <a:lnTo>
                  <a:pt x="75" y="72"/>
                </a:lnTo>
                <a:lnTo>
                  <a:pt x="77" y="71"/>
                </a:lnTo>
                <a:lnTo>
                  <a:pt x="78" y="69"/>
                </a:lnTo>
                <a:lnTo>
                  <a:pt x="80" y="67"/>
                </a:lnTo>
                <a:lnTo>
                  <a:pt x="82" y="66"/>
                </a:lnTo>
                <a:lnTo>
                  <a:pt x="84" y="66"/>
                </a:lnTo>
                <a:lnTo>
                  <a:pt x="85" y="64"/>
                </a:lnTo>
                <a:lnTo>
                  <a:pt x="89" y="62"/>
                </a:lnTo>
                <a:lnTo>
                  <a:pt x="92" y="57"/>
                </a:lnTo>
                <a:lnTo>
                  <a:pt x="97" y="54"/>
                </a:lnTo>
                <a:lnTo>
                  <a:pt x="102" y="50"/>
                </a:lnTo>
                <a:lnTo>
                  <a:pt x="104" y="49"/>
                </a:lnTo>
                <a:lnTo>
                  <a:pt x="105" y="47"/>
                </a:lnTo>
                <a:lnTo>
                  <a:pt x="107" y="45"/>
                </a:lnTo>
                <a:lnTo>
                  <a:pt x="109" y="45"/>
                </a:lnTo>
                <a:lnTo>
                  <a:pt x="110" y="44"/>
                </a:lnTo>
                <a:lnTo>
                  <a:pt x="112" y="42"/>
                </a:lnTo>
                <a:lnTo>
                  <a:pt x="114" y="40"/>
                </a:lnTo>
                <a:lnTo>
                  <a:pt x="115" y="40"/>
                </a:lnTo>
                <a:lnTo>
                  <a:pt x="117" y="39"/>
                </a:lnTo>
                <a:lnTo>
                  <a:pt x="117" y="39"/>
                </a:lnTo>
                <a:lnTo>
                  <a:pt x="119" y="37"/>
                </a:lnTo>
                <a:lnTo>
                  <a:pt x="119" y="37"/>
                </a:lnTo>
                <a:lnTo>
                  <a:pt x="119" y="37"/>
                </a:lnTo>
                <a:lnTo>
                  <a:pt x="119" y="37"/>
                </a:lnTo>
                <a:lnTo>
                  <a:pt x="119" y="37"/>
                </a:lnTo>
                <a:lnTo>
                  <a:pt x="117" y="37"/>
                </a:lnTo>
                <a:lnTo>
                  <a:pt x="117" y="35"/>
                </a:lnTo>
                <a:lnTo>
                  <a:pt x="115" y="35"/>
                </a:lnTo>
                <a:lnTo>
                  <a:pt x="114" y="34"/>
                </a:lnTo>
                <a:lnTo>
                  <a:pt x="112" y="32"/>
                </a:lnTo>
                <a:lnTo>
                  <a:pt x="110" y="32"/>
                </a:lnTo>
                <a:lnTo>
                  <a:pt x="109" y="30"/>
                </a:lnTo>
                <a:lnTo>
                  <a:pt x="107" y="29"/>
                </a:lnTo>
                <a:lnTo>
                  <a:pt x="105" y="27"/>
                </a:lnTo>
                <a:lnTo>
                  <a:pt x="104" y="25"/>
                </a:lnTo>
                <a:lnTo>
                  <a:pt x="102" y="24"/>
                </a:lnTo>
                <a:lnTo>
                  <a:pt x="97" y="20"/>
                </a:lnTo>
                <a:lnTo>
                  <a:pt x="92" y="17"/>
                </a:lnTo>
                <a:lnTo>
                  <a:pt x="89" y="14"/>
                </a:lnTo>
                <a:lnTo>
                  <a:pt x="85" y="12"/>
                </a:lnTo>
                <a:lnTo>
                  <a:pt x="84" y="10"/>
                </a:lnTo>
                <a:lnTo>
                  <a:pt x="82" y="9"/>
                </a:lnTo>
                <a:lnTo>
                  <a:pt x="80" y="7"/>
                </a:lnTo>
                <a:lnTo>
                  <a:pt x="78" y="5"/>
                </a:lnTo>
                <a:lnTo>
                  <a:pt x="77" y="4"/>
                </a:lnTo>
                <a:lnTo>
                  <a:pt x="75" y="4"/>
                </a:lnTo>
                <a:lnTo>
                  <a:pt x="73" y="2"/>
                </a:lnTo>
                <a:lnTo>
                  <a:pt x="72" y="2"/>
                </a:lnTo>
                <a:lnTo>
                  <a:pt x="72" y="0"/>
                </a:lnTo>
                <a:lnTo>
                  <a:pt x="70" y="0"/>
                </a:lnTo>
                <a:lnTo>
                  <a:pt x="70" y="0"/>
                </a:lnTo>
                <a:lnTo>
                  <a:pt x="70" y="0"/>
                </a:lnTo>
                <a:lnTo>
                  <a:pt x="70" y="17"/>
                </a:lnTo>
                <a:lnTo>
                  <a:pt x="65" y="17"/>
                </a:lnTo>
                <a:lnTo>
                  <a:pt x="65" y="17"/>
                </a:lnTo>
                <a:lnTo>
                  <a:pt x="63" y="17"/>
                </a:lnTo>
                <a:lnTo>
                  <a:pt x="62" y="17"/>
                </a:lnTo>
                <a:lnTo>
                  <a:pt x="60" y="17"/>
                </a:lnTo>
                <a:lnTo>
                  <a:pt x="57" y="17"/>
                </a:lnTo>
                <a:lnTo>
                  <a:pt x="55" y="17"/>
                </a:lnTo>
                <a:lnTo>
                  <a:pt x="53" y="17"/>
                </a:lnTo>
                <a:lnTo>
                  <a:pt x="50" y="19"/>
                </a:lnTo>
                <a:lnTo>
                  <a:pt x="48" y="19"/>
                </a:lnTo>
                <a:lnTo>
                  <a:pt x="45" y="20"/>
                </a:lnTo>
                <a:lnTo>
                  <a:pt x="42" y="20"/>
                </a:lnTo>
                <a:lnTo>
                  <a:pt x="40" y="22"/>
                </a:lnTo>
                <a:lnTo>
                  <a:pt x="37" y="22"/>
                </a:lnTo>
                <a:lnTo>
                  <a:pt x="33" y="24"/>
                </a:lnTo>
                <a:lnTo>
                  <a:pt x="32" y="25"/>
                </a:lnTo>
                <a:lnTo>
                  <a:pt x="28" y="27"/>
                </a:lnTo>
                <a:lnTo>
                  <a:pt x="25" y="29"/>
                </a:lnTo>
                <a:lnTo>
                  <a:pt x="23" y="30"/>
                </a:lnTo>
                <a:lnTo>
                  <a:pt x="20" y="32"/>
                </a:lnTo>
                <a:lnTo>
                  <a:pt x="16" y="35"/>
                </a:lnTo>
                <a:lnTo>
                  <a:pt x="15" y="37"/>
                </a:lnTo>
                <a:lnTo>
                  <a:pt x="11" y="40"/>
                </a:lnTo>
                <a:lnTo>
                  <a:pt x="8" y="44"/>
                </a:lnTo>
                <a:lnTo>
                  <a:pt x="6" y="47"/>
                </a:lnTo>
                <a:lnTo>
                  <a:pt x="5" y="50"/>
                </a:lnTo>
                <a:lnTo>
                  <a:pt x="1" y="54"/>
                </a:lnTo>
                <a:lnTo>
                  <a:pt x="0" y="59"/>
                </a:lnTo>
                <a:lnTo>
                  <a:pt x="0" y="60"/>
                </a:lnTo>
                <a:lnTo>
                  <a:pt x="0" y="62"/>
                </a:lnTo>
                <a:lnTo>
                  <a:pt x="0" y="64"/>
                </a:lnTo>
                <a:lnTo>
                  <a:pt x="0" y="64"/>
                </a:lnTo>
                <a:lnTo>
                  <a:pt x="0" y="66"/>
                </a:lnTo>
                <a:lnTo>
                  <a:pt x="0" y="66"/>
                </a:lnTo>
                <a:lnTo>
                  <a:pt x="0" y="69"/>
                </a:lnTo>
                <a:lnTo>
                  <a:pt x="0" y="69"/>
                </a:lnTo>
                <a:lnTo>
                  <a:pt x="0" y="71"/>
                </a:lnTo>
                <a:lnTo>
                  <a:pt x="0" y="71"/>
                </a:lnTo>
                <a:lnTo>
                  <a:pt x="0" y="72"/>
                </a:lnTo>
                <a:lnTo>
                  <a:pt x="0" y="74"/>
                </a:lnTo>
                <a:lnTo>
                  <a:pt x="0" y="74"/>
                </a:lnTo>
                <a:lnTo>
                  <a:pt x="0" y="76"/>
                </a:lnTo>
                <a:lnTo>
                  <a:pt x="0" y="77"/>
                </a:lnTo>
                <a:lnTo>
                  <a:pt x="0" y="77"/>
                </a:lnTo>
                <a:lnTo>
                  <a:pt x="1" y="79"/>
                </a:lnTo>
                <a:lnTo>
                  <a:pt x="1" y="81"/>
                </a:lnTo>
                <a:lnTo>
                  <a:pt x="1" y="81"/>
                </a:lnTo>
                <a:lnTo>
                  <a:pt x="1" y="82"/>
                </a:lnTo>
                <a:lnTo>
                  <a:pt x="1" y="82"/>
                </a:lnTo>
                <a:lnTo>
                  <a:pt x="3" y="84"/>
                </a:lnTo>
                <a:lnTo>
                  <a:pt x="3" y="86"/>
                </a:lnTo>
                <a:lnTo>
                  <a:pt x="3" y="86"/>
                </a:lnTo>
                <a:lnTo>
                  <a:pt x="3" y="86"/>
                </a:lnTo>
                <a:lnTo>
                  <a:pt x="3" y="86"/>
                </a:lnTo>
                <a:lnTo>
                  <a:pt x="3" y="86"/>
                </a:lnTo>
                <a:lnTo>
                  <a:pt x="3" y="86"/>
                </a:lnTo>
                <a:lnTo>
                  <a:pt x="5" y="87"/>
                </a:lnTo>
                <a:lnTo>
                  <a:pt x="5" y="87"/>
                </a:lnTo>
                <a:lnTo>
                  <a:pt x="5" y="87"/>
                </a:lnTo>
                <a:lnTo>
                  <a:pt x="5" y="87"/>
                </a:lnTo>
                <a:lnTo>
                  <a:pt x="5" y="87"/>
                </a:lnTo>
                <a:lnTo>
                  <a:pt x="5" y="87"/>
                </a:lnTo>
                <a:lnTo>
                  <a:pt x="5" y="87"/>
                </a:lnTo>
                <a:lnTo>
                  <a:pt x="5" y="87"/>
                </a:lnTo>
                <a:lnTo>
                  <a:pt x="5" y="87"/>
                </a:lnTo>
                <a:lnTo>
                  <a:pt x="5" y="87"/>
                </a:lnTo>
                <a:lnTo>
                  <a:pt x="5" y="87"/>
                </a:lnTo>
                <a:lnTo>
                  <a:pt x="5" y="87"/>
                </a:lnTo>
                <a:lnTo>
                  <a:pt x="5" y="87"/>
                </a:lnTo>
                <a:lnTo>
                  <a:pt x="5" y="87"/>
                </a:lnTo>
                <a:lnTo>
                  <a:pt x="5" y="87"/>
                </a:lnTo>
                <a:lnTo>
                  <a:pt x="5" y="87"/>
                </a:lnTo>
                <a:lnTo>
                  <a:pt x="5" y="87"/>
                </a:lnTo>
                <a:lnTo>
                  <a:pt x="5" y="87"/>
                </a:lnTo>
                <a:lnTo>
                  <a:pt x="5" y="87"/>
                </a:lnTo>
                <a:lnTo>
                  <a:pt x="5" y="87"/>
                </a:lnTo>
                <a:lnTo>
                  <a:pt x="5" y="87"/>
                </a:lnTo>
                <a:lnTo>
                  <a:pt x="5" y="87"/>
                </a:lnTo>
                <a:lnTo>
                  <a:pt x="5" y="87"/>
                </a:lnTo>
                <a:lnTo>
                  <a:pt x="5" y="87"/>
                </a:lnTo>
                <a:lnTo>
                  <a:pt x="5" y="89"/>
                </a:lnTo>
                <a:lnTo>
                  <a:pt x="5" y="89"/>
                </a:lnTo>
                <a:lnTo>
                  <a:pt x="5" y="89"/>
                </a:lnTo>
                <a:lnTo>
                  <a:pt x="5" y="89"/>
                </a:lnTo>
                <a:lnTo>
                  <a:pt x="5" y="89"/>
                </a:lnTo>
                <a:lnTo>
                  <a:pt x="5" y="89"/>
                </a:lnTo>
                <a:lnTo>
                  <a:pt x="5" y="89"/>
                </a:lnTo>
                <a:lnTo>
                  <a:pt x="5" y="89"/>
                </a:lnTo>
                <a:lnTo>
                  <a:pt x="5" y="89"/>
                </a:lnTo>
                <a:lnTo>
                  <a:pt x="5" y="89"/>
                </a:lnTo>
                <a:lnTo>
                  <a:pt x="6" y="89"/>
                </a:lnTo>
                <a:lnTo>
                  <a:pt x="6" y="89"/>
                </a:lnTo>
                <a:lnTo>
                  <a:pt x="6" y="89"/>
                </a:lnTo>
                <a:lnTo>
                  <a:pt x="6" y="89"/>
                </a:lnTo>
                <a:lnTo>
                  <a:pt x="6" y="89"/>
                </a:lnTo>
                <a:lnTo>
                  <a:pt x="6" y="89"/>
                </a:lnTo>
                <a:lnTo>
                  <a:pt x="6" y="89"/>
                </a:lnTo>
                <a:lnTo>
                  <a:pt x="6" y="89"/>
                </a:lnTo>
                <a:close/>
              </a:path>
            </a:pathLst>
          </a:custGeom>
          <a:solidFill>
            <a:srgbClr val="FFFFFF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023" name="Freeform 151"/>
          <p:cNvSpPr>
            <a:spLocks/>
          </p:cNvSpPr>
          <p:nvPr/>
        </p:nvSpPr>
        <p:spPr bwMode="auto">
          <a:xfrm>
            <a:off x="6880225" y="2660650"/>
            <a:ext cx="47625" cy="71438"/>
          </a:xfrm>
          <a:custGeom>
            <a:avLst/>
            <a:gdLst>
              <a:gd name="T0" fmla="*/ 0 w 40"/>
              <a:gd name="T1" fmla="*/ 0 h 65"/>
              <a:gd name="T2" fmla="*/ 1 w 40"/>
              <a:gd name="T3" fmla="*/ 2 h 65"/>
              <a:gd name="T4" fmla="*/ 5 w 40"/>
              <a:gd name="T5" fmla="*/ 2 h 65"/>
              <a:gd name="T6" fmla="*/ 6 w 40"/>
              <a:gd name="T7" fmla="*/ 3 h 65"/>
              <a:gd name="T8" fmla="*/ 11 w 40"/>
              <a:gd name="T9" fmla="*/ 7 h 65"/>
              <a:gd name="T10" fmla="*/ 15 w 40"/>
              <a:gd name="T11" fmla="*/ 8 h 65"/>
              <a:gd name="T12" fmla="*/ 20 w 40"/>
              <a:gd name="T13" fmla="*/ 12 h 65"/>
              <a:gd name="T14" fmla="*/ 23 w 40"/>
              <a:gd name="T15" fmla="*/ 15 h 65"/>
              <a:gd name="T16" fmla="*/ 28 w 40"/>
              <a:gd name="T17" fmla="*/ 20 h 65"/>
              <a:gd name="T18" fmla="*/ 31 w 40"/>
              <a:gd name="T19" fmla="*/ 23 h 65"/>
              <a:gd name="T20" fmla="*/ 35 w 40"/>
              <a:gd name="T21" fmla="*/ 28 h 65"/>
              <a:gd name="T22" fmla="*/ 38 w 40"/>
              <a:gd name="T23" fmla="*/ 35 h 65"/>
              <a:gd name="T24" fmla="*/ 38 w 40"/>
              <a:gd name="T25" fmla="*/ 40 h 65"/>
              <a:gd name="T26" fmla="*/ 38 w 40"/>
              <a:gd name="T27" fmla="*/ 47 h 65"/>
              <a:gd name="T28" fmla="*/ 38 w 40"/>
              <a:gd name="T29" fmla="*/ 53 h 65"/>
              <a:gd name="T30" fmla="*/ 35 w 40"/>
              <a:gd name="T31" fmla="*/ 60 h 65"/>
              <a:gd name="T32" fmla="*/ 31 w 40"/>
              <a:gd name="T33" fmla="*/ 63 h 65"/>
              <a:gd name="T34" fmla="*/ 30 w 40"/>
              <a:gd name="T35" fmla="*/ 60 h 65"/>
              <a:gd name="T36" fmla="*/ 26 w 40"/>
              <a:gd name="T37" fmla="*/ 57 h 65"/>
              <a:gd name="T38" fmla="*/ 25 w 40"/>
              <a:gd name="T39" fmla="*/ 55 h 65"/>
              <a:gd name="T40" fmla="*/ 20 w 40"/>
              <a:gd name="T41" fmla="*/ 50 h 65"/>
              <a:gd name="T42" fmla="*/ 18 w 40"/>
              <a:gd name="T43" fmla="*/ 48 h 65"/>
              <a:gd name="T44" fmla="*/ 15 w 40"/>
              <a:gd name="T45" fmla="*/ 47 h 65"/>
              <a:gd name="T46" fmla="*/ 11 w 40"/>
              <a:gd name="T47" fmla="*/ 45 h 65"/>
              <a:gd name="T48" fmla="*/ 10 w 40"/>
              <a:gd name="T49" fmla="*/ 45 h 65"/>
              <a:gd name="T50" fmla="*/ 6 w 40"/>
              <a:gd name="T51" fmla="*/ 43 h 65"/>
              <a:gd name="T52" fmla="*/ 5 w 40"/>
              <a:gd name="T53" fmla="*/ 42 h 65"/>
              <a:gd name="T54" fmla="*/ 3 w 40"/>
              <a:gd name="T55" fmla="*/ 42 h 65"/>
              <a:gd name="T56" fmla="*/ 1 w 40"/>
              <a:gd name="T57" fmla="*/ 42 h 65"/>
              <a:gd name="T58" fmla="*/ 1 w 40"/>
              <a:gd name="T59" fmla="*/ 42 h 65"/>
              <a:gd name="T60" fmla="*/ 0 w 40"/>
              <a:gd name="T61" fmla="*/ 42 h 65"/>
              <a:gd name="T62" fmla="*/ 0 w 40"/>
              <a:gd name="T63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" h="65">
                <a:moveTo>
                  <a:pt x="0" y="0"/>
                </a:moveTo>
                <a:lnTo>
                  <a:pt x="0" y="0"/>
                </a:lnTo>
                <a:lnTo>
                  <a:pt x="1" y="2"/>
                </a:lnTo>
                <a:lnTo>
                  <a:pt x="1" y="2"/>
                </a:lnTo>
                <a:lnTo>
                  <a:pt x="3" y="2"/>
                </a:lnTo>
                <a:lnTo>
                  <a:pt x="5" y="2"/>
                </a:lnTo>
                <a:lnTo>
                  <a:pt x="5" y="3"/>
                </a:lnTo>
                <a:lnTo>
                  <a:pt x="6" y="3"/>
                </a:lnTo>
                <a:lnTo>
                  <a:pt x="8" y="5"/>
                </a:lnTo>
                <a:lnTo>
                  <a:pt x="11" y="7"/>
                </a:lnTo>
                <a:lnTo>
                  <a:pt x="13" y="7"/>
                </a:lnTo>
                <a:lnTo>
                  <a:pt x="15" y="8"/>
                </a:lnTo>
                <a:lnTo>
                  <a:pt x="16" y="10"/>
                </a:lnTo>
                <a:lnTo>
                  <a:pt x="20" y="12"/>
                </a:lnTo>
                <a:lnTo>
                  <a:pt x="21" y="13"/>
                </a:lnTo>
                <a:lnTo>
                  <a:pt x="23" y="15"/>
                </a:lnTo>
                <a:lnTo>
                  <a:pt x="26" y="17"/>
                </a:lnTo>
                <a:lnTo>
                  <a:pt x="28" y="20"/>
                </a:lnTo>
                <a:lnTo>
                  <a:pt x="30" y="22"/>
                </a:lnTo>
                <a:lnTo>
                  <a:pt x="31" y="23"/>
                </a:lnTo>
                <a:lnTo>
                  <a:pt x="33" y="27"/>
                </a:lnTo>
                <a:lnTo>
                  <a:pt x="35" y="28"/>
                </a:lnTo>
                <a:lnTo>
                  <a:pt x="36" y="32"/>
                </a:lnTo>
                <a:lnTo>
                  <a:pt x="38" y="35"/>
                </a:lnTo>
                <a:lnTo>
                  <a:pt x="38" y="37"/>
                </a:lnTo>
                <a:lnTo>
                  <a:pt x="38" y="40"/>
                </a:lnTo>
                <a:lnTo>
                  <a:pt x="40" y="43"/>
                </a:lnTo>
                <a:lnTo>
                  <a:pt x="38" y="47"/>
                </a:lnTo>
                <a:lnTo>
                  <a:pt x="38" y="50"/>
                </a:lnTo>
                <a:lnTo>
                  <a:pt x="38" y="53"/>
                </a:lnTo>
                <a:lnTo>
                  <a:pt x="36" y="57"/>
                </a:lnTo>
                <a:lnTo>
                  <a:pt x="35" y="60"/>
                </a:lnTo>
                <a:lnTo>
                  <a:pt x="33" y="65"/>
                </a:lnTo>
                <a:lnTo>
                  <a:pt x="31" y="63"/>
                </a:lnTo>
                <a:lnTo>
                  <a:pt x="30" y="62"/>
                </a:lnTo>
                <a:lnTo>
                  <a:pt x="30" y="60"/>
                </a:lnTo>
                <a:lnTo>
                  <a:pt x="28" y="58"/>
                </a:lnTo>
                <a:lnTo>
                  <a:pt x="26" y="57"/>
                </a:lnTo>
                <a:lnTo>
                  <a:pt x="25" y="55"/>
                </a:lnTo>
                <a:lnTo>
                  <a:pt x="25" y="55"/>
                </a:lnTo>
                <a:lnTo>
                  <a:pt x="23" y="53"/>
                </a:lnTo>
                <a:lnTo>
                  <a:pt x="20" y="50"/>
                </a:lnTo>
                <a:lnTo>
                  <a:pt x="18" y="50"/>
                </a:lnTo>
                <a:lnTo>
                  <a:pt x="18" y="48"/>
                </a:lnTo>
                <a:lnTo>
                  <a:pt x="16" y="48"/>
                </a:lnTo>
                <a:lnTo>
                  <a:pt x="15" y="47"/>
                </a:lnTo>
                <a:lnTo>
                  <a:pt x="13" y="47"/>
                </a:lnTo>
                <a:lnTo>
                  <a:pt x="11" y="45"/>
                </a:lnTo>
                <a:lnTo>
                  <a:pt x="11" y="45"/>
                </a:lnTo>
                <a:lnTo>
                  <a:pt x="10" y="45"/>
                </a:lnTo>
                <a:lnTo>
                  <a:pt x="8" y="43"/>
                </a:lnTo>
                <a:lnTo>
                  <a:pt x="6" y="43"/>
                </a:lnTo>
                <a:lnTo>
                  <a:pt x="5" y="43"/>
                </a:lnTo>
                <a:lnTo>
                  <a:pt x="5" y="42"/>
                </a:lnTo>
                <a:lnTo>
                  <a:pt x="3" y="42"/>
                </a:lnTo>
                <a:lnTo>
                  <a:pt x="3" y="42"/>
                </a:lnTo>
                <a:lnTo>
                  <a:pt x="3" y="42"/>
                </a:lnTo>
                <a:lnTo>
                  <a:pt x="1" y="42"/>
                </a:lnTo>
                <a:lnTo>
                  <a:pt x="1" y="42"/>
                </a:lnTo>
                <a:lnTo>
                  <a:pt x="1" y="42"/>
                </a:lnTo>
                <a:lnTo>
                  <a:pt x="1" y="42"/>
                </a:lnTo>
                <a:lnTo>
                  <a:pt x="0" y="42"/>
                </a:lnTo>
                <a:lnTo>
                  <a:pt x="0" y="4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024" name="Freeform 152"/>
          <p:cNvSpPr>
            <a:spLocks/>
          </p:cNvSpPr>
          <p:nvPr/>
        </p:nvSpPr>
        <p:spPr bwMode="auto">
          <a:xfrm>
            <a:off x="6869113" y="2582863"/>
            <a:ext cx="36512" cy="377825"/>
          </a:xfrm>
          <a:custGeom>
            <a:avLst/>
            <a:gdLst>
              <a:gd name="T0" fmla="*/ 0 w 31"/>
              <a:gd name="T1" fmla="*/ 28 h 346"/>
              <a:gd name="T2" fmla="*/ 31 w 31"/>
              <a:gd name="T3" fmla="*/ 0 h 346"/>
              <a:gd name="T4" fmla="*/ 31 w 31"/>
              <a:gd name="T5" fmla="*/ 316 h 346"/>
              <a:gd name="T6" fmla="*/ 0 w 31"/>
              <a:gd name="T7" fmla="*/ 346 h 346"/>
              <a:gd name="T8" fmla="*/ 0 w 31"/>
              <a:gd name="T9" fmla="*/ 2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46">
                <a:moveTo>
                  <a:pt x="0" y="28"/>
                </a:moveTo>
                <a:lnTo>
                  <a:pt x="31" y="0"/>
                </a:lnTo>
                <a:lnTo>
                  <a:pt x="31" y="316"/>
                </a:lnTo>
                <a:lnTo>
                  <a:pt x="0" y="346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025" name="Freeform 153"/>
          <p:cNvSpPr>
            <a:spLocks/>
          </p:cNvSpPr>
          <p:nvPr/>
        </p:nvSpPr>
        <p:spPr bwMode="auto">
          <a:xfrm>
            <a:off x="6869113" y="2582863"/>
            <a:ext cx="36512" cy="377825"/>
          </a:xfrm>
          <a:custGeom>
            <a:avLst/>
            <a:gdLst>
              <a:gd name="T0" fmla="*/ 0 w 31"/>
              <a:gd name="T1" fmla="*/ 28 h 346"/>
              <a:gd name="T2" fmla="*/ 31 w 31"/>
              <a:gd name="T3" fmla="*/ 0 h 346"/>
              <a:gd name="T4" fmla="*/ 31 w 31"/>
              <a:gd name="T5" fmla="*/ 316 h 346"/>
              <a:gd name="T6" fmla="*/ 0 w 31"/>
              <a:gd name="T7" fmla="*/ 346 h 346"/>
              <a:gd name="T8" fmla="*/ 0 w 31"/>
              <a:gd name="T9" fmla="*/ 2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46">
                <a:moveTo>
                  <a:pt x="0" y="28"/>
                </a:moveTo>
                <a:lnTo>
                  <a:pt x="31" y="0"/>
                </a:lnTo>
                <a:lnTo>
                  <a:pt x="31" y="316"/>
                </a:lnTo>
                <a:lnTo>
                  <a:pt x="0" y="346"/>
                </a:lnTo>
                <a:lnTo>
                  <a:pt x="0" y="28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8026" name="Freeform 154"/>
          <p:cNvSpPr>
            <a:spLocks/>
          </p:cNvSpPr>
          <p:nvPr/>
        </p:nvSpPr>
        <p:spPr bwMode="auto">
          <a:xfrm>
            <a:off x="6786563" y="2732088"/>
            <a:ext cx="141287" cy="96837"/>
          </a:xfrm>
          <a:custGeom>
            <a:avLst/>
            <a:gdLst>
              <a:gd name="T0" fmla="*/ 107 w 119"/>
              <a:gd name="T1" fmla="*/ 5 h 89"/>
              <a:gd name="T2" fmla="*/ 100 w 119"/>
              <a:gd name="T3" fmla="*/ 12 h 89"/>
              <a:gd name="T4" fmla="*/ 94 w 119"/>
              <a:gd name="T5" fmla="*/ 17 h 89"/>
              <a:gd name="T6" fmla="*/ 87 w 119"/>
              <a:gd name="T7" fmla="*/ 22 h 89"/>
              <a:gd name="T8" fmla="*/ 80 w 119"/>
              <a:gd name="T9" fmla="*/ 24 h 89"/>
              <a:gd name="T10" fmla="*/ 74 w 119"/>
              <a:gd name="T11" fmla="*/ 25 h 89"/>
              <a:gd name="T12" fmla="*/ 69 w 119"/>
              <a:gd name="T13" fmla="*/ 27 h 89"/>
              <a:gd name="T14" fmla="*/ 58 w 119"/>
              <a:gd name="T15" fmla="*/ 27 h 89"/>
              <a:gd name="T16" fmla="*/ 53 w 119"/>
              <a:gd name="T17" fmla="*/ 27 h 89"/>
              <a:gd name="T18" fmla="*/ 48 w 119"/>
              <a:gd name="T19" fmla="*/ 25 h 89"/>
              <a:gd name="T20" fmla="*/ 48 w 119"/>
              <a:gd name="T21" fmla="*/ 14 h 89"/>
              <a:gd name="T22" fmla="*/ 45 w 119"/>
              <a:gd name="T23" fmla="*/ 15 h 89"/>
              <a:gd name="T24" fmla="*/ 42 w 119"/>
              <a:gd name="T25" fmla="*/ 19 h 89"/>
              <a:gd name="T26" fmla="*/ 37 w 119"/>
              <a:gd name="T27" fmla="*/ 22 h 89"/>
              <a:gd name="T28" fmla="*/ 30 w 119"/>
              <a:gd name="T29" fmla="*/ 27 h 89"/>
              <a:gd name="T30" fmla="*/ 17 w 119"/>
              <a:gd name="T31" fmla="*/ 39 h 89"/>
              <a:gd name="T32" fmla="*/ 12 w 119"/>
              <a:gd name="T33" fmla="*/ 44 h 89"/>
              <a:gd name="T34" fmla="*/ 5 w 119"/>
              <a:gd name="T35" fmla="*/ 47 h 89"/>
              <a:gd name="T36" fmla="*/ 1 w 119"/>
              <a:gd name="T37" fmla="*/ 50 h 89"/>
              <a:gd name="T38" fmla="*/ 0 w 119"/>
              <a:gd name="T39" fmla="*/ 52 h 89"/>
              <a:gd name="T40" fmla="*/ 0 w 119"/>
              <a:gd name="T41" fmla="*/ 52 h 89"/>
              <a:gd name="T42" fmla="*/ 3 w 119"/>
              <a:gd name="T43" fmla="*/ 54 h 89"/>
              <a:gd name="T44" fmla="*/ 6 w 119"/>
              <a:gd name="T45" fmla="*/ 57 h 89"/>
              <a:gd name="T46" fmla="*/ 13 w 119"/>
              <a:gd name="T47" fmla="*/ 62 h 89"/>
              <a:gd name="T48" fmla="*/ 22 w 119"/>
              <a:gd name="T49" fmla="*/ 69 h 89"/>
              <a:gd name="T50" fmla="*/ 33 w 119"/>
              <a:gd name="T51" fmla="*/ 77 h 89"/>
              <a:gd name="T52" fmla="*/ 38 w 119"/>
              <a:gd name="T53" fmla="*/ 82 h 89"/>
              <a:gd name="T54" fmla="*/ 43 w 119"/>
              <a:gd name="T55" fmla="*/ 86 h 89"/>
              <a:gd name="T56" fmla="*/ 47 w 119"/>
              <a:gd name="T57" fmla="*/ 89 h 89"/>
              <a:gd name="T58" fmla="*/ 48 w 119"/>
              <a:gd name="T59" fmla="*/ 89 h 89"/>
              <a:gd name="T60" fmla="*/ 53 w 119"/>
              <a:gd name="T61" fmla="*/ 72 h 89"/>
              <a:gd name="T62" fmla="*/ 58 w 119"/>
              <a:gd name="T63" fmla="*/ 72 h 89"/>
              <a:gd name="T64" fmla="*/ 65 w 119"/>
              <a:gd name="T65" fmla="*/ 70 h 89"/>
              <a:gd name="T66" fmla="*/ 74 w 119"/>
              <a:gd name="T67" fmla="*/ 69 h 89"/>
              <a:gd name="T68" fmla="*/ 82 w 119"/>
              <a:gd name="T69" fmla="*/ 67 h 89"/>
              <a:gd name="T70" fmla="*/ 90 w 119"/>
              <a:gd name="T71" fmla="*/ 62 h 89"/>
              <a:gd name="T72" fmla="*/ 99 w 119"/>
              <a:gd name="T73" fmla="*/ 57 h 89"/>
              <a:gd name="T74" fmla="*/ 107 w 119"/>
              <a:gd name="T75" fmla="*/ 49 h 89"/>
              <a:gd name="T76" fmla="*/ 114 w 119"/>
              <a:gd name="T77" fmla="*/ 39 h 89"/>
              <a:gd name="T78" fmla="*/ 119 w 119"/>
              <a:gd name="T79" fmla="*/ 29 h 89"/>
              <a:gd name="T80" fmla="*/ 119 w 119"/>
              <a:gd name="T81" fmla="*/ 25 h 89"/>
              <a:gd name="T82" fmla="*/ 119 w 119"/>
              <a:gd name="T83" fmla="*/ 20 h 89"/>
              <a:gd name="T84" fmla="*/ 119 w 119"/>
              <a:gd name="T85" fmla="*/ 19 h 89"/>
              <a:gd name="T86" fmla="*/ 119 w 119"/>
              <a:gd name="T87" fmla="*/ 15 h 89"/>
              <a:gd name="T88" fmla="*/ 119 w 119"/>
              <a:gd name="T89" fmla="*/ 12 h 89"/>
              <a:gd name="T90" fmla="*/ 117 w 119"/>
              <a:gd name="T91" fmla="*/ 9 h 89"/>
              <a:gd name="T92" fmla="*/ 115 w 119"/>
              <a:gd name="T93" fmla="*/ 7 h 89"/>
              <a:gd name="T94" fmla="*/ 114 w 119"/>
              <a:gd name="T95" fmla="*/ 3 h 89"/>
              <a:gd name="T96" fmla="*/ 114 w 119"/>
              <a:gd name="T97" fmla="*/ 2 h 89"/>
              <a:gd name="T98" fmla="*/ 114 w 119"/>
              <a:gd name="T99" fmla="*/ 2 h 89"/>
              <a:gd name="T100" fmla="*/ 114 w 119"/>
              <a:gd name="T101" fmla="*/ 2 h 89"/>
              <a:gd name="T102" fmla="*/ 114 w 119"/>
              <a:gd name="T103" fmla="*/ 2 h 89"/>
              <a:gd name="T104" fmla="*/ 114 w 119"/>
              <a:gd name="T105" fmla="*/ 2 h 89"/>
              <a:gd name="T106" fmla="*/ 114 w 119"/>
              <a:gd name="T107" fmla="*/ 2 h 89"/>
              <a:gd name="T108" fmla="*/ 114 w 119"/>
              <a:gd name="T109" fmla="*/ 2 h 89"/>
              <a:gd name="T110" fmla="*/ 114 w 119"/>
              <a:gd name="T111" fmla="*/ 0 h 89"/>
              <a:gd name="T112" fmla="*/ 114 w 119"/>
              <a:gd name="T113" fmla="*/ 0 h 89"/>
              <a:gd name="T114" fmla="*/ 114 w 119"/>
              <a:gd name="T115" fmla="*/ 0 h 89"/>
              <a:gd name="T116" fmla="*/ 114 w 119"/>
              <a:gd name="T117" fmla="*/ 0 h 89"/>
              <a:gd name="T118" fmla="*/ 114 w 119"/>
              <a:gd name="T119" fmla="*/ 0 h 89"/>
              <a:gd name="T120" fmla="*/ 112 w 119"/>
              <a:gd name="T121" fmla="*/ 0 h 89"/>
              <a:gd name="T122" fmla="*/ 112 w 119"/>
              <a:gd name="T123" fmla="*/ 0 h 89"/>
              <a:gd name="T124" fmla="*/ 112 w 119"/>
              <a:gd name="T125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9" h="89">
                <a:moveTo>
                  <a:pt x="112" y="0"/>
                </a:moveTo>
                <a:lnTo>
                  <a:pt x="110" y="2"/>
                </a:lnTo>
                <a:lnTo>
                  <a:pt x="107" y="5"/>
                </a:lnTo>
                <a:lnTo>
                  <a:pt x="105" y="7"/>
                </a:lnTo>
                <a:lnTo>
                  <a:pt x="104" y="10"/>
                </a:lnTo>
                <a:lnTo>
                  <a:pt x="100" y="12"/>
                </a:lnTo>
                <a:lnTo>
                  <a:pt x="99" y="14"/>
                </a:lnTo>
                <a:lnTo>
                  <a:pt x="95" y="15"/>
                </a:lnTo>
                <a:lnTo>
                  <a:pt x="94" y="17"/>
                </a:lnTo>
                <a:lnTo>
                  <a:pt x="92" y="19"/>
                </a:lnTo>
                <a:lnTo>
                  <a:pt x="89" y="20"/>
                </a:lnTo>
                <a:lnTo>
                  <a:pt x="87" y="22"/>
                </a:lnTo>
                <a:lnTo>
                  <a:pt x="85" y="22"/>
                </a:lnTo>
                <a:lnTo>
                  <a:pt x="84" y="24"/>
                </a:lnTo>
                <a:lnTo>
                  <a:pt x="80" y="24"/>
                </a:lnTo>
                <a:lnTo>
                  <a:pt x="79" y="25"/>
                </a:lnTo>
                <a:lnTo>
                  <a:pt x="77" y="25"/>
                </a:lnTo>
                <a:lnTo>
                  <a:pt x="74" y="25"/>
                </a:lnTo>
                <a:lnTo>
                  <a:pt x="72" y="27"/>
                </a:lnTo>
                <a:lnTo>
                  <a:pt x="70" y="27"/>
                </a:lnTo>
                <a:lnTo>
                  <a:pt x="69" y="27"/>
                </a:lnTo>
                <a:lnTo>
                  <a:pt x="63" y="27"/>
                </a:lnTo>
                <a:lnTo>
                  <a:pt x="60" y="27"/>
                </a:lnTo>
                <a:lnTo>
                  <a:pt x="58" y="27"/>
                </a:lnTo>
                <a:lnTo>
                  <a:pt x="57" y="27"/>
                </a:lnTo>
                <a:lnTo>
                  <a:pt x="55" y="27"/>
                </a:lnTo>
                <a:lnTo>
                  <a:pt x="53" y="27"/>
                </a:lnTo>
                <a:lnTo>
                  <a:pt x="52" y="27"/>
                </a:lnTo>
                <a:lnTo>
                  <a:pt x="50" y="25"/>
                </a:lnTo>
                <a:lnTo>
                  <a:pt x="48" y="25"/>
                </a:lnTo>
                <a:lnTo>
                  <a:pt x="48" y="25"/>
                </a:lnTo>
                <a:lnTo>
                  <a:pt x="48" y="14"/>
                </a:lnTo>
                <a:lnTo>
                  <a:pt x="48" y="14"/>
                </a:lnTo>
                <a:lnTo>
                  <a:pt x="47" y="14"/>
                </a:lnTo>
                <a:lnTo>
                  <a:pt x="47" y="15"/>
                </a:lnTo>
                <a:lnTo>
                  <a:pt x="45" y="15"/>
                </a:lnTo>
                <a:lnTo>
                  <a:pt x="45" y="17"/>
                </a:lnTo>
                <a:lnTo>
                  <a:pt x="43" y="17"/>
                </a:lnTo>
                <a:lnTo>
                  <a:pt x="42" y="19"/>
                </a:lnTo>
                <a:lnTo>
                  <a:pt x="40" y="20"/>
                </a:lnTo>
                <a:lnTo>
                  <a:pt x="38" y="22"/>
                </a:lnTo>
                <a:lnTo>
                  <a:pt x="37" y="22"/>
                </a:lnTo>
                <a:lnTo>
                  <a:pt x="35" y="24"/>
                </a:lnTo>
                <a:lnTo>
                  <a:pt x="33" y="25"/>
                </a:lnTo>
                <a:lnTo>
                  <a:pt x="30" y="27"/>
                </a:lnTo>
                <a:lnTo>
                  <a:pt x="27" y="30"/>
                </a:lnTo>
                <a:lnTo>
                  <a:pt x="22" y="35"/>
                </a:lnTo>
                <a:lnTo>
                  <a:pt x="17" y="39"/>
                </a:lnTo>
                <a:lnTo>
                  <a:pt x="15" y="40"/>
                </a:lnTo>
                <a:lnTo>
                  <a:pt x="13" y="42"/>
                </a:lnTo>
                <a:lnTo>
                  <a:pt x="12" y="44"/>
                </a:lnTo>
                <a:lnTo>
                  <a:pt x="8" y="44"/>
                </a:lnTo>
                <a:lnTo>
                  <a:pt x="6" y="45"/>
                </a:lnTo>
                <a:lnTo>
                  <a:pt x="5" y="47"/>
                </a:lnTo>
                <a:lnTo>
                  <a:pt x="3" y="49"/>
                </a:lnTo>
                <a:lnTo>
                  <a:pt x="3" y="49"/>
                </a:lnTo>
                <a:lnTo>
                  <a:pt x="1" y="50"/>
                </a:lnTo>
                <a:lnTo>
                  <a:pt x="1" y="50"/>
                </a:lnTo>
                <a:lnTo>
                  <a:pt x="0" y="50"/>
                </a:lnTo>
                <a:lnTo>
                  <a:pt x="0" y="52"/>
                </a:lnTo>
                <a:lnTo>
                  <a:pt x="0" y="52"/>
                </a:lnTo>
                <a:lnTo>
                  <a:pt x="0" y="52"/>
                </a:lnTo>
                <a:lnTo>
                  <a:pt x="0" y="52"/>
                </a:lnTo>
                <a:lnTo>
                  <a:pt x="1" y="52"/>
                </a:lnTo>
                <a:lnTo>
                  <a:pt x="1" y="54"/>
                </a:lnTo>
                <a:lnTo>
                  <a:pt x="3" y="54"/>
                </a:lnTo>
                <a:lnTo>
                  <a:pt x="3" y="55"/>
                </a:lnTo>
                <a:lnTo>
                  <a:pt x="5" y="57"/>
                </a:lnTo>
                <a:lnTo>
                  <a:pt x="6" y="57"/>
                </a:lnTo>
                <a:lnTo>
                  <a:pt x="8" y="59"/>
                </a:lnTo>
                <a:lnTo>
                  <a:pt x="12" y="60"/>
                </a:lnTo>
                <a:lnTo>
                  <a:pt x="13" y="62"/>
                </a:lnTo>
                <a:lnTo>
                  <a:pt x="15" y="64"/>
                </a:lnTo>
                <a:lnTo>
                  <a:pt x="17" y="65"/>
                </a:lnTo>
                <a:lnTo>
                  <a:pt x="22" y="69"/>
                </a:lnTo>
                <a:lnTo>
                  <a:pt x="27" y="72"/>
                </a:lnTo>
                <a:lnTo>
                  <a:pt x="30" y="75"/>
                </a:lnTo>
                <a:lnTo>
                  <a:pt x="33" y="77"/>
                </a:lnTo>
                <a:lnTo>
                  <a:pt x="35" y="79"/>
                </a:lnTo>
                <a:lnTo>
                  <a:pt x="37" y="81"/>
                </a:lnTo>
                <a:lnTo>
                  <a:pt x="38" y="82"/>
                </a:lnTo>
                <a:lnTo>
                  <a:pt x="40" y="84"/>
                </a:lnTo>
                <a:lnTo>
                  <a:pt x="42" y="86"/>
                </a:lnTo>
                <a:lnTo>
                  <a:pt x="43" y="86"/>
                </a:lnTo>
                <a:lnTo>
                  <a:pt x="45" y="87"/>
                </a:lnTo>
                <a:lnTo>
                  <a:pt x="45" y="87"/>
                </a:lnTo>
                <a:lnTo>
                  <a:pt x="47" y="89"/>
                </a:lnTo>
                <a:lnTo>
                  <a:pt x="47" y="89"/>
                </a:lnTo>
                <a:lnTo>
                  <a:pt x="48" y="89"/>
                </a:lnTo>
                <a:lnTo>
                  <a:pt x="48" y="89"/>
                </a:lnTo>
                <a:lnTo>
                  <a:pt x="48" y="72"/>
                </a:lnTo>
                <a:lnTo>
                  <a:pt x="52" y="72"/>
                </a:lnTo>
                <a:lnTo>
                  <a:pt x="53" y="72"/>
                </a:lnTo>
                <a:lnTo>
                  <a:pt x="55" y="72"/>
                </a:lnTo>
                <a:lnTo>
                  <a:pt x="57" y="72"/>
                </a:lnTo>
                <a:lnTo>
                  <a:pt x="58" y="72"/>
                </a:lnTo>
                <a:lnTo>
                  <a:pt x="60" y="72"/>
                </a:lnTo>
                <a:lnTo>
                  <a:pt x="63" y="72"/>
                </a:lnTo>
                <a:lnTo>
                  <a:pt x="65" y="70"/>
                </a:lnTo>
                <a:lnTo>
                  <a:pt x="69" y="70"/>
                </a:lnTo>
                <a:lnTo>
                  <a:pt x="70" y="70"/>
                </a:lnTo>
                <a:lnTo>
                  <a:pt x="74" y="69"/>
                </a:lnTo>
                <a:lnTo>
                  <a:pt x="75" y="69"/>
                </a:lnTo>
                <a:lnTo>
                  <a:pt x="79" y="67"/>
                </a:lnTo>
                <a:lnTo>
                  <a:pt x="82" y="67"/>
                </a:lnTo>
                <a:lnTo>
                  <a:pt x="84" y="65"/>
                </a:lnTo>
                <a:lnTo>
                  <a:pt x="87" y="64"/>
                </a:lnTo>
                <a:lnTo>
                  <a:pt x="90" y="62"/>
                </a:lnTo>
                <a:lnTo>
                  <a:pt x="94" y="60"/>
                </a:lnTo>
                <a:lnTo>
                  <a:pt x="95" y="59"/>
                </a:lnTo>
                <a:lnTo>
                  <a:pt x="99" y="57"/>
                </a:lnTo>
                <a:lnTo>
                  <a:pt x="102" y="54"/>
                </a:lnTo>
                <a:lnTo>
                  <a:pt x="104" y="52"/>
                </a:lnTo>
                <a:lnTo>
                  <a:pt x="107" y="49"/>
                </a:lnTo>
                <a:lnTo>
                  <a:pt x="109" y="45"/>
                </a:lnTo>
                <a:lnTo>
                  <a:pt x="112" y="42"/>
                </a:lnTo>
                <a:lnTo>
                  <a:pt x="114" y="39"/>
                </a:lnTo>
                <a:lnTo>
                  <a:pt x="117" y="35"/>
                </a:lnTo>
                <a:lnTo>
                  <a:pt x="119" y="30"/>
                </a:lnTo>
                <a:lnTo>
                  <a:pt x="119" y="29"/>
                </a:lnTo>
                <a:lnTo>
                  <a:pt x="119" y="27"/>
                </a:lnTo>
                <a:lnTo>
                  <a:pt x="119" y="25"/>
                </a:lnTo>
                <a:lnTo>
                  <a:pt x="119" y="25"/>
                </a:lnTo>
                <a:lnTo>
                  <a:pt x="119" y="24"/>
                </a:lnTo>
                <a:lnTo>
                  <a:pt x="119" y="22"/>
                </a:lnTo>
                <a:lnTo>
                  <a:pt x="119" y="20"/>
                </a:lnTo>
                <a:lnTo>
                  <a:pt x="119" y="20"/>
                </a:lnTo>
                <a:lnTo>
                  <a:pt x="119" y="19"/>
                </a:lnTo>
                <a:lnTo>
                  <a:pt x="119" y="19"/>
                </a:lnTo>
                <a:lnTo>
                  <a:pt x="119" y="17"/>
                </a:lnTo>
                <a:lnTo>
                  <a:pt x="119" y="17"/>
                </a:lnTo>
                <a:lnTo>
                  <a:pt x="119" y="15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7" y="12"/>
                </a:lnTo>
                <a:lnTo>
                  <a:pt x="117" y="10"/>
                </a:lnTo>
                <a:lnTo>
                  <a:pt x="117" y="9"/>
                </a:lnTo>
                <a:lnTo>
                  <a:pt x="117" y="9"/>
                </a:lnTo>
                <a:lnTo>
                  <a:pt x="117" y="7"/>
                </a:lnTo>
                <a:lnTo>
                  <a:pt x="115" y="7"/>
                </a:lnTo>
                <a:lnTo>
                  <a:pt x="115" y="5"/>
                </a:lnTo>
                <a:lnTo>
                  <a:pt x="115" y="3"/>
                </a:lnTo>
                <a:lnTo>
                  <a:pt x="114" y="3"/>
                </a:lnTo>
                <a:lnTo>
                  <a:pt x="114" y="3"/>
                </a:lnTo>
                <a:lnTo>
                  <a:pt x="114" y="2"/>
                </a:lnTo>
                <a:lnTo>
                  <a:pt x="114" y="2"/>
                </a:lnTo>
                <a:lnTo>
                  <a:pt x="114" y="2"/>
                </a:lnTo>
                <a:lnTo>
                  <a:pt x="114" y="2"/>
                </a:lnTo>
                <a:lnTo>
                  <a:pt x="114" y="2"/>
                </a:lnTo>
                <a:lnTo>
                  <a:pt x="114" y="2"/>
                </a:lnTo>
                <a:lnTo>
                  <a:pt x="114" y="2"/>
                </a:lnTo>
                <a:lnTo>
                  <a:pt x="114" y="2"/>
                </a:lnTo>
                <a:lnTo>
                  <a:pt x="114" y="2"/>
                </a:lnTo>
                <a:lnTo>
                  <a:pt x="114" y="2"/>
                </a:lnTo>
                <a:lnTo>
                  <a:pt x="114" y="2"/>
                </a:lnTo>
                <a:lnTo>
                  <a:pt x="114" y="2"/>
                </a:lnTo>
                <a:lnTo>
                  <a:pt x="114" y="2"/>
                </a:lnTo>
                <a:lnTo>
                  <a:pt x="114" y="2"/>
                </a:lnTo>
                <a:lnTo>
                  <a:pt x="114" y="2"/>
                </a:lnTo>
                <a:lnTo>
                  <a:pt x="114" y="2"/>
                </a:lnTo>
                <a:lnTo>
                  <a:pt x="114" y="2"/>
                </a:lnTo>
                <a:lnTo>
                  <a:pt x="114" y="2"/>
                </a:lnTo>
                <a:lnTo>
                  <a:pt x="114" y="2"/>
                </a:lnTo>
                <a:lnTo>
                  <a:pt x="114" y="2"/>
                </a:lnTo>
                <a:lnTo>
                  <a:pt x="114" y="2"/>
                </a:lnTo>
                <a:lnTo>
                  <a:pt x="114" y="2"/>
                </a:lnTo>
                <a:lnTo>
                  <a:pt x="114" y="0"/>
                </a:lnTo>
                <a:lnTo>
                  <a:pt x="114" y="0"/>
                </a:lnTo>
                <a:lnTo>
                  <a:pt x="114" y="0"/>
                </a:lnTo>
                <a:lnTo>
                  <a:pt x="114" y="0"/>
                </a:lnTo>
                <a:lnTo>
                  <a:pt x="114" y="0"/>
                </a:lnTo>
                <a:lnTo>
                  <a:pt x="114" y="0"/>
                </a:lnTo>
                <a:lnTo>
                  <a:pt x="114" y="0"/>
                </a:lnTo>
                <a:lnTo>
                  <a:pt x="114" y="0"/>
                </a:lnTo>
                <a:lnTo>
                  <a:pt x="114" y="0"/>
                </a:lnTo>
                <a:lnTo>
                  <a:pt x="114" y="0"/>
                </a:lnTo>
                <a:lnTo>
                  <a:pt x="114" y="0"/>
                </a:lnTo>
                <a:lnTo>
                  <a:pt x="114" y="0"/>
                </a:lnTo>
                <a:lnTo>
                  <a:pt x="114" y="0"/>
                </a:lnTo>
                <a:lnTo>
                  <a:pt x="112" y="0"/>
                </a:lnTo>
                <a:lnTo>
                  <a:pt x="112" y="0"/>
                </a:lnTo>
                <a:lnTo>
                  <a:pt x="112" y="0"/>
                </a:lnTo>
                <a:lnTo>
                  <a:pt x="112" y="0"/>
                </a:lnTo>
                <a:lnTo>
                  <a:pt x="112" y="0"/>
                </a:lnTo>
                <a:lnTo>
                  <a:pt x="112" y="0"/>
                </a:lnTo>
                <a:lnTo>
                  <a:pt x="112" y="0"/>
                </a:lnTo>
                <a:lnTo>
                  <a:pt x="112" y="0"/>
                </a:lnTo>
                <a:lnTo>
                  <a:pt x="112" y="0"/>
                </a:lnTo>
                <a:lnTo>
                  <a:pt x="112" y="0"/>
                </a:lnTo>
                <a:close/>
              </a:path>
            </a:pathLst>
          </a:custGeom>
          <a:solidFill>
            <a:srgbClr val="FFFFFF"/>
          </a:solidFill>
          <a:ln w="158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027" name="Rectangle 155"/>
          <p:cNvSpPr>
            <a:spLocks noChangeArrowheads="1"/>
          </p:cNvSpPr>
          <p:nvPr/>
        </p:nvSpPr>
        <p:spPr bwMode="auto">
          <a:xfrm>
            <a:off x="7067550" y="2660650"/>
            <a:ext cx="4603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altLang="ru-RU" sz="1400">
                <a:solidFill>
                  <a:srgbClr val="000000"/>
                </a:solidFill>
              </a:rPr>
              <a:t>шлюз</a:t>
            </a:r>
            <a:endParaRPr lang="ru-RU" altLang="ru-RU" sz="1400"/>
          </a:p>
        </p:txBody>
      </p:sp>
      <p:grpSp>
        <p:nvGrpSpPr>
          <p:cNvPr id="208028" name="Group 156"/>
          <p:cNvGrpSpPr>
            <a:grpSpLocks/>
          </p:cNvGrpSpPr>
          <p:nvPr/>
        </p:nvGrpSpPr>
        <p:grpSpPr bwMode="auto">
          <a:xfrm>
            <a:off x="684213" y="4005263"/>
            <a:ext cx="5364162" cy="2168525"/>
            <a:chOff x="816" y="1459"/>
            <a:chExt cx="4406" cy="2158"/>
          </a:xfrm>
        </p:grpSpPr>
        <p:sp>
          <p:nvSpPr>
            <p:cNvPr id="208029" name="Freeform 157"/>
            <p:cNvSpPr>
              <a:spLocks/>
            </p:cNvSpPr>
            <p:nvPr/>
          </p:nvSpPr>
          <p:spPr bwMode="auto">
            <a:xfrm>
              <a:off x="1179" y="3394"/>
              <a:ext cx="528" cy="42"/>
            </a:xfrm>
            <a:custGeom>
              <a:avLst/>
              <a:gdLst>
                <a:gd name="T0" fmla="*/ 528 w 528"/>
                <a:gd name="T1" fmla="*/ 0 h 42"/>
                <a:gd name="T2" fmla="*/ 183 w 528"/>
                <a:gd name="T3" fmla="*/ 0 h 42"/>
                <a:gd name="T4" fmla="*/ 246 w 528"/>
                <a:gd name="T5" fmla="*/ 42 h 42"/>
                <a:gd name="T6" fmla="*/ 0 w 5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42">
                  <a:moveTo>
                    <a:pt x="528" y="0"/>
                  </a:moveTo>
                  <a:lnTo>
                    <a:pt x="183" y="0"/>
                  </a:lnTo>
                  <a:lnTo>
                    <a:pt x="246" y="42"/>
                  </a:lnTo>
                  <a:lnTo>
                    <a:pt x="0" y="4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030" name="Freeform 158"/>
            <p:cNvSpPr>
              <a:spLocks noEditPoints="1"/>
            </p:cNvSpPr>
            <p:nvPr/>
          </p:nvSpPr>
          <p:spPr bwMode="auto">
            <a:xfrm>
              <a:off x="816" y="3249"/>
              <a:ext cx="371" cy="301"/>
            </a:xfrm>
            <a:custGeom>
              <a:avLst/>
              <a:gdLst>
                <a:gd name="T0" fmla="*/ 368 w 371"/>
                <a:gd name="T1" fmla="*/ 74 h 301"/>
                <a:gd name="T2" fmla="*/ 321 w 371"/>
                <a:gd name="T3" fmla="*/ 93 h 301"/>
                <a:gd name="T4" fmla="*/ 276 w 371"/>
                <a:gd name="T5" fmla="*/ 80 h 301"/>
                <a:gd name="T6" fmla="*/ 271 w 371"/>
                <a:gd name="T7" fmla="*/ 62 h 301"/>
                <a:gd name="T8" fmla="*/ 226 w 371"/>
                <a:gd name="T9" fmla="*/ 47 h 301"/>
                <a:gd name="T10" fmla="*/ 148 w 371"/>
                <a:gd name="T11" fmla="*/ 47 h 301"/>
                <a:gd name="T12" fmla="*/ 110 w 371"/>
                <a:gd name="T13" fmla="*/ 57 h 301"/>
                <a:gd name="T14" fmla="*/ 95 w 371"/>
                <a:gd name="T15" fmla="*/ 75 h 301"/>
                <a:gd name="T16" fmla="*/ 65 w 371"/>
                <a:gd name="T17" fmla="*/ 92 h 301"/>
                <a:gd name="T18" fmla="*/ 0 w 371"/>
                <a:gd name="T19" fmla="*/ 90 h 301"/>
                <a:gd name="T20" fmla="*/ 17 w 371"/>
                <a:gd name="T21" fmla="*/ 44 h 301"/>
                <a:gd name="T22" fmla="*/ 62 w 371"/>
                <a:gd name="T23" fmla="*/ 17 h 301"/>
                <a:gd name="T24" fmla="*/ 163 w 371"/>
                <a:gd name="T25" fmla="*/ 4 h 301"/>
                <a:gd name="T26" fmla="*/ 228 w 371"/>
                <a:gd name="T27" fmla="*/ 4 h 301"/>
                <a:gd name="T28" fmla="*/ 331 w 371"/>
                <a:gd name="T29" fmla="*/ 24 h 301"/>
                <a:gd name="T30" fmla="*/ 371 w 371"/>
                <a:gd name="T31" fmla="*/ 108 h 301"/>
                <a:gd name="T32" fmla="*/ 366 w 371"/>
                <a:gd name="T33" fmla="*/ 130 h 301"/>
                <a:gd name="T34" fmla="*/ 343 w 371"/>
                <a:gd name="T35" fmla="*/ 140 h 301"/>
                <a:gd name="T36" fmla="*/ 300 w 371"/>
                <a:gd name="T37" fmla="*/ 133 h 301"/>
                <a:gd name="T38" fmla="*/ 280 w 371"/>
                <a:gd name="T39" fmla="*/ 115 h 301"/>
                <a:gd name="T40" fmla="*/ 291 w 371"/>
                <a:gd name="T41" fmla="*/ 95 h 301"/>
                <a:gd name="T42" fmla="*/ 336 w 371"/>
                <a:gd name="T43" fmla="*/ 103 h 301"/>
                <a:gd name="T44" fmla="*/ 95 w 371"/>
                <a:gd name="T45" fmla="*/ 108 h 301"/>
                <a:gd name="T46" fmla="*/ 83 w 371"/>
                <a:gd name="T47" fmla="*/ 132 h 301"/>
                <a:gd name="T48" fmla="*/ 53 w 371"/>
                <a:gd name="T49" fmla="*/ 142 h 301"/>
                <a:gd name="T50" fmla="*/ 9 w 371"/>
                <a:gd name="T51" fmla="*/ 137 h 301"/>
                <a:gd name="T52" fmla="*/ 2 w 371"/>
                <a:gd name="T53" fmla="*/ 118 h 301"/>
                <a:gd name="T54" fmla="*/ 20 w 371"/>
                <a:gd name="T55" fmla="*/ 103 h 301"/>
                <a:gd name="T56" fmla="*/ 82 w 371"/>
                <a:gd name="T57" fmla="*/ 98 h 301"/>
                <a:gd name="T58" fmla="*/ 216 w 371"/>
                <a:gd name="T59" fmla="*/ 102 h 301"/>
                <a:gd name="T60" fmla="*/ 258 w 371"/>
                <a:gd name="T61" fmla="*/ 112 h 301"/>
                <a:gd name="T62" fmla="*/ 324 w 371"/>
                <a:gd name="T63" fmla="*/ 225 h 301"/>
                <a:gd name="T64" fmla="*/ 44 w 371"/>
                <a:gd name="T65" fmla="*/ 301 h 301"/>
                <a:gd name="T66" fmla="*/ 47 w 371"/>
                <a:gd name="T67" fmla="*/ 225 h 301"/>
                <a:gd name="T68" fmla="*/ 113 w 371"/>
                <a:gd name="T69" fmla="*/ 112 h 301"/>
                <a:gd name="T70" fmla="*/ 158 w 371"/>
                <a:gd name="T71" fmla="*/ 102 h 301"/>
                <a:gd name="T72" fmla="*/ 157 w 371"/>
                <a:gd name="T73" fmla="*/ 150 h 301"/>
                <a:gd name="T74" fmla="*/ 172 w 371"/>
                <a:gd name="T75" fmla="*/ 132 h 301"/>
                <a:gd name="T76" fmla="*/ 196 w 371"/>
                <a:gd name="T77" fmla="*/ 132 h 301"/>
                <a:gd name="T78" fmla="*/ 215 w 371"/>
                <a:gd name="T79" fmla="*/ 150 h 301"/>
                <a:gd name="T80" fmla="*/ 215 w 371"/>
                <a:gd name="T81" fmla="*/ 132 h 301"/>
                <a:gd name="T82" fmla="*/ 157 w 371"/>
                <a:gd name="T83" fmla="*/ 178 h 301"/>
                <a:gd name="T84" fmla="*/ 172 w 371"/>
                <a:gd name="T85" fmla="*/ 162 h 301"/>
                <a:gd name="T86" fmla="*/ 196 w 371"/>
                <a:gd name="T87" fmla="*/ 162 h 301"/>
                <a:gd name="T88" fmla="*/ 215 w 371"/>
                <a:gd name="T89" fmla="*/ 178 h 301"/>
                <a:gd name="T90" fmla="*/ 215 w 371"/>
                <a:gd name="T91" fmla="*/ 162 h 301"/>
                <a:gd name="T92" fmla="*/ 157 w 371"/>
                <a:gd name="T93" fmla="*/ 208 h 301"/>
                <a:gd name="T94" fmla="*/ 172 w 371"/>
                <a:gd name="T95" fmla="*/ 190 h 301"/>
                <a:gd name="T96" fmla="*/ 196 w 371"/>
                <a:gd name="T97" fmla="*/ 190 h 301"/>
                <a:gd name="T98" fmla="*/ 215 w 371"/>
                <a:gd name="T99" fmla="*/ 208 h 301"/>
                <a:gd name="T100" fmla="*/ 215 w 371"/>
                <a:gd name="T101" fmla="*/ 19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1" h="301">
                  <a:moveTo>
                    <a:pt x="349" y="29"/>
                  </a:moveTo>
                  <a:lnTo>
                    <a:pt x="361" y="57"/>
                  </a:lnTo>
                  <a:lnTo>
                    <a:pt x="368" y="74"/>
                  </a:lnTo>
                  <a:lnTo>
                    <a:pt x="371" y="90"/>
                  </a:lnTo>
                  <a:lnTo>
                    <a:pt x="353" y="93"/>
                  </a:lnTo>
                  <a:lnTo>
                    <a:pt x="321" y="93"/>
                  </a:lnTo>
                  <a:lnTo>
                    <a:pt x="308" y="90"/>
                  </a:lnTo>
                  <a:lnTo>
                    <a:pt x="291" y="85"/>
                  </a:lnTo>
                  <a:lnTo>
                    <a:pt x="276" y="80"/>
                  </a:lnTo>
                  <a:lnTo>
                    <a:pt x="276" y="75"/>
                  </a:lnTo>
                  <a:lnTo>
                    <a:pt x="275" y="67"/>
                  </a:lnTo>
                  <a:lnTo>
                    <a:pt x="271" y="62"/>
                  </a:lnTo>
                  <a:lnTo>
                    <a:pt x="255" y="54"/>
                  </a:lnTo>
                  <a:lnTo>
                    <a:pt x="241" y="49"/>
                  </a:lnTo>
                  <a:lnTo>
                    <a:pt x="226" y="47"/>
                  </a:lnTo>
                  <a:lnTo>
                    <a:pt x="208" y="45"/>
                  </a:lnTo>
                  <a:lnTo>
                    <a:pt x="167" y="45"/>
                  </a:lnTo>
                  <a:lnTo>
                    <a:pt x="148" y="47"/>
                  </a:lnTo>
                  <a:lnTo>
                    <a:pt x="132" y="49"/>
                  </a:lnTo>
                  <a:lnTo>
                    <a:pt x="120" y="54"/>
                  </a:lnTo>
                  <a:lnTo>
                    <a:pt x="110" y="57"/>
                  </a:lnTo>
                  <a:lnTo>
                    <a:pt x="102" y="62"/>
                  </a:lnTo>
                  <a:lnTo>
                    <a:pt x="97" y="67"/>
                  </a:lnTo>
                  <a:lnTo>
                    <a:pt x="95" y="75"/>
                  </a:lnTo>
                  <a:lnTo>
                    <a:pt x="95" y="80"/>
                  </a:lnTo>
                  <a:lnTo>
                    <a:pt x="82" y="85"/>
                  </a:lnTo>
                  <a:lnTo>
                    <a:pt x="65" y="92"/>
                  </a:lnTo>
                  <a:lnTo>
                    <a:pt x="52" y="95"/>
                  </a:lnTo>
                  <a:lnTo>
                    <a:pt x="19" y="95"/>
                  </a:lnTo>
                  <a:lnTo>
                    <a:pt x="0" y="90"/>
                  </a:lnTo>
                  <a:lnTo>
                    <a:pt x="5" y="74"/>
                  </a:lnTo>
                  <a:lnTo>
                    <a:pt x="10" y="60"/>
                  </a:lnTo>
                  <a:lnTo>
                    <a:pt x="17" y="44"/>
                  </a:lnTo>
                  <a:lnTo>
                    <a:pt x="24" y="29"/>
                  </a:lnTo>
                  <a:lnTo>
                    <a:pt x="44" y="24"/>
                  </a:lnTo>
                  <a:lnTo>
                    <a:pt x="62" y="17"/>
                  </a:lnTo>
                  <a:lnTo>
                    <a:pt x="122" y="5"/>
                  </a:lnTo>
                  <a:lnTo>
                    <a:pt x="142" y="4"/>
                  </a:lnTo>
                  <a:lnTo>
                    <a:pt x="163" y="4"/>
                  </a:lnTo>
                  <a:lnTo>
                    <a:pt x="186" y="0"/>
                  </a:lnTo>
                  <a:lnTo>
                    <a:pt x="208" y="4"/>
                  </a:lnTo>
                  <a:lnTo>
                    <a:pt x="228" y="4"/>
                  </a:lnTo>
                  <a:lnTo>
                    <a:pt x="251" y="5"/>
                  </a:lnTo>
                  <a:lnTo>
                    <a:pt x="311" y="17"/>
                  </a:lnTo>
                  <a:lnTo>
                    <a:pt x="331" y="24"/>
                  </a:lnTo>
                  <a:lnTo>
                    <a:pt x="349" y="29"/>
                  </a:lnTo>
                  <a:close/>
                  <a:moveTo>
                    <a:pt x="371" y="100"/>
                  </a:moveTo>
                  <a:lnTo>
                    <a:pt x="371" y="108"/>
                  </a:lnTo>
                  <a:lnTo>
                    <a:pt x="369" y="115"/>
                  </a:lnTo>
                  <a:lnTo>
                    <a:pt x="369" y="123"/>
                  </a:lnTo>
                  <a:lnTo>
                    <a:pt x="366" y="130"/>
                  </a:lnTo>
                  <a:lnTo>
                    <a:pt x="364" y="133"/>
                  </a:lnTo>
                  <a:lnTo>
                    <a:pt x="351" y="138"/>
                  </a:lnTo>
                  <a:lnTo>
                    <a:pt x="343" y="140"/>
                  </a:lnTo>
                  <a:lnTo>
                    <a:pt x="320" y="140"/>
                  </a:lnTo>
                  <a:lnTo>
                    <a:pt x="310" y="138"/>
                  </a:lnTo>
                  <a:lnTo>
                    <a:pt x="300" y="133"/>
                  </a:lnTo>
                  <a:lnTo>
                    <a:pt x="291" y="130"/>
                  </a:lnTo>
                  <a:lnTo>
                    <a:pt x="285" y="123"/>
                  </a:lnTo>
                  <a:lnTo>
                    <a:pt x="280" y="115"/>
                  </a:lnTo>
                  <a:lnTo>
                    <a:pt x="276" y="108"/>
                  </a:lnTo>
                  <a:lnTo>
                    <a:pt x="276" y="90"/>
                  </a:lnTo>
                  <a:lnTo>
                    <a:pt x="291" y="95"/>
                  </a:lnTo>
                  <a:lnTo>
                    <a:pt x="305" y="100"/>
                  </a:lnTo>
                  <a:lnTo>
                    <a:pt x="321" y="103"/>
                  </a:lnTo>
                  <a:lnTo>
                    <a:pt x="336" y="103"/>
                  </a:lnTo>
                  <a:lnTo>
                    <a:pt x="371" y="100"/>
                  </a:lnTo>
                  <a:close/>
                  <a:moveTo>
                    <a:pt x="95" y="90"/>
                  </a:moveTo>
                  <a:lnTo>
                    <a:pt x="95" y="108"/>
                  </a:lnTo>
                  <a:lnTo>
                    <a:pt x="93" y="118"/>
                  </a:lnTo>
                  <a:lnTo>
                    <a:pt x="90" y="127"/>
                  </a:lnTo>
                  <a:lnTo>
                    <a:pt x="83" y="132"/>
                  </a:lnTo>
                  <a:lnTo>
                    <a:pt x="75" y="137"/>
                  </a:lnTo>
                  <a:lnTo>
                    <a:pt x="65" y="140"/>
                  </a:lnTo>
                  <a:lnTo>
                    <a:pt x="53" y="142"/>
                  </a:lnTo>
                  <a:lnTo>
                    <a:pt x="29" y="142"/>
                  </a:lnTo>
                  <a:lnTo>
                    <a:pt x="20" y="140"/>
                  </a:lnTo>
                  <a:lnTo>
                    <a:pt x="9" y="137"/>
                  </a:lnTo>
                  <a:lnTo>
                    <a:pt x="7" y="132"/>
                  </a:lnTo>
                  <a:lnTo>
                    <a:pt x="2" y="127"/>
                  </a:lnTo>
                  <a:lnTo>
                    <a:pt x="2" y="118"/>
                  </a:lnTo>
                  <a:lnTo>
                    <a:pt x="0" y="108"/>
                  </a:lnTo>
                  <a:lnTo>
                    <a:pt x="0" y="100"/>
                  </a:lnTo>
                  <a:lnTo>
                    <a:pt x="20" y="103"/>
                  </a:lnTo>
                  <a:lnTo>
                    <a:pt x="37" y="105"/>
                  </a:lnTo>
                  <a:lnTo>
                    <a:pt x="53" y="105"/>
                  </a:lnTo>
                  <a:lnTo>
                    <a:pt x="82" y="98"/>
                  </a:lnTo>
                  <a:lnTo>
                    <a:pt x="95" y="90"/>
                  </a:lnTo>
                  <a:close/>
                  <a:moveTo>
                    <a:pt x="158" y="102"/>
                  </a:moveTo>
                  <a:lnTo>
                    <a:pt x="216" y="102"/>
                  </a:lnTo>
                  <a:lnTo>
                    <a:pt x="216" y="75"/>
                  </a:lnTo>
                  <a:lnTo>
                    <a:pt x="258" y="75"/>
                  </a:lnTo>
                  <a:lnTo>
                    <a:pt x="258" y="112"/>
                  </a:lnTo>
                  <a:lnTo>
                    <a:pt x="311" y="195"/>
                  </a:lnTo>
                  <a:lnTo>
                    <a:pt x="321" y="212"/>
                  </a:lnTo>
                  <a:lnTo>
                    <a:pt x="324" y="225"/>
                  </a:lnTo>
                  <a:lnTo>
                    <a:pt x="329" y="236"/>
                  </a:lnTo>
                  <a:lnTo>
                    <a:pt x="329" y="301"/>
                  </a:lnTo>
                  <a:lnTo>
                    <a:pt x="44" y="301"/>
                  </a:lnTo>
                  <a:lnTo>
                    <a:pt x="44" y="255"/>
                  </a:lnTo>
                  <a:lnTo>
                    <a:pt x="45" y="238"/>
                  </a:lnTo>
                  <a:lnTo>
                    <a:pt x="47" y="225"/>
                  </a:lnTo>
                  <a:lnTo>
                    <a:pt x="53" y="208"/>
                  </a:lnTo>
                  <a:lnTo>
                    <a:pt x="63" y="195"/>
                  </a:lnTo>
                  <a:lnTo>
                    <a:pt x="113" y="112"/>
                  </a:lnTo>
                  <a:lnTo>
                    <a:pt x="113" y="75"/>
                  </a:lnTo>
                  <a:lnTo>
                    <a:pt x="158" y="75"/>
                  </a:lnTo>
                  <a:lnTo>
                    <a:pt x="158" y="102"/>
                  </a:lnTo>
                  <a:close/>
                  <a:moveTo>
                    <a:pt x="132" y="132"/>
                  </a:moveTo>
                  <a:lnTo>
                    <a:pt x="132" y="150"/>
                  </a:lnTo>
                  <a:lnTo>
                    <a:pt x="157" y="150"/>
                  </a:lnTo>
                  <a:lnTo>
                    <a:pt x="157" y="132"/>
                  </a:lnTo>
                  <a:lnTo>
                    <a:pt x="132" y="132"/>
                  </a:lnTo>
                  <a:close/>
                  <a:moveTo>
                    <a:pt x="172" y="132"/>
                  </a:moveTo>
                  <a:lnTo>
                    <a:pt x="172" y="150"/>
                  </a:lnTo>
                  <a:lnTo>
                    <a:pt x="196" y="150"/>
                  </a:lnTo>
                  <a:lnTo>
                    <a:pt x="196" y="132"/>
                  </a:lnTo>
                  <a:lnTo>
                    <a:pt x="172" y="132"/>
                  </a:lnTo>
                  <a:close/>
                  <a:moveTo>
                    <a:pt x="215" y="132"/>
                  </a:moveTo>
                  <a:lnTo>
                    <a:pt x="215" y="150"/>
                  </a:lnTo>
                  <a:lnTo>
                    <a:pt x="238" y="150"/>
                  </a:lnTo>
                  <a:lnTo>
                    <a:pt x="238" y="132"/>
                  </a:lnTo>
                  <a:lnTo>
                    <a:pt x="215" y="132"/>
                  </a:lnTo>
                  <a:close/>
                  <a:moveTo>
                    <a:pt x="132" y="162"/>
                  </a:moveTo>
                  <a:lnTo>
                    <a:pt x="132" y="178"/>
                  </a:lnTo>
                  <a:lnTo>
                    <a:pt x="157" y="178"/>
                  </a:lnTo>
                  <a:lnTo>
                    <a:pt x="157" y="162"/>
                  </a:lnTo>
                  <a:lnTo>
                    <a:pt x="132" y="162"/>
                  </a:lnTo>
                  <a:close/>
                  <a:moveTo>
                    <a:pt x="172" y="162"/>
                  </a:moveTo>
                  <a:lnTo>
                    <a:pt x="172" y="178"/>
                  </a:lnTo>
                  <a:lnTo>
                    <a:pt x="196" y="178"/>
                  </a:lnTo>
                  <a:lnTo>
                    <a:pt x="196" y="162"/>
                  </a:lnTo>
                  <a:lnTo>
                    <a:pt x="172" y="162"/>
                  </a:lnTo>
                  <a:close/>
                  <a:moveTo>
                    <a:pt x="215" y="162"/>
                  </a:moveTo>
                  <a:lnTo>
                    <a:pt x="215" y="178"/>
                  </a:lnTo>
                  <a:lnTo>
                    <a:pt x="238" y="178"/>
                  </a:lnTo>
                  <a:lnTo>
                    <a:pt x="238" y="162"/>
                  </a:lnTo>
                  <a:lnTo>
                    <a:pt x="215" y="162"/>
                  </a:lnTo>
                  <a:close/>
                  <a:moveTo>
                    <a:pt x="132" y="190"/>
                  </a:moveTo>
                  <a:lnTo>
                    <a:pt x="132" y="208"/>
                  </a:lnTo>
                  <a:lnTo>
                    <a:pt x="157" y="208"/>
                  </a:lnTo>
                  <a:lnTo>
                    <a:pt x="157" y="190"/>
                  </a:lnTo>
                  <a:lnTo>
                    <a:pt x="132" y="190"/>
                  </a:lnTo>
                  <a:close/>
                  <a:moveTo>
                    <a:pt x="172" y="190"/>
                  </a:moveTo>
                  <a:lnTo>
                    <a:pt x="172" y="208"/>
                  </a:lnTo>
                  <a:lnTo>
                    <a:pt x="196" y="208"/>
                  </a:lnTo>
                  <a:lnTo>
                    <a:pt x="196" y="190"/>
                  </a:lnTo>
                  <a:lnTo>
                    <a:pt x="172" y="190"/>
                  </a:lnTo>
                  <a:close/>
                  <a:moveTo>
                    <a:pt x="215" y="190"/>
                  </a:moveTo>
                  <a:lnTo>
                    <a:pt x="215" y="208"/>
                  </a:lnTo>
                  <a:lnTo>
                    <a:pt x="238" y="208"/>
                  </a:lnTo>
                  <a:lnTo>
                    <a:pt x="238" y="190"/>
                  </a:lnTo>
                  <a:lnTo>
                    <a:pt x="215" y="190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031" name="Freeform 159"/>
            <p:cNvSpPr>
              <a:spLocks/>
            </p:cNvSpPr>
            <p:nvPr/>
          </p:nvSpPr>
          <p:spPr bwMode="auto">
            <a:xfrm>
              <a:off x="1049" y="2599"/>
              <a:ext cx="30" cy="128"/>
            </a:xfrm>
            <a:custGeom>
              <a:avLst/>
              <a:gdLst>
                <a:gd name="T0" fmla="*/ 0 w 30"/>
                <a:gd name="T1" fmla="*/ 64 h 128"/>
                <a:gd name="T2" fmla="*/ 0 w 30"/>
                <a:gd name="T3" fmla="*/ 0 h 128"/>
                <a:gd name="T4" fmla="*/ 30 w 30"/>
                <a:gd name="T5" fmla="*/ 0 h 128"/>
                <a:gd name="T6" fmla="*/ 30 w 30"/>
                <a:gd name="T7" fmla="*/ 128 h 128"/>
                <a:gd name="T8" fmla="*/ 0 w 30"/>
                <a:gd name="T9" fmla="*/ 128 h 128"/>
                <a:gd name="T10" fmla="*/ 0 w 30"/>
                <a:gd name="T11" fmla="*/ 6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8">
                  <a:moveTo>
                    <a:pt x="0" y="64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30" y="128"/>
                  </a:lnTo>
                  <a:lnTo>
                    <a:pt x="0" y="128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032" name="Freeform 160"/>
            <p:cNvSpPr>
              <a:spLocks/>
            </p:cNvSpPr>
            <p:nvPr/>
          </p:nvSpPr>
          <p:spPr bwMode="auto">
            <a:xfrm>
              <a:off x="1049" y="2599"/>
              <a:ext cx="30" cy="128"/>
            </a:xfrm>
            <a:custGeom>
              <a:avLst/>
              <a:gdLst>
                <a:gd name="T0" fmla="*/ 0 w 30"/>
                <a:gd name="T1" fmla="*/ 64 h 128"/>
                <a:gd name="T2" fmla="*/ 0 w 30"/>
                <a:gd name="T3" fmla="*/ 0 h 128"/>
                <a:gd name="T4" fmla="*/ 30 w 30"/>
                <a:gd name="T5" fmla="*/ 0 h 128"/>
                <a:gd name="T6" fmla="*/ 30 w 30"/>
                <a:gd name="T7" fmla="*/ 128 h 128"/>
                <a:gd name="T8" fmla="*/ 0 w 30"/>
                <a:gd name="T9" fmla="*/ 128 h 128"/>
                <a:gd name="T10" fmla="*/ 0 w 30"/>
                <a:gd name="T11" fmla="*/ 6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8">
                  <a:moveTo>
                    <a:pt x="0" y="64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30" y="128"/>
                  </a:lnTo>
                  <a:lnTo>
                    <a:pt x="0" y="128"/>
                  </a:lnTo>
                  <a:lnTo>
                    <a:pt x="0" y="64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033" name="Freeform 161"/>
            <p:cNvSpPr>
              <a:spLocks/>
            </p:cNvSpPr>
            <p:nvPr/>
          </p:nvSpPr>
          <p:spPr bwMode="auto">
            <a:xfrm>
              <a:off x="911" y="2653"/>
              <a:ext cx="178" cy="493"/>
            </a:xfrm>
            <a:custGeom>
              <a:avLst/>
              <a:gdLst>
                <a:gd name="T0" fmla="*/ 0 w 178"/>
                <a:gd name="T1" fmla="*/ 93 h 493"/>
                <a:gd name="T2" fmla="*/ 2 w 178"/>
                <a:gd name="T3" fmla="*/ 89 h 493"/>
                <a:gd name="T4" fmla="*/ 2 w 178"/>
                <a:gd name="T5" fmla="*/ 84 h 493"/>
                <a:gd name="T6" fmla="*/ 3 w 178"/>
                <a:gd name="T7" fmla="*/ 79 h 493"/>
                <a:gd name="T8" fmla="*/ 5 w 178"/>
                <a:gd name="T9" fmla="*/ 73 h 493"/>
                <a:gd name="T10" fmla="*/ 7 w 178"/>
                <a:gd name="T11" fmla="*/ 64 h 493"/>
                <a:gd name="T12" fmla="*/ 12 w 178"/>
                <a:gd name="T13" fmla="*/ 51 h 493"/>
                <a:gd name="T14" fmla="*/ 20 w 178"/>
                <a:gd name="T15" fmla="*/ 39 h 493"/>
                <a:gd name="T16" fmla="*/ 27 w 178"/>
                <a:gd name="T17" fmla="*/ 29 h 493"/>
                <a:gd name="T18" fmla="*/ 33 w 178"/>
                <a:gd name="T19" fmla="*/ 23 h 493"/>
                <a:gd name="T20" fmla="*/ 42 w 178"/>
                <a:gd name="T21" fmla="*/ 15 h 493"/>
                <a:gd name="T22" fmla="*/ 52 w 178"/>
                <a:gd name="T23" fmla="*/ 10 h 493"/>
                <a:gd name="T24" fmla="*/ 63 w 178"/>
                <a:gd name="T25" fmla="*/ 5 h 493"/>
                <a:gd name="T26" fmla="*/ 75 w 178"/>
                <a:gd name="T27" fmla="*/ 1 h 493"/>
                <a:gd name="T28" fmla="*/ 90 w 178"/>
                <a:gd name="T29" fmla="*/ 0 h 493"/>
                <a:gd name="T30" fmla="*/ 105 w 178"/>
                <a:gd name="T31" fmla="*/ 0 h 493"/>
                <a:gd name="T32" fmla="*/ 118 w 178"/>
                <a:gd name="T33" fmla="*/ 3 h 493"/>
                <a:gd name="T34" fmla="*/ 130 w 178"/>
                <a:gd name="T35" fmla="*/ 8 h 493"/>
                <a:gd name="T36" fmla="*/ 138 w 178"/>
                <a:gd name="T37" fmla="*/ 13 h 493"/>
                <a:gd name="T38" fmla="*/ 146 w 178"/>
                <a:gd name="T39" fmla="*/ 20 h 493"/>
                <a:gd name="T40" fmla="*/ 155 w 178"/>
                <a:gd name="T41" fmla="*/ 26 h 493"/>
                <a:gd name="T42" fmla="*/ 160 w 178"/>
                <a:gd name="T43" fmla="*/ 34 h 493"/>
                <a:gd name="T44" fmla="*/ 165 w 178"/>
                <a:gd name="T45" fmla="*/ 43 h 493"/>
                <a:gd name="T46" fmla="*/ 168 w 178"/>
                <a:gd name="T47" fmla="*/ 51 h 493"/>
                <a:gd name="T48" fmla="*/ 171 w 178"/>
                <a:gd name="T49" fmla="*/ 59 h 493"/>
                <a:gd name="T50" fmla="*/ 175 w 178"/>
                <a:gd name="T51" fmla="*/ 68 h 493"/>
                <a:gd name="T52" fmla="*/ 176 w 178"/>
                <a:gd name="T53" fmla="*/ 74 h 493"/>
                <a:gd name="T54" fmla="*/ 176 w 178"/>
                <a:gd name="T55" fmla="*/ 81 h 493"/>
                <a:gd name="T56" fmla="*/ 178 w 178"/>
                <a:gd name="T57" fmla="*/ 86 h 493"/>
                <a:gd name="T58" fmla="*/ 178 w 178"/>
                <a:gd name="T59" fmla="*/ 88 h 493"/>
                <a:gd name="T60" fmla="*/ 178 w 178"/>
                <a:gd name="T61" fmla="*/ 458 h 493"/>
                <a:gd name="T62" fmla="*/ 176 w 178"/>
                <a:gd name="T63" fmla="*/ 465 h 493"/>
                <a:gd name="T64" fmla="*/ 175 w 178"/>
                <a:gd name="T65" fmla="*/ 472 h 493"/>
                <a:gd name="T66" fmla="*/ 173 w 178"/>
                <a:gd name="T67" fmla="*/ 475 h 493"/>
                <a:gd name="T68" fmla="*/ 170 w 178"/>
                <a:gd name="T69" fmla="*/ 482 h 493"/>
                <a:gd name="T70" fmla="*/ 166 w 178"/>
                <a:gd name="T71" fmla="*/ 485 h 493"/>
                <a:gd name="T72" fmla="*/ 161 w 178"/>
                <a:gd name="T73" fmla="*/ 488 h 493"/>
                <a:gd name="T74" fmla="*/ 155 w 178"/>
                <a:gd name="T75" fmla="*/ 492 h 493"/>
                <a:gd name="T76" fmla="*/ 150 w 178"/>
                <a:gd name="T77" fmla="*/ 493 h 493"/>
                <a:gd name="T78" fmla="*/ 143 w 178"/>
                <a:gd name="T79" fmla="*/ 493 h 493"/>
                <a:gd name="T80" fmla="*/ 38 w 178"/>
                <a:gd name="T81" fmla="*/ 493 h 493"/>
                <a:gd name="T82" fmla="*/ 33 w 178"/>
                <a:gd name="T83" fmla="*/ 493 h 493"/>
                <a:gd name="T84" fmla="*/ 28 w 178"/>
                <a:gd name="T85" fmla="*/ 492 h 493"/>
                <a:gd name="T86" fmla="*/ 23 w 178"/>
                <a:gd name="T87" fmla="*/ 490 h 493"/>
                <a:gd name="T88" fmla="*/ 20 w 178"/>
                <a:gd name="T89" fmla="*/ 488 h 493"/>
                <a:gd name="T90" fmla="*/ 15 w 178"/>
                <a:gd name="T91" fmla="*/ 487 h 493"/>
                <a:gd name="T92" fmla="*/ 7 w 178"/>
                <a:gd name="T93" fmla="*/ 480 h 493"/>
                <a:gd name="T94" fmla="*/ 3 w 178"/>
                <a:gd name="T95" fmla="*/ 475 h 493"/>
                <a:gd name="T96" fmla="*/ 2 w 178"/>
                <a:gd name="T97" fmla="*/ 470 h 493"/>
                <a:gd name="T98" fmla="*/ 0 w 178"/>
                <a:gd name="T99" fmla="*/ 463 h 493"/>
                <a:gd name="T100" fmla="*/ 0 w 178"/>
                <a:gd name="T101" fmla="*/ 457 h 493"/>
                <a:gd name="T102" fmla="*/ 0 w 178"/>
                <a:gd name="T103" fmla="*/ 448 h 493"/>
                <a:gd name="T104" fmla="*/ 0 w 178"/>
                <a:gd name="T105" fmla="*/ 432 h 493"/>
                <a:gd name="T106" fmla="*/ 0 w 178"/>
                <a:gd name="T107" fmla="*/ 370 h 493"/>
                <a:gd name="T108" fmla="*/ 0 w 178"/>
                <a:gd name="T109" fmla="*/ 350 h 493"/>
                <a:gd name="T110" fmla="*/ 0 w 178"/>
                <a:gd name="T111" fmla="*/ 236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8" h="493">
                  <a:moveTo>
                    <a:pt x="0" y="236"/>
                  </a:moveTo>
                  <a:lnTo>
                    <a:pt x="0" y="93"/>
                  </a:lnTo>
                  <a:lnTo>
                    <a:pt x="2" y="91"/>
                  </a:lnTo>
                  <a:lnTo>
                    <a:pt x="2" y="89"/>
                  </a:lnTo>
                  <a:lnTo>
                    <a:pt x="2" y="88"/>
                  </a:lnTo>
                  <a:lnTo>
                    <a:pt x="2" y="84"/>
                  </a:lnTo>
                  <a:lnTo>
                    <a:pt x="2" y="83"/>
                  </a:lnTo>
                  <a:lnTo>
                    <a:pt x="3" y="79"/>
                  </a:lnTo>
                  <a:lnTo>
                    <a:pt x="3" y="76"/>
                  </a:lnTo>
                  <a:lnTo>
                    <a:pt x="5" y="73"/>
                  </a:lnTo>
                  <a:lnTo>
                    <a:pt x="7" y="68"/>
                  </a:lnTo>
                  <a:lnTo>
                    <a:pt x="7" y="64"/>
                  </a:lnTo>
                  <a:lnTo>
                    <a:pt x="8" y="61"/>
                  </a:lnTo>
                  <a:lnTo>
                    <a:pt x="12" y="51"/>
                  </a:lnTo>
                  <a:lnTo>
                    <a:pt x="17" y="43"/>
                  </a:lnTo>
                  <a:lnTo>
                    <a:pt x="20" y="39"/>
                  </a:lnTo>
                  <a:lnTo>
                    <a:pt x="23" y="34"/>
                  </a:lnTo>
                  <a:lnTo>
                    <a:pt x="27" y="29"/>
                  </a:lnTo>
                  <a:lnTo>
                    <a:pt x="30" y="26"/>
                  </a:lnTo>
                  <a:lnTo>
                    <a:pt x="33" y="23"/>
                  </a:lnTo>
                  <a:lnTo>
                    <a:pt x="37" y="20"/>
                  </a:lnTo>
                  <a:lnTo>
                    <a:pt x="42" y="15"/>
                  </a:lnTo>
                  <a:lnTo>
                    <a:pt x="47" y="13"/>
                  </a:lnTo>
                  <a:lnTo>
                    <a:pt x="52" y="10"/>
                  </a:lnTo>
                  <a:lnTo>
                    <a:pt x="57" y="6"/>
                  </a:lnTo>
                  <a:lnTo>
                    <a:pt x="63" y="5"/>
                  </a:lnTo>
                  <a:lnTo>
                    <a:pt x="70" y="3"/>
                  </a:lnTo>
                  <a:lnTo>
                    <a:pt x="75" y="1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11" y="1"/>
                  </a:lnTo>
                  <a:lnTo>
                    <a:pt x="118" y="3"/>
                  </a:lnTo>
                  <a:lnTo>
                    <a:pt x="123" y="5"/>
                  </a:lnTo>
                  <a:lnTo>
                    <a:pt x="130" y="8"/>
                  </a:lnTo>
                  <a:lnTo>
                    <a:pt x="135" y="10"/>
                  </a:lnTo>
                  <a:lnTo>
                    <a:pt x="138" y="13"/>
                  </a:lnTo>
                  <a:lnTo>
                    <a:pt x="143" y="16"/>
                  </a:lnTo>
                  <a:lnTo>
                    <a:pt x="146" y="20"/>
                  </a:lnTo>
                  <a:lnTo>
                    <a:pt x="151" y="23"/>
                  </a:lnTo>
                  <a:lnTo>
                    <a:pt x="155" y="26"/>
                  </a:lnTo>
                  <a:lnTo>
                    <a:pt x="156" y="31"/>
                  </a:lnTo>
                  <a:lnTo>
                    <a:pt x="160" y="34"/>
                  </a:lnTo>
                  <a:lnTo>
                    <a:pt x="163" y="39"/>
                  </a:lnTo>
                  <a:lnTo>
                    <a:pt x="165" y="43"/>
                  </a:lnTo>
                  <a:lnTo>
                    <a:pt x="166" y="48"/>
                  </a:lnTo>
                  <a:lnTo>
                    <a:pt x="168" y="51"/>
                  </a:lnTo>
                  <a:lnTo>
                    <a:pt x="170" y="56"/>
                  </a:lnTo>
                  <a:lnTo>
                    <a:pt x="171" y="59"/>
                  </a:lnTo>
                  <a:lnTo>
                    <a:pt x="173" y="64"/>
                  </a:lnTo>
                  <a:lnTo>
                    <a:pt x="175" y="68"/>
                  </a:lnTo>
                  <a:lnTo>
                    <a:pt x="175" y="71"/>
                  </a:lnTo>
                  <a:lnTo>
                    <a:pt x="176" y="74"/>
                  </a:lnTo>
                  <a:lnTo>
                    <a:pt x="176" y="78"/>
                  </a:lnTo>
                  <a:lnTo>
                    <a:pt x="176" y="81"/>
                  </a:lnTo>
                  <a:lnTo>
                    <a:pt x="178" y="83"/>
                  </a:lnTo>
                  <a:lnTo>
                    <a:pt x="178" y="86"/>
                  </a:lnTo>
                  <a:lnTo>
                    <a:pt x="178" y="88"/>
                  </a:lnTo>
                  <a:lnTo>
                    <a:pt x="178" y="88"/>
                  </a:lnTo>
                  <a:lnTo>
                    <a:pt x="178" y="457"/>
                  </a:lnTo>
                  <a:lnTo>
                    <a:pt x="178" y="458"/>
                  </a:lnTo>
                  <a:lnTo>
                    <a:pt x="178" y="462"/>
                  </a:lnTo>
                  <a:lnTo>
                    <a:pt x="176" y="465"/>
                  </a:lnTo>
                  <a:lnTo>
                    <a:pt x="176" y="467"/>
                  </a:lnTo>
                  <a:lnTo>
                    <a:pt x="175" y="472"/>
                  </a:lnTo>
                  <a:lnTo>
                    <a:pt x="173" y="473"/>
                  </a:lnTo>
                  <a:lnTo>
                    <a:pt x="173" y="475"/>
                  </a:lnTo>
                  <a:lnTo>
                    <a:pt x="171" y="480"/>
                  </a:lnTo>
                  <a:lnTo>
                    <a:pt x="170" y="482"/>
                  </a:lnTo>
                  <a:lnTo>
                    <a:pt x="168" y="483"/>
                  </a:lnTo>
                  <a:lnTo>
                    <a:pt x="166" y="485"/>
                  </a:lnTo>
                  <a:lnTo>
                    <a:pt x="165" y="487"/>
                  </a:lnTo>
                  <a:lnTo>
                    <a:pt x="161" y="488"/>
                  </a:lnTo>
                  <a:lnTo>
                    <a:pt x="158" y="490"/>
                  </a:lnTo>
                  <a:lnTo>
                    <a:pt x="155" y="492"/>
                  </a:lnTo>
                  <a:lnTo>
                    <a:pt x="153" y="492"/>
                  </a:lnTo>
                  <a:lnTo>
                    <a:pt x="150" y="493"/>
                  </a:lnTo>
                  <a:lnTo>
                    <a:pt x="146" y="493"/>
                  </a:lnTo>
                  <a:lnTo>
                    <a:pt x="143" y="493"/>
                  </a:lnTo>
                  <a:lnTo>
                    <a:pt x="40" y="493"/>
                  </a:lnTo>
                  <a:lnTo>
                    <a:pt x="38" y="493"/>
                  </a:lnTo>
                  <a:lnTo>
                    <a:pt x="37" y="493"/>
                  </a:lnTo>
                  <a:lnTo>
                    <a:pt x="33" y="493"/>
                  </a:lnTo>
                  <a:lnTo>
                    <a:pt x="30" y="492"/>
                  </a:lnTo>
                  <a:lnTo>
                    <a:pt x="28" y="492"/>
                  </a:lnTo>
                  <a:lnTo>
                    <a:pt x="27" y="492"/>
                  </a:lnTo>
                  <a:lnTo>
                    <a:pt x="23" y="490"/>
                  </a:lnTo>
                  <a:lnTo>
                    <a:pt x="22" y="490"/>
                  </a:lnTo>
                  <a:lnTo>
                    <a:pt x="20" y="488"/>
                  </a:lnTo>
                  <a:lnTo>
                    <a:pt x="17" y="488"/>
                  </a:lnTo>
                  <a:lnTo>
                    <a:pt x="15" y="487"/>
                  </a:lnTo>
                  <a:lnTo>
                    <a:pt x="10" y="483"/>
                  </a:lnTo>
                  <a:lnTo>
                    <a:pt x="7" y="480"/>
                  </a:lnTo>
                  <a:lnTo>
                    <a:pt x="5" y="478"/>
                  </a:lnTo>
                  <a:lnTo>
                    <a:pt x="3" y="475"/>
                  </a:lnTo>
                  <a:lnTo>
                    <a:pt x="3" y="473"/>
                  </a:lnTo>
                  <a:lnTo>
                    <a:pt x="2" y="470"/>
                  </a:lnTo>
                  <a:lnTo>
                    <a:pt x="2" y="467"/>
                  </a:lnTo>
                  <a:lnTo>
                    <a:pt x="0" y="463"/>
                  </a:lnTo>
                  <a:lnTo>
                    <a:pt x="0" y="462"/>
                  </a:lnTo>
                  <a:lnTo>
                    <a:pt x="0" y="457"/>
                  </a:lnTo>
                  <a:lnTo>
                    <a:pt x="0" y="453"/>
                  </a:lnTo>
                  <a:lnTo>
                    <a:pt x="0" y="448"/>
                  </a:lnTo>
                  <a:lnTo>
                    <a:pt x="0" y="443"/>
                  </a:lnTo>
                  <a:lnTo>
                    <a:pt x="0" y="432"/>
                  </a:lnTo>
                  <a:lnTo>
                    <a:pt x="0" y="427"/>
                  </a:lnTo>
                  <a:lnTo>
                    <a:pt x="0" y="370"/>
                  </a:lnTo>
                  <a:lnTo>
                    <a:pt x="0" y="367"/>
                  </a:lnTo>
                  <a:lnTo>
                    <a:pt x="0" y="350"/>
                  </a:lnTo>
                  <a:lnTo>
                    <a:pt x="0" y="349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034" name="Freeform 162"/>
            <p:cNvSpPr>
              <a:spLocks/>
            </p:cNvSpPr>
            <p:nvPr/>
          </p:nvSpPr>
          <p:spPr bwMode="auto">
            <a:xfrm>
              <a:off x="911" y="2653"/>
              <a:ext cx="178" cy="493"/>
            </a:xfrm>
            <a:custGeom>
              <a:avLst/>
              <a:gdLst>
                <a:gd name="T0" fmla="*/ 0 w 178"/>
                <a:gd name="T1" fmla="*/ 93 h 493"/>
                <a:gd name="T2" fmla="*/ 2 w 178"/>
                <a:gd name="T3" fmla="*/ 89 h 493"/>
                <a:gd name="T4" fmla="*/ 2 w 178"/>
                <a:gd name="T5" fmla="*/ 84 h 493"/>
                <a:gd name="T6" fmla="*/ 3 w 178"/>
                <a:gd name="T7" fmla="*/ 79 h 493"/>
                <a:gd name="T8" fmla="*/ 5 w 178"/>
                <a:gd name="T9" fmla="*/ 73 h 493"/>
                <a:gd name="T10" fmla="*/ 7 w 178"/>
                <a:gd name="T11" fmla="*/ 64 h 493"/>
                <a:gd name="T12" fmla="*/ 12 w 178"/>
                <a:gd name="T13" fmla="*/ 51 h 493"/>
                <a:gd name="T14" fmla="*/ 20 w 178"/>
                <a:gd name="T15" fmla="*/ 39 h 493"/>
                <a:gd name="T16" fmla="*/ 27 w 178"/>
                <a:gd name="T17" fmla="*/ 29 h 493"/>
                <a:gd name="T18" fmla="*/ 33 w 178"/>
                <a:gd name="T19" fmla="*/ 23 h 493"/>
                <a:gd name="T20" fmla="*/ 42 w 178"/>
                <a:gd name="T21" fmla="*/ 15 h 493"/>
                <a:gd name="T22" fmla="*/ 52 w 178"/>
                <a:gd name="T23" fmla="*/ 10 h 493"/>
                <a:gd name="T24" fmla="*/ 63 w 178"/>
                <a:gd name="T25" fmla="*/ 5 h 493"/>
                <a:gd name="T26" fmla="*/ 75 w 178"/>
                <a:gd name="T27" fmla="*/ 1 h 493"/>
                <a:gd name="T28" fmla="*/ 90 w 178"/>
                <a:gd name="T29" fmla="*/ 0 h 493"/>
                <a:gd name="T30" fmla="*/ 105 w 178"/>
                <a:gd name="T31" fmla="*/ 0 h 493"/>
                <a:gd name="T32" fmla="*/ 118 w 178"/>
                <a:gd name="T33" fmla="*/ 3 h 493"/>
                <a:gd name="T34" fmla="*/ 130 w 178"/>
                <a:gd name="T35" fmla="*/ 8 h 493"/>
                <a:gd name="T36" fmla="*/ 138 w 178"/>
                <a:gd name="T37" fmla="*/ 13 h 493"/>
                <a:gd name="T38" fmla="*/ 146 w 178"/>
                <a:gd name="T39" fmla="*/ 20 h 493"/>
                <a:gd name="T40" fmla="*/ 155 w 178"/>
                <a:gd name="T41" fmla="*/ 26 h 493"/>
                <a:gd name="T42" fmla="*/ 160 w 178"/>
                <a:gd name="T43" fmla="*/ 34 h 493"/>
                <a:gd name="T44" fmla="*/ 165 w 178"/>
                <a:gd name="T45" fmla="*/ 43 h 493"/>
                <a:gd name="T46" fmla="*/ 168 w 178"/>
                <a:gd name="T47" fmla="*/ 51 h 493"/>
                <a:gd name="T48" fmla="*/ 171 w 178"/>
                <a:gd name="T49" fmla="*/ 59 h 493"/>
                <a:gd name="T50" fmla="*/ 175 w 178"/>
                <a:gd name="T51" fmla="*/ 68 h 493"/>
                <a:gd name="T52" fmla="*/ 176 w 178"/>
                <a:gd name="T53" fmla="*/ 74 h 493"/>
                <a:gd name="T54" fmla="*/ 176 w 178"/>
                <a:gd name="T55" fmla="*/ 81 h 493"/>
                <a:gd name="T56" fmla="*/ 178 w 178"/>
                <a:gd name="T57" fmla="*/ 86 h 493"/>
                <a:gd name="T58" fmla="*/ 178 w 178"/>
                <a:gd name="T59" fmla="*/ 88 h 493"/>
                <a:gd name="T60" fmla="*/ 178 w 178"/>
                <a:gd name="T61" fmla="*/ 458 h 493"/>
                <a:gd name="T62" fmla="*/ 176 w 178"/>
                <a:gd name="T63" fmla="*/ 465 h 493"/>
                <a:gd name="T64" fmla="*/ 175 w 178"/>
                <a:gd name="T65" fmla="*/ 472 h 493"/>
                <a:gd name="T66" fmla="*/ 173 w 178"/>
                <a:gd name="T67" fmla="*/ 475 h 493"/>
                <a:gd name="T68" fmla="*/ 170 w 178"/>
                <a:gd name="T69" fmla="*/ 482 h 493"/>
                <a:gd name="T70" fmla="*/ 166 w 178"/>
                <a:gd name="T71" fmla="*/ 485 h 493"/>
                <a:gd name="T72" fmla="*/ 161 w 178"/>
                <a:gd name="T73" fmla="*/ 488 h 493"/>
                <a:gd name="T74" fmla="*/ 155 w 178"/>
                <a:gd name="T75" fmla="*/ 492 h 493"/>
                <a:gd name="T76" fmla="*/ 150 w 178"/>
                <a:gd name="T77" fmla="*/ 493 h 493"/>
                <a:gd name="T78" fmla="*/ 143 w 178"/>
                <a:gd name="T79" fmla="*/ 493 h 493"/>
                <a:gd name="T80" fmla="*/ 38 w 178"/>
                <a:gd name="T81" fmla="*/ 493 h 493"/>
                <a:gd name="T82" fmla="*/ 33 w 178"/>
                <a:gd name="T83" fmla="*/ 493 h 493"/>
                <a:gd name="T84" fmla="*/ 28 w 178"/>
                <a:gd name="T85" fmla="*/ 492 h 493"/>
                <a:gd name="T86" fmla="*/ 23 w 178"/>
                <a:gd name="T87" fmla="*/ 490 h 493"/>
                <a:gd name="T88" fmla="*/ 20 w 178"/>
                <a:gd name="T89" fmla="*/ 488 h 493"/>
                <a:gd name="T90" fmla="*/ 15 w 178"/>
                <a:gd name="T91" fmla="*/ 487 h 493"/>
                <a:gd name="T92" fmla="*/ 7 w 178"/>
                <a:gd name="T93" fmla="*/ 480 h 493"/>
                <a:gd name="T94" fmla="*/ 3 w 178"/>
                <a:gd name="T95" fmla="*/ 475 h 493"/>
                <a:gd name="T96" fmla="*/ 2 w 178"/>
                <a:gd name="T97" fmla="*/ 470 h 493"/>
                <a:gd name="T98" fmla="*/ 0 w 178"/>
                <a:gd name="T99" fmla="*/ 463 h 493"/>
                <a:gd name="T100" fmla="*/ 0 w 178"/>
                <a:gd name="T101" fmla="*/ 457 h 493"/>
                <a:gd name="T102" fmla="*/ 0 w 178"/>
                <a:gd name="T103" fmla="*/ 448 h 493"/>
                <a:gd name="T104" fmla="*/ 0 w 178"/>
                <a:gd name="T105" fmla="*/ 432 h 493"/>
                <a:gd name="T106" fmla="*/ 0 w 178"/>
                <a:gd name="T107" fmla="*/ 370 h 493"/>
                <a:gd name="T108" fmla="*/ 0 w 178"/>
                <a:gd name="T109" fmla="*/ 350 h 493"/>
                <a:gd name="T110" fmla="*/ 0 w 178"/>
                <a:gd name="T111" fmla="*/ 236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8" h="493">
                  <a:moveTo>
                    <a:pt x="0" y="236"/>
                  </a:moveTo>
                  <a:lnTo>
                    <a:pt x="0" y="93"/>
                  </a:lnTo>
                  <a:lnTo>
                    <a:pt x="2" y="91"/>
                  </a:lnTo>
                  <a:lnTo>
                    <a:pt x="2" y="89"/>
                  </a:lnTo>
                  <a:lnTo>
                    <a:pt x="2" y="88"/>
                  </a:lnTo>
                  <a:lnTo>
                    <a:pt x="2" y="84"/>
                  </a:lnTo>
                  <a:lnTo>
                    <a:pt x="2" y="83"/>
                  </a:lnTo>
                  <a:lnTo>
                    <a:pt x="3" y="79"/>
                  </a:lnTo>
                  <a:lnTo>
                    <a:pt x="3" y="76"/>
                  </a:lnTo>
                  <a:lnTo>
                    <a:pt x="5" y="73"/>
                  </a:lnTo>
                  <a:lnTo>
                    <a:pt x="7" y="68"/>
                  </a:lnTo>
                  <a:lnTo>
                    <a:pt x="7" y="64"/>
                  </a:lnTo>
                  <a:lnTo>
                    <a:pt x="8" y="61"/>
                  </a:lnTo>
                  <a:lnTo>
                    <a:pt x="12" y="51"/>
                  </a:lnTo>
                  <a:lnTo>
                    <a:pt x="17" y="43"/>
                  </a:lnTo>
                  <a:lnTo>
                    <a:pt x="20" y="39"/>
                  </a:lnTo>
                  <a:lnTo>
                    <a:pt x="23" y="34"/>
                  </a:lnTo>
                  <a:lnTo>
                    <a:pt x="27" y="29"/>
                  </a:lnTo>
                  <a:lnTo>
                    <a:pt x="30" y="26"/>
                  </a:lnTo>
                  <a:lnTo>
                    <a:pt x="33" y="23"/>
                  </a:lnTo>
                  <a:lnTo>
                    <a:pt x="37" y="20"/>
                  </a:lnTo>
                  <a:lnTo>
                    <a:pt x="42" y="15"/>
                  </a:lnTo>
                  <a:lnTo>
                    <a:pt x="47" y="13"/>
                  </a:lnTo>
                  <a:lnTo>
                    <a:pt x="52" y="10"/>
                  </a:lnTo>
                  <a:lnTo>
                    <a:pt x="57" y="6"/>
                  </a:lnTo>
                  <a:lnTo>
                    <a:pt x="63" y="5"/>
                  </a:lnTo>
                  <a:lnTo>
                    <a:pt x="70" y="3"/>
                  </a:lnTo>
                  <a:lnTo>
                    <a:pt x="75" y="1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11" y="1"/>
                  </a:lnTo>
                  <a:lnTo>
                    <a:pt x="118" y="3"/>
                  </a:lnTo>
                  <a:lnTo>
                    <a:pt x="123" y="5"/>
                  </a:lnTo>
                  <a:lnTo>
                    <a:pt x="130" y="8"/>
                  </a:lnTo>
                  <a:lnTo>
                    <a:pt x="135" y="10"/>
                  </a:lnTo>
                  <a:lnTo>
                    <a:pt x="138" y="13"/>
                  </a:lnTo>
                  <a:lnTo>
                    <a:pt x="143" y="16"/>
                  </a:lnTo>
                  <a:lnTo>
                    <a:pt x="146" y="20"/>
                  </a:lnTo>
                  <a:lnTo>
                    <a:pt x="151" y="23"/>
                  </a:lnTo>
                  <a:lnTo>
                    <a:pt x="155" y="26"/>
                  </a:lnTo>
                  <a:lnTo>
                    <a:pt x="156" y="31"/>
                  </a:lnTo>
                  <a:lnTo>
                    <a:pt x="160" y="34"/>
                  </a:lnTo>
                  <a:lnTo>
                    <a:pt x="163" y="39"/>
                  </a:lnTo>
                  <a:lnTo>
                    <a:pt x="165" y="43"/>
                  </a:lnTo>
                  <a:lnTo>
                    <a:pt x="166" y="48"/>
                  </a:lnTo>
                  <a:lnTo>
                    <a:pt x="168" y="51"/>
                  </a:lnTo>
                  <a:lnTo>
                    <a:pt x="170" y="56"/>
                  </a:lnTo>
                  <a:lnTo>
                    <a:pt x="171" y="59"/>
                  </a:lnTo>
                  <a:lnTo>
                    <a:pt x="173" y="64"/>
                  </a:lnTo>
                  <a:lnTo>
                    <a:pt x="175" y="68"/>
                  </a:lnTo>
                  <a:lnTo>
                    <a:pt x="175" y="71"/>
                  </a:lnTo>
                  <a:lnTo>
                    <a:pt x="176" y="74"/>
                  </a:lnTo>
                  <a:lnTo>
                    <a:pt x="176" y="78"/>
                  </a:lnTo>
                  <a:lnTo>
                    <a:pt x="176" y="81"/>
                  </a:lnTo>
                  <a:lnTo>
                    <a:pt x="178" y="83"/>
                  </a:lnTo>
                  <a:lnTo>
                    <a:pt x="178" y="86"/>
                  </a:lnTo>
                  <a:lnTo>
                    <a:pt x="178" y="88"/>
                  </a:lnTo>
                  <a:lnTo>
                    <a:pt x="178" y="88"/>
                  </a:lnTo>
                  <a:lnTo>
                    <a:pt x="178" y="457"/>
                  </a:lnTo>
                  <a:lnTo>
                    <a:pt x="178" y="458"/>
                  </a:lnTo>
                  <a:lnTo>
                    <a:pt x="178" y="462"/>
                  </a:lnTo>
                  <a:lnTo>
                    <a:pt x="176" y="465"/>
                  </a:lnTo>
                  <a:lnTo>
                    <a:pt x="176" y="467"/>
                  </a:lnTo>
                  <a:lnTo>
                    <a:pt x="175" y="472"/>
                  </a:lnTo>
                  <a:lnTo>
                    <a:pt x="173" y="473"/>
                  </a:lnTo>
                  <a:lnTo>
                    <a:pt x="173" y="475"/>
                  </a:lnTo>
                  <a:lnTo>
                    <a:pt x="171" y="480"/>
                  </a:lnTo>
                  <a:lnTo>
                    <a:pt x="170" y="482"/>
                  </a:lnTo>
                  <a:lnTo>
                    <a:pt x="168" y="483"/>
                  </a:lnTo>
                  <a:lnTo>
                    <a:pt x="166" y="485"/>
                  </a:lnTo>
                  <a:lnTo>
                    <a:pt x="165" y="487"/>
                  </a:lnTo>
                  <a:lnTo>
                    <a:pt x="161" y="488"/>
                  </a:lnTo>
                  <a:lnTo>
                    <a:pt x="158" y="490"/>
                  </a:lnTo>
                  <a:lnTo>
                    <a:pt x="155" y="492"/>
                  </a:lnTo>
                  <a:lnTo>
                    <a:pt x="153" y="492"/>
                  </a:lnTo>
                  <a:lnTo>
                    <a:pt x="150" y="493"/>
                  </a:lnTo>
                  <a:lnTo>
                    <a:pt x="146" y="493"/>
                  </a:lnTo>
                  <a:lnTo>
                    <a:pt x="143" y="493"/>
                  </a:lnTo>
                  <a:lnTo>
                    <a:pt x="40" y="493"/>
                  </a:lnTo>
                  <a:lnTo>
                    <a:pt x="38" y="493"/>
                  </a:lnTo>
                  <a:lnTo>
                    <a:pt x="37" y="493"/>
                  </a:lnTo>
                  <a:lnTo>
                    <a:pt x="33" y="493"/>
                  </a:lnTo>
                  <a:lnTo>
                    <a:pt x="30" y="492"/>
                  </a:lnTo>
                  <a:lnTo>
                    <a:pt x="28" y="492"/>
                  </a:lnTo>
                  <a:lnTo>
                    <a:pt x="27" y="492"/>
                  </a:lnTo>
                  <a:lnTo>
                    <a:pt x="23" y="490"/>
                  </a:lnTo>
                  <a:lnTo>
                    <a:pt x="22" y="490"/>
                  </a:lnTo>
                  <a:lnTo>
                    <a:pt x="20" y="488"/>
                  </a:lnTo>
                  <a:lnTo>
                    <a:pt x="17" y="488"/>
                  </a:lnTo>
                  <a:lnTo>
                    <a:pt x="15" y="487"/>
                  </a:lnTo>
                  <a:lnTo>
                    <a:pt x="10" y="483"/>
                  </a:lnTo>
                  <a:lnTo>
                    <a:pt x="7" y="480"/>
                  </a:lnTo>
                  <a:lnTo>
                    <a:pt x="5" y="478"/>
                  </a:lnTo>
                  <a:lnTo>
                    <a:pt x="3" y="475"/>
                  </a:lnTo>
                  <a:lnTo>
                    <a:pt x="3" y="473"/>
                  </a:lnTo>
                  <a:lnTo>
                    <a:pt x="2" y="470"/>
                  </a:lnTo>
                  <a:lnTo>
                    <a:pt x="2" y="467"/>
                  </a:lnTo>
                  <a:lnTo>
                    <a:pt x="0" y="463"/>
                  </a:lnTo>
                  <a:lnTo>
                    <a:pt x="0" y="462"/>
                  </a:lnTo>
                  <a:lnTo>
                    <a:pt x="0" y="457"/>
                  </a:lnTo>
                  <a:lnTo>
                    <a:pt x="0" y="453"/>
                  </a:lnTo>
                  <a:lnTo>
                    <a:pt x="0" y="448"/>
                  </a:lnTo>
                  <a:lnTo>
                    <a:pt x="0" y="443"/>
                  </a:lnTo>
                  <a:lnTo>
                    <a:pt x="0" y="432"/>
                  </a:lnTo>
                  <a:lnTo>
                    <a:pt x="0" y="427"/>
                  </a:lnTo>
                  <a:lnTo>
                    <a:pt x="0" y="370"/>
                  </a:lnTo>
                  <a:lnTo>
                    <a:pt x="0" y="367"/>
                  </a:lnTo>
                  <a:lnTo>
                    <a:pt x="0" y="350"/>
                  </a:lnTo>
                  <a:lnTo>
                    <a:pt x="0" y="349"/>
                  </a:lnTo>
                  <a:lnTo>
                    <a:pt x="0" y="236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035" name="Freeform 163"/>
            <p:cNvSpPr>
              <a:spLocks/>
            </p:cNvSpPr>
            <p:nvPr/>
          </p:nvSpPr>
          <p:spPr bwMode="auto">
            <a:xfrm>
              <a:off x="968" y="2681"/>
              <a:ext cx="68" cy="68"/>
            </a:xfrm>
            <a:custGeom>
              <a:avLst/>
              <a:gdLst>
                <a:gd name="T0" fmla="*/ 68 w 68"/>
                <a:gd name="T1" fmla="*/ 33 h 68"/>
                <a:gd name="T2" fmla="*/ 64 w 68"/>
                <a:gd name="T3" fmla="*/ 48 h 68"/>
                <a:gd name="T4" fmla="*/ 56 w 68"/>
                <a:gd name="T5" fmla="*/ 58 h 68"/>
                <a:gd name="T6" fmla="*/ 44 w 68"/>
                <a:gd name="T7" fmla="*/ 66 h 68"/>
                <a:gd name="T8" fmla="*/ 30 w 68"/>
                <a:gd name="T9" fmla="*/ 68 h 68"/>
                <a:gd name="T10" fmla="*/ 16 w 68"/>
                <a:gd name="T11" fmla="*/ 63 h 68"/>
                <a:gd name="T12" fmla="*/ 6 w 68"/>
                <a:gd name="T13" fmla="*/ 53 h 68"/>
                <a:gd name="T14" fmla="*/ 0 w 68"/>
                <a:gd name="T15" fmla="*/ 41 h 68"/>
                <a:gd name="T16" fmla="*/ 0 w 68"/>
                <a:gd name="T17" fmla="*/ 26 h 68"/>
                <a:gd name="T18" fmla="*/ 6 w 68"/>
                <a:gd name="T19" fmla="*/ 13 h 68"/>
                <a:gd name="T20" fmla="*/ 16 w 68"/>
                <a:gd name="T21" fmla="*/ 5 h 68"/>
                <a:gd name="T22" fmla="*/ 30 w 68"/>
                <a:gd name="T23" fmla="*/ 0 h 68"/>
                <a:gd name="T24" fmla="*/ 44 w 68"/>
                <a:gd name="T25" fmla="*/ 1 h 68"/>
                <a:gd name="T26" fmla="*/ 56 w 68"/>
                <a:gd name="T27" fmla="*/ 8 h 68"/>
                <a:gd name="T28" fmla="*/ 64 w 68"/>
                <a:gd name="T29" fmla="*/ 20 h 68"/>
                <a:gd name="T30" fmla="*/ 68 w 68"/>
                <a:gd name="T31" fmla="*/ 3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" h="68">
                  <a:moveTo>
                    <a:pt x="68" y="33"/>
                  </a:moveTo>
                  <a:lnTo>
                    <a:pt x="64" y="48"/>
                  </a:lnTo>
                  <a:lnTo>
                    <a:pt x="56" y="58"/>
                  </a:lnTo>
                  <a:lnTo>
                    <a:pt x="44" y="66"/>
                  </a:lnTo>
                  <a:lnTo>
                    <a:pt x="30" y="68"/>
                  </a:lnTo>
                  <a:lnTo>
                    <a:pt x="16" y="63"/>
                  </a:lnTo>
                  <a:lnTo>
                    <a:pt x="6" y="53"/>
                  </a:lnTo>
                  <a:lnTo>
                    <a:pt x="0" y="41"/>
                  </a:lnTo>
                  <a:lnTo>
                    <a:pt x="0" y="26"/>
                  </a:lnTo>
                  <a:lnTo>
                    <a:pt x="6" y="13"/>
                  </a:lnTo>
                  <a:lnTo>
                    <a:pt x="16" y="5"/>
                  </a:lnTo>
                  <a:lnTo>
                    <a:pt x="30" y="0"/>
                  </a:lnTo>
                  <a:lnTo>
                    <a:pt x="44" y="1"/>
                  </a:lnTo>
                  <a:lnTo>
                    <a:pt x="56" y="8"/>
                  </a:lnTo>
                  <a:lnTo>
                    <a:pt x="64" y="20"/>
                  </a:lnTo>
                  <a:lnTo>
                    <a:pt x="68" y="33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036" name="Freeform 164"/>
            <p:cNvSpPr>
              <a:spLocks/>
            </p:cNvSpPr>
            <p:nvPr/>
          </p:nvSpPr>
          <p:spPr bwMode="auto">
            <a:xfrm>
              <a:off x="968" y="2681"/>
              <a:ext cx="68" cy="68"/>
            </a:xfrm>
            <a:custGeom>
              <a:avLst/>
              <a:gdLst>
                <a:gd name="T0" fmla="*/ 68 w 68"/>
                <a:gd name="T1" fmla="*/ 33 h 68"/>
                <a:gd name="T2" fmla="*/ 64 w 68"/>
                <a:gd name="T3" fmla="*/ 48 h 68"/>
                <a:gd name="T4" fmla="*/ 56 w 68"/>
                <a:gd name="T5" fmla="*/ 58 h 68"/>
                <a:gd name="T6" fmla="*/ 44 w 68"/>
                <a:gd name="T7" fmla="*/ 66 h 68"/>
                <a:gd name="T8" fmla="*/ 30 w 68"/>
                <a:gd name="T9" fmla="*/ 68 h 68"/>
                <a:gd name="T10" fmla="*/ 16 w 68"/>
                <a:gd name="T11" fmla="*/ 63 h 68"/>
                <a:gd name="T12" fmla="*/ 6 w 68"/>
                <a:gd name="T13" fmla="*/ 53 h 68"/>
                <a:gd name="T14" fmla="*/ 0 w 68"/>
                <a:gd name="T15" fmla="*/ 41 h 68"/>
                <a:gd name="T16" fmla="*/ 0 w 68"/>
                <a:gd name="T17" fmla="*/ 26 h 68"/>
                <a:gd name="T18" fmla="*/ 6 w 68"/>
                <a:gd name="T19" fmla="*/ 13 h 68"/>
                <a:gd name="T20" fmla="*/ 16 w 68"/>
                <a:gd name="T21" fmla="*/ 5 h 68"/>
                <a:gd name="T22" fmla="*/ 30 w 68"/>
                <a:gd name="T23" fmla="*/ 0 h 68"/>
                <a:gd name="T24" fmla="*/ 44 w 68"/>
                <a:gd name="T25" fmla="*/ 1 h 68"/>
                <a:gd name="T26" fmla="*/ 56 w 68"/>
                <a:gd name="T27" fmla="*/ 8 h 68"/>
                <a:gd name="T28" fmla="*/ 64 w 68"/>
                <a:gd name="T29" fmla="*/ 20 h 68"/>
                <a:gd name="T30" fmla="*/ 68 w 68"/>
                <a:gd name="T31" fmla="*/ 3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" h="68">
                  <a:moveTo>
                    <a:pt x="68" y="33"/>
                  </a:moveTo>
                  <a:lnTo>
                    <a:pt x="64" y="48"/>
                  </a:lnTo>
                  <a:lnTo>
                    <a:pt x="56" y="58"/>
                  </a:lnTo>
                  <a:lnTo>
                    <a:pt x="44" y="66"/>
                  </a:lnTo>
                  <a:lnTo>
                    <a:pt x="30" y="68"/>
                  </a:lnTo>
                  <a:lnTo>
                    <a:pt x="16" y="63"/>
                  </a:lnTo>
                  <a:lnTo>
                    <a:pt x="6" y="53"/>
                  </a:lnTo>
                  <a:lnTo>
                    <a:pt x="0" y="41"/>
                  </a:lnTo>
                  <a:lnTo>
                    <a:pt x="0" y="26"/>
                  </a:lnTo>
                  <a:lnTo>
                    <a:pt x="6" y="13"/>
                  </a:lnTo>
                  <a:lnTo>
                    <a:pt x="16" y="5"/>
                  </a:lnTo>
                  <a:lnTo>
                    <a:pt x="30" y="0"/>
                  </a:lnTo>
                  <a:lnTo>
                    <a:pt x="44" y="1"/>
                  </a:lnTo>
                  <a:lnTo>
                    <a:pt x="56" y="8"/>
                  </a:lnTo>
                  <a:lnTo>
                    <a:pt x="64" y="20"/>
                  </a:lnTo>
                  <a:lnTo>
                    <a:pt x="68" y="3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037" name="Freeform 165"/>
            <p:cNvSpPr>
              <a:spLocks/>
            </p:cNvSpPr>
            <p:nvPr/>
          </p:nvSpPr>
          <p:spPr bwMode="auto">
            <a:xfrm>
              <a:off x="1039" y="2696"/>
              <a:ext cx="32" cy="30"/>
            </a:xfrm>
            <a:custGeom>
              <a:avLst/>
              <a:gdLst>
                <a:gd name="T0" fmla="*/ 32 w 32"/>
                <a:gd name="T1" fmla="*/ 15 h 30"/>
                <a:gd name="T2" fmla="*/ 28 w 32"/>
                <a:gd name="T3" fmla="*/ 23 h 30"/>
                <a:gd name="T4" fmla="*/ 20 w 32"/>
                <a:gd name="T5" fmla="*/ 30 h 30"/>
                <a:gd name="T6" fmla="*/ 12 w 32"/>
                <a:gd name="T7" fmla="*/ 30 h 30"/>
                <a:gd name="T8" fmla="*/ 3 w 32"/>
                <a:gd name="T9" fmla="*/ 23 h 30"/>
                <a:gd name="T10" fmla="*/ 0 w 32"/>
                <a:gd name="T11" fmla="*/ 15 h 30"/>
                <a:gd name="T12" fmla="*/ 3 w 32"/>
                <a:gd name="T13" fmla="*/ 5 h 30"/>
                <a:gd name="T14" fmla="*/ 12 w 32"/>
                <a:gd name="T15" fmla="*/ 0 h 30"/>
                <a:gd name="T16" fmla="*/ 20 w 32"/>
                <a:gd name="T17" fmla="*/ 0 h 30"/>
                <a:gd name="T18" fmla="*/ 28 w 32"/>
                <a:gd name="T19" fmla="*/ 5 h 30"/>
                <a:gd name="T20" fmla="*/ 32 w 32"/>
                <a:gd name="T21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30">
                  <a:moveTo>
                    <a:pt x="32" y="15"/>
                  </a:moveTo>
                  <a:lnTo>
                    <a:pt x="28" y="23"/>
                  </a:lnTo>
                  <a:lnTo>
                    <a:pt x="20" y="30"/>
                  </a:lnTo>
                  <a:lnTo>
                    <a:pt x="12" y="30"/>
                  </a:lnTo>
                  <a:lnTo>
                    <a:pt x="3" y="23"/>
                  </a:lnTo>
                  <a:lnTo>
                    <a:pt x="0" y="15"/>
                  </a:lnTo>
                  <a:lnTo>
                    <a:pt x="3" y="5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8" y="5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038" name="Freeform 166"/>
            <p:cNvSpPr>
              <a:spLocks/>
            </p:cNvSpPr>
            <p:nvPr/>
          </p:nvSpPr>
          <p:spPr bwMode="auto">
            <a:xfrm>
              <a:off x="1039" y="2696"/>
              <a:ext cx="32" cy="30"/>
            </a:xfrm>
            <a:custGeom>
              <a:avLst/>
              <a:gdLst>
                <a:gd name="T0" fmla="*/ 32 w 32"/>
                <a:gd name="T1" fmla="*/ 15 h 30"/>
                <a:gd name="T2" fmla="*/ 28 w 32"/>
                <a:gd name="T3" fmla="*/ 23 h 30"/>
                <a:gd name="T4" fmla="*/ 20 w 32"/>
                <a:gd name="T5" fmla="*/ 30 h 30"/>
                <a:gd name="T6" fmla="*/ 12 w 32"/>
                <a:gd name="T7" fmla="*/ 30 h 30"/>
                <a:gd name="T8" fmla="*/ 3 w 32"/>
                <a:gd name="T9" fmla="*/ 23 h 30"/>
                <a:gd name="T10" fmla="*/ 0 w 32"/>
                <a:gd name="T11" fmla="*/ 15 h 30"/>
                <a:gd name="T12" fmla="*/ 3 w 32"/>
                <a:gd name="T13" fmla="*/ 5 h 30"/>
                <a:gd name="T14" fmla="*/ 12 w 32"/>
                <a:gd name="T15" fmla="*/ 0 h 30"/>
                <a:gd name="T16" fmla="*/ 20 w 32"/>
                <a:gd name="T17" fmla="*/ 0 h 30"/>
                <a:gd name="T18" fmla="*/ 28 w 32"/>
                <a:gd name="T19" fmla="*/ 5 h 30"/>
                <a:gd name="T20" fmla="*/ 32 w 32"/>
                <a:gd name="T21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30">
                  <a:moveTo>
                    <a:pt x="32" y="15"/>
                  </a:moveTo>
                  <a:lnTo>
                    <a:pt x="28" y="23"/>
                  </a:lnTo>
                  <a:lnTo>
                    <a:pt x="20" y="30"/>
                  </a:lnTo>
                  <a:lnTo>
                    <a:pt x="12" y="30"/>
                  </a:lnTo>
                  <a:lnTo>
                    <a:pt x="3" y="23"/>
                  </a:lnTo>
                  <a:lnTo>
                    <a:pt x="0" y="15"/>
                  </a:lnTo>
                  <a:lnTo>
                    <a:pt x="3" y="5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8" y="5"/>
                  </a:lnTo>
                  <a:lnTo>
                    <a:pt x="32" y="1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039" name="Freeform 167"/>
            <p:cNvSpPr>
              <a:spLocks/>
            </p:cNvSpPr>
            <p:nvPr/>
          </p:nvSpPr>
          <p:spPr bwMode="auto">
            <a:xfrm>
              <a:off x="929" y="2759"/>
              <a:ext cx="148" cy="151"/>
            </a:xfrm>
            <a:custGeom>
              <a:avLst/>
              <a:gdLst>
                <a:gd name="T0" fmla="*/ 148 w 148"/>
                <a:gd name="T1" fmla="*/ 60 h 151"/>
                <a:gd name="T2" fmla="*/ 148 w 148"/>
                <a:gd name="T3" fmla="*/ 91 h 151"/>
                <a:gd name="T4" fmla="*/ 148 w 148"/>
                <a:gd name="T5" fmla="*/ 100 h 151"/>
                <a:gd name="T6" fmla="*/ 147 w 148"/>
                <a:gd name="T7" fmla="*/ 106 h 151"/>
                <a:gd name="T8" fmla="*/ 143 w 148"/>
                <a:gd name="T9" fmla="*/ 113 h 151"/>
                <a:gd name="T10" fmla="*/ 142 w 148"/>
                <a:gd name="T11" fmla="*/ 118 h 151"/>
                <a:gd name="T12" fmla="*/ 138 w 148"/>
                <a:gd name="T13" fmla="*/ 125 h 151"/>
                <a:gd name="T14" fmla="*/ 133 w 148"/>
                <a:gd name="T15" fmla="*/ 130 h 151"/>
                <a:gd name="T16" fmla="*/ 128 w 148"/>
                <a:gd name="T17" fmla="*/ 133 h 151"/>
                <a:gd name="T18" fmla="*/ 123 w 148"/>
                <a:gd name="T19" fmla="*/ 138 h 151"/>
                <a:gd name="T20" fmla="*/ 118 w 148"/>
                <a:gd name="T21" fmla="*/ 141 h 151"/>
                <a:gd name="T22" fmla="*/ 112 w 148"/>
                <a:gd name="T23" fmla="*/ 145 h 151"/>
                <a:gd name="T24" fmla="*/ 107 w 148"/>
                <a:gd name="T25" fmla="*/ 146 h 151"/>
                <a:gd name="T26" fmla="*/ 100 w 148"/>
                <a:gd name="T27" fmla="*/ 148 h 151"/>
                <a:gd name="T28" fmla="*/ 93 w 148"/>
                <a:gd name="T29" fmla="*/ 150 h 151"/>
                <a:gd name="T30" fmla="*/ 87 w 148"/>
                <a:gd name="T31" fmla="*/ 151 h 151"/>
                <a:gd name="T32" fmla="*/ 78 w 148"/>
                <a:gd name="T33" fmla="*/ 151 h 151"/>
                <a:gd name="T34" fmla="*/ 72 w 148"/>
                <a:gd name="T35" fmla="*/ 151 h 151"/>
                <a:gd name="T36" fmla="*/ 65 w 148"/>
                <a:gd name="T37" fmla="*/ 151 h 151"/>
                <a:gd name="T38" fmla="*/ 59 w 148"/>
                <a:gd name="T39" fmla="*/ 151 h 151"/>
                <a:gd name="T40" fmla="*/ 52 w 148"/>
                <a:gd name="T41" fmla="*/ 150 h 151"/>
                <a:gd name="T42" fmla="*/ 45 w 148"/>
                <a:gd name="T43" fmla="*/ 148 h 151"/>
                <a:gd name="T44" fmla="*/ 39 w 148"/>
                <a:gd name="T45" fmla="*/ 146 h 151"/>
                <a:gd name="T46" fmla="*/ 32 w 148"/>
                <a:gd name="T47" fmla="*/ 143 h 151"/>
                <a:gd name="T48" fmla="*/ 27 w 148"/>
                <a:gd name="T49" fmla="*/ 140 h 151"/>
                <a:gd name="T50" fmla="*/ 22 w 148"/>
                <a:gd name="T51" fmla="*/ 136 h 151"/>
                <a:gd name="T52" fmla="*/ 17 w 148"/>
                <a:gd name="T53" fmla="*/ 133 h 151"/>
                <a:gd name="T54" fmla="*/ 12 w 148"/>
                <a:gd name="T55" fmla="*/ 128 h 151"/>
                <a:gd name="T56" fmla="*/ 9 w 148"/>
                <a:gd name="T57" fmla="*/ 123 h 151"/>
                <a:gd name="T58" fmla="*/ 5 w 148"/>
                <a:gd name="T59" fmla="*/ 118 h 151"/>
                <a:gd name="T60" fmla="*/ 4 w 148"/>
                <a:gd name="T61" fmla="*/ 111 h 151"/>
                <a:gd name="T62" fmla="*/ 2 w 148"/>
                <a:gd name="T63" fmla="*/ 106 h 151"/>
                <a:gd name="T64" fmla="*/ 0 w 148"/>
                <a:gd name="T65" fmla="*/ 100 h 151"/>
                <a:gd name="T66" fmla="*/ 0 w 148"/>
                <a:gd name="T67" fmla="*/ 0 h 151"/>
                <a:gd name="T68" fmla="*/ 148 w 148"/>
                <a:gd name="T69" fmla="*/ 0 h 151"/>
                <a:gd name="T70" fmla="*/ 148 w 148"/>
                <a:gd name="T71" fmla="*/ 6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8" h="151">
                  <a:moveTo>
                    <a:pt x="148" y="60"/>
                  </a:moveTo>
                  <a:lnTo>
                    <a:pt x="148" y="91"/>
                  </a:lnTo>
                  <a:lnTo>
                    <a:pt x="148" y="100"/>
                  </a:lnTo>
                  <a:lnTo>
                    <a:pt x="147" y="106"/>
                  </a:lnTo>
                  <a:lnTo>
                    <a:pt x="143" y="113"/>
                  </a:lnTo>
                  <a:lnTo>
                    <a:pt x="142" y="118"/>
                  </a:lnTo>
                  <a:lnTo>
                    <a:pt x="138" y="125"/>
                  </a:lnTo>
                  <a:lnTo>
                    <a:pt x="133" y="130"/>
                  </a:lnTo>
                  <a:lnTo>
                    <a:pt x="128" y="133"/>
                  </a:lnTo>
                  <a:lnTo>
                    <a:pt x="123" y="138"/>
                  </a:lnTo>
                  <a:lnTo>
                    <a:pt x="118" y="141"/>
                  </a:lnTo>
                  <a:lnTo>
                    <a:pt x="112" y="145"/>
                  </a:lnTo>
                  <a:lnTo>
                    <a:pt x="107" y="146"/>
                  </a:lnTo>
                  <a:lnTo>
                    <a:pt x="100" y="148"/>
                  </a:lnTo>
                  <a:lnTo>
                    <a:pt x="93" y="150"/>
                  </a:lnTo>
                  <a:lnTo>
                    <a:pt x="87" y="151"/>
                  </a:lnTo>
                  <a:lnTo>
                    <a:pt x="78" y="151"/>
                  </a:lnTo>
                  <a:lnTo>
                    <a:pt x="72" y="151"/>
                  </a:lnTo>
                  <a:lnTo>
                    <a:pt x="65" y="151"/>
                  </a:lnTo>
                  <a:lnTo>
                    <a:pt x="59" y="151"/>
                  </a:lnTo>
                  <a:lnTo>
                    <a:pt x="52" y="150"/>
                  </a:lnTo>
                  <a:lnTo>
                    <a:pt x="45" y="148"/>
                  </a:lnTo>
                  <a:lnTo>
                    <a:pt x="39" y="146"/>
                  </a:lnTo>
                  <a:lnTo>
                    <a:pt x="32" y="143"/>
                  </a:lnTo>
                  <a:lnTo>
                    <a:pt x="27" y="140"/>
                  </a:lnTo>
                  <a:lnTo>
                    <a:pt x="22" y="136"/>
                  </a:lnTo>
                  <a:lnTo>
                    <a:pt x="17" y="133"/>
                  </a:lnTo>
                  <a:lnTo>
                    <a:pt x="12" y="128"/>
                  </a:lnTo>
                  <a:lnTo>
                    <a:pt x="9" y="123"/>
                  </a:lnTo>
                  <a:lnTo>
                    <a:pt x="5" y="118"/>
                  </a:lnTo>
                  <a:lnTo>
                    <a:pt x="4" y="111"/>
                  </a:lnTo>
                  <a:lnTo>
                    <a:pt x="2" y="106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48" y="0"/>
                  </a:lnTo>
                  <a:lnTo>
                    <a:pt x="148" y="60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040" name="Freeform 168"/>
            <p:cNvSpPr>
              <a:spLocks/>
            </p:cNvSpPr>
            <p:nvPr/>
          </p:nvSpPr>
          <p:spPr bwMode="auto">
            <a:xfrm>
              <a:off x="929" y="2759"/>
              <a:ext cx="148" cy="151"/>
            </a:xfrm>
            <a:custGeom>
              <a:avLst/>
              <a:gdLst>
                <a:gd name="T0" fmla="*/ 148 w 148"/>
                <a:gd name="T1" fmla="*/ 60 h 151"/>
                <a:gd name="T2" fmla="*/ 148 w 148"/>
                <a:gd name="T3" fmla="*/ 91 h 151"/>
                <a:gd name="T4" fmla="*/ 148 w 148"/>
                <a:gd name="T5" fmla="*/ 100 h 151"/>
                <a:gd name="T6" fmla="*/ 147 w 148"/>
                <a:gd name="T7" fmla="*/ 106 h 151"/>
                <a:gd name="T8" fmla="*/ 143 w 148"/>
                <a:gd name="T9" fmla="*/ 113 h 151"/>
                <a:gd name="T10" fmla="*/ 142 w 148"/>
                <a:gd name="T11" fmla="*/ 118 h 151"/>
                <a:gd name="T12" fmla="*/ 138 w 148"/>
                <a:gd name="T13" fmla="*/ 125 h 151"/>
                <a:gd name="T14" fmla="*/ 133 w 148"/>
                <a:gd name="T15" fmla="*/ 130 h 151"/>
                <a:gd name="T16" fmla="*/ 128 w 148"/>
                <a:gd name="T17" fmla="*/ 133 h 151"/>
                <a:gd name="T18" fmla="*/ 123 w 148"/>
                <a:gd name="T19" fmla="*/ 138 h 151"/>
                <a:gd name="T20" fmla="*/ 118 w 148"/>
                <a:gd name="T21" fmla="*/ 141 h 151"/>
                <a:gd name="T22" fmla="*/ 112 w 148"/>
                <a:gd name="T23" fmla="*/ 145 h 151"/>
                <a:gd name="T24" fmla="*/ 107 w 148"/>
                <a:gd name="T25" fmla="*/ 146 h 151"/>
                <a:gd name="T26" fmla="*/ 100 w 148"/>
                <a:gd name="T27" fmla="*/ 148 h 151"/>
                <a:gd name="T28" fmla="*/ 93 w 148"/>
                <a:gd name="T29" fmla="*/ 150 h 151"/>
                <a:gd name="T30" fmla="*/ 87 w 148"/>
                <a:gd name="T31" fmla="*/ 151 h 151"/>
                <a:gd name="T32" fmla="*/ 78 w 148"/>
                <a:gd name="T33" fmla="*/ 151 h 151"/>
                <a:gd name="T34" fmla="*/ 72 w 148"/>
                <a:gd name="T35" fmla="*/ 151 h 151"/>
                <a:gd name="T36" fmla="*/ 65 w 148"/>
                <a:gd name="T37" fmla="*/ 151 h 151"/>
                <a:gd name="T38" fmla="*/ 59 w 148"/>
                <a:gd name="T39" fmla="*/ 151 h 151"/>
                <a:gd name="T40" fmla="*/ 52 w 148"/>
                <a:gd name="T41" fmla="*/ 150 h 151"/>
                <a:gd name="T42" fmla="*/ 45 w 148"/>
                <a:gd name="T43" fmla="*/ 148 h 151"/>
                <a:gd name="T44" fmla="*/ 39 w 148"/>
                <a:gd name="T45" fmla="*/ 146 h 151"/>
                <a:gd name="T46" fmla="*/ 32 w 148"/>
                <a:gd name="T47" fmla="*/ 143 h 151"/>
                <a:gd name="T48" fmla="*/ 27 w 148"/>
                <a:gd name="T49" fmla="*/ 140 h 151"/>
                <a:gd name="T50" fmla="*/ 22 w 148"/>
                <a:gd name="T51" fmla="*/ 136 h 151"/>
                <a:gd name="T52" fmla="*/ 17 w 148"/>
                <a:gd name="T53" fmla="*/ 133 h 151"/>
                <a:gd name="T54" fmla="*/ 12 w 148"/>
                <a:gd name="T55" fmla="*/ 128 h 151"/>
                <a:gd name="T56" fmla="*/ 9 w 148"/>
                <a:gd name="T57" fmla="*/ 123 h 151"/>
                <a:gd name="T58" fmla="*/ 5 w 148"/>
                <a:gd name="T59" fmla="*/ 118 h 151"/>
                <a:gd name="T60" fmla="*/ 4 w 148"/>
                <a:gd name="T61" fmla="*/ 111 h 151"/>
                <a:gd name="T62" fmla="*/ 2 w 148"/>
                <a:gd name="T63" fmla="*/ 106 h 151"/>
                <a:gd name="T64" fmla="*/ 0 w 148"/>
                <a:gd name="T65" fmla="*/ 100 h 151"/>
                <a:gd name="T66" fmla="*/ 0 w 148"/>
                <a:gd name="T67" fmla="*/ 0 h 151"/>
                <a:gd name="T68" fmla="*/ 148 w 148"/>
                <a:gd name="T69" fmla="*/ 0 h 151"/>
                <a:gd name="T70" fmla="*/ 148 w 148"/>
                <a:gd name="T71" fmla="*/ 6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8" h="151">
                  <a:moveTo>
                    <a:pt x="148" y="60"/>
                  </a:moveTo>
                  <a:lnTo>
                    <a:pt x="148" y="91"/>
                  </a:lnTo>
                  <a:lnTo>
                    <a:pt x="148" y="100"/>
                  </a:lnTo>
                  <a:lnTo>
                    <a:pt x="147" y="106"/>
                  </a:lnTo>
                  <a:lnTo>
                    <a:pt x="143" y="113"/>
                  </a:lnTo>
                  <a:lnTo>
                    <a:pt x="142" y="118"/>
                  </a:lnTo>
                  <a:lnTo>
                    <a:pt x="138" y="125"/>
                  </a:lnTo>
                  <a:lnTo>
                    <a:pt x="133" y="130"/>
                  </a:lnTo>
                  <a:lnTo>
                    <a:pt x="128" y="133"/>
                  </a:lnTo>
                  <a:lnTo>
                    <a:pt x="123" y="138"/>
                  </a:lnTo>
                  <a:lnTo>
                    <a:pt x="118" y="141"/>
                  </a:lnTo>
                  <a:lnTo>
                    <a:pt x="112" y="145"/>
                  </a:lnTo>
                  <a:lnTo>
                    <a:pt x="107" y="146"/>
                  </a:lnTo>
                  <a:lnTo>
                    <a:pt x="100" y="148"/>
                  </a:lnTo>
                  <a:lnTo>
                    <a:pt x="93" y="150"/>
                  </a:lnTo>
                  <a:lnTo>
                    <a:pt x="87" y="151"/>
                  </a:lnTo>
                  <a:lnTo>
                    <a:pt x="78" y="151"/>
                  </a:lnTo>
                  <a:lnTo>
                    <a:pt x="72" y="151"/>
                  </a:lnTo>
                  <a:lnTo>
                    <a:pt x="65" y="151"/>
                  </a:lnTo>
                  <a:lnTo>
                    <a:pt x="59" y="151"/>
                  </a:lnTo>
                  <a:lnTo>
                    <a:pt x="52" y="150"/>
                  </a:lnTo>
                  <a:lnTo>
                    <a:pt x="45" y="148"/>
                  </a:lnTo>
                  <a:lnTo>
                    <a:pt x="39" y="146"/>
                  </a:lnTo>
                  <a:lnTo>
                    <a:pt x="32" y="143"/>
                  </a:lnTo>
                  <a:lnTo>
                    <a:pt x="27" y="140"/>
                  </a:lnTo>
                  <a:lnTo>
                    <a:pt x="22" y="136"/>
                  </a:lnTo>
                  <a:lnTo>
                    <a:pt x="17" y="133"/>
                  </a:lnTo>
                  <a:lnTo>
                    <a:pt x="12" y="128"/>
                  </a:lnTo>
                  <a:lnTo>
                    <a:pt x="9" y="123"/>
                  </a:lnTo>
                  <a:lnTo>
                    <a:pt x="5" y="118"/>
                  </a:lnTo>
                  <a:lnTo>
                    <a:pt x="4" y="111"/>
                  </a:lnTo>
                  <a:lnTo>
                    <a:pt x="2" y="106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48" y="0"/>
                  </a:lnTo>
                  <a:lnTo>
                    <a:pt x="148" y="6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041" name="Rectangle 169"/>
            <p:cNvSpPr>
              <a:spLocks noChangeArrowheads="1"/>
            </p:cNvSpPr>
            <p:nvPr/>
          </p:nvSpPr>
          <p:spPr bwMode="auto">
            <a:xfrm>
              <a:off x="946" y="2779"/>
              <a:ext cx="111" cy="71"/>
            </a:xfrm>
            <a:prstGeom prst="rect">
              <a:avLst/>
            </a:prstGeom>
            <a:solidFill>
              <a:srgbClr val="FFFFFF"/>
            </a:solidFill>
            <a:ln w="269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042" name="Rectangle 170"/>
            <p:cNvSpPr>
              <a:spLocks noChangeArrowheads="1"/>
            </p:cNvSpPr>
            <p:nvPr/>
          </p:nvSpPr>
          <p:spPr bwMode="auto">
            <a:xfrm>
              <a:off x="946" y="2779"/>
              <a:ext cx="111" cy="7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043" name="Freeform 171"/>
            <p:cNvSpPr>
              <a:spLocks/>
            </p:cNvSpPr>
            <p:nvPr/>
          </p:nvSpPr>
          <p:spPr bwMode="auto">
            <a:xfrm>
              <a:off x="984" y="2970"/>
              <a:ext cx="37" cy="23"/>
            </a:xfrm>
            <a:custGeom>
              <a:avLst/>
              <a:gdLst>
                <a:gd name="T0" fmla="*/ 37 w 37"/>
                <a:gd name="T1" fmla="*/ 12 h 23"/>
                <a:gd name="T2" fmla="*/ 37 w 37"/>
                <a:gd name="T3" fmla="*/ 10 h 23"/>
                <a:gd name="T4" fmla="*/ 37 w 37"/>
                <a:gd name="T5" fmla="*/ 10 h 23"/>
                <a:gd name="T6" fmla="*/ 37 w 37"/>
                <a:gd name="T7" fmla="*/ 8 h 23"/>
                <a:gd name="T8" fmla="*/ 35 w 37"/>
                <a:gd name="T9" fmla="*/ 7 h 23"/>
                <a:gd name="T10" fmla="*/ 33 w 37"/>
                <a:gd name="T11" fmla="*/ 5 h 23"/>
                <a:gd name="T12" fmla="*/ 33 w 37"/>
                <a:gd name="T13" fmla="*/ 5 h 23"/>
                <a:gd name="T14" fmla="*/ 32 w 37"/>
                <a:gd name="T15" fmla="*/ 3 h 23"/>
                <a:gd name="T16" fmla="*/ 30 w 37"/>
                <a:gd name="T17" fmla="*/ 3 h 23"/>
                <a:gd name="T18" fmla="*/ 27 w 37"/>
                <a:gd name="T19" fmla="*/ 2 h 23"/>
                <a:gd name="T20" fmla="*/ 25 w 37"/>
                <a:gd name="T21" fmla="*/ 2 h 23"/>
                <a:gd name="T22" fmla="*/ 23 w 37"/>
                <a:gd name="T23" fmla="*/ 0 h 23"/>
                <a:gd name="T24" fmla="*/ 22 w 37"/>
                <a:gd name="T25" fmla="*/ 0 h 23"/>
                <a:gd name="T26" fmla="*/ 20 w 37"/>
                <a:gd name="T27" fmla="*/ 0 h 23"/>
                <a:gd name="T28" fmla="*/ 17 w 37"/>
                <a:gd name="T29" fmla="*/ 0 h 23"/>
                <a:gd name="T30" fmla="*/ 15 w 37"/>
                <a:gd name="T31" fmla="*/ 0 h 23"/>
                <a:gd name="T32" fmla="*/ 14 w 37"/>
                <a:gd name="T33" fmla="*/ 0 h 23"/>
                <a:gd name="T34" fmla="*/ 12 w 37"/>
                <a:gd name="T35" fmla="*/ 2 h 23"/>
                <a:gd name="T36" fmla="*/ 10 w 37"/>
                <a:gd name="T37" fmla="*/ 2 h 23"/>
                <a:gd name="T38" fmla="*/ 7 w 37"/>
                <a:gd name="T39" fmla="*/ 3 h 23"/>
                <a:gd name="T40" fmla="*/ 5 w 37"/>
                <a:gd name="T41" fmla="*/ 3 h 23"/>
                <a:gd name="T42" fmla="*/ 4 w 37"/>
                <a:gd name="T43" fmla="*/ 5 h 23"/>
                <a:gd name="T44" fmla="*/ 4 w 37"/>
                <a:gd name="T45" fmla="*/ 5 h 23"/>
                <a:gd name="T46" fmla="*/ 2 w 37"/>
                <a:gd name="T47" fmla="*/ 7 h 23"/>
                <a:gd name="T48" fmla="*/ 0 w 37"/>
                <a:gd name="T49" fmla="*/ 8 h 23"/>
                <a:gd name="T50" fmla="*/ 0 w 37"/>
                <a:gd name="T51" fmla="*/ 10 h 23"/>
                <a:gd name="T52" fmla="*/ 0 w 37"/>
                <a:gd name="T53" fmla="*/ 10 h 23"/>
                <a:gd name="T54" fmla="*/ 0 w 37"/>
                <a:gd name="T55" fmla="*/ 13 h 23"/>
                <a:gd name="T56" fmla="*/ 0 w 37"/>
                <a:gd name="T57" fmla="*/ 15 h 23"/>
                <a:gd name="T58" fmla="*/ 2 w 37"/>
                <a:gd name="T59" fmla="*/ 17 h 23"/>
                <a:gd name="T60" fmla="*/ 4 w 37"/>
                <a:gd name="T61" fmla="*/ 18 h 23"/>
                <a:gd name="T62" fmla="*/ 4 w 37"/>
                <a:gd name="T63" fmla="*/ 20 h 23"/>
                <a:gd name="T64" fmla="*/ 5 w 37"/>
                <a:gd name="T65" fmla="*/ 20 h 23"/>
                <a:gd name="T66" fmla="*/ 7 w 37"/>
                <a:gd name="T67" fmla="*/ 22 h 23"/>
                <a:gd name="T68" fmla="*/ 10 w 37"/>
                <a:gd name="T69" fmla="*/ 22 h 23"/>
                <a:gd name="T70" fmla="*/ 12 w 37"/>
                <a:gd name="T71" fmla="*/ 23 h 23"/>
                <a:gd name="T72" fmla="*/ 14 w 37"/>
                <a:gd name="T73" fmla="*/ 23 h 23"/>
                <a:gd name="T74" fmla="*/ 15 w 37"/>
                <a:gd name="T75" fmla="*/ 23 h 23"/>
                <a:gd name="T76" fmla="*/ 17 w 37"/>
                <a:gd name="T77" fmla="*/ 23 h 23"/>
                <a:gd name="T78" fmla="*/ 20 w 37"/>
                <a:gd name="T79" fmla="*/ 23 h 23"/>
                <a:gd name="T80" fmla="*/ 22 w 37"/>
                <a:gd name="T81" fmla="*/ 23 h 23"/>
                <a:gd name="T82" fmla="*/ 23 w 37"/>
                <a:gd name="T83" fmla="*/ 23 h 23"/>
                <a:gd name="T84" fmla="*/ 25 w 37"/>
                <a:gd name="T85" fmla="*/ 23 h 23"/>
                <a:gd name="T86" fmla="*/ 27 w 37"/>
                <a:gd name="T87" fmla="*/ 22 h 23"/>
                <a:gd name="T88" fmla="*/ 30 w 37"/>
                <a:gd name="T89" fmla="*/ 22 h 23"/>
                <a:gd name="T90" fmla="*/ 32 w 37"/>
                <a:gd name="T91" fmla="*/ 20 h 23"/>
                <a:gd name="T92" fmla="*/ 33 w 37"/>
                <a:gd name="T93" fmla="*/ 20 h 23"/>
                <a:gd name="T94" fmla="*/ 33 w 37"/>
                <a:gd name="T95" fmla="*/ 18 h 23"/>
                <a:gd name="T96" fmla="*/ 35 w 37"/>
                <a:gd name="T97" fmla="*/ 17 h 23"/>
                <a:gd name="T98" fmla="*/ 37 w 37"/>
                <a:gd name="T99" fmla="*/ 15 h 23"/>
                <a:gd name="T100" fmla="*/ 37 w 37"/>
                <a:gd name="T101" fmla="*/ 13 h 23"/>
                <a:gd name="T102" fmla="*/ 37 w 37"/>
                <a:gd name="T10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" h="23">
                  <a:moveTo>
                    <a:pt x="37" y="12"/>
                  </a:moveTo>
                  <a:lnTo>
                    <a:pt x="37" y="10"/>
                  </a:lnTo>
                  <a:lnTo>
                    <a:pt x="37" y="10"/>
                  </a:lnTo>
                  <a:lnTo>
                    <a:pt x="37" y="8"/>
                  </a:lnTo>
                  <a:lnTo>
                    <a:pt x="35" y="7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2" y="3"/>
                  </a:lnTo>
                  <a:lnTo>
                    <a:pt x="30" y="3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7" y="3"/>
                  </a:lnTo>
                  <a:lnTo>
                    <a:pt x="5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7" y="22"/>
                  </a:lnTo>
                  <a:lnTo>
                    <a:pt x="10" y="22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20" y="23"/>
                  </a:lnTo>
                  <a:lnTo>
                    <a:pt x="22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7" y="22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3" y="20"/>
                  </a:lnTo>
                  <a:lnTo>
                    <a:pt x="33" y="18"/>
                  </a:lnTo>
                  <a:lnTo>
                    <a:pt x="35" y="17"/>
                  </a:lnTo>
                  <a:lnTo>
                    <a:pt x="37" y="15"/>
                  </a:lnTo>
                  <a:lnTo>
                    <a:pt x="37" y="13"/>
                  </a:ln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044" name="Freeform 172"/>
            <p:cNvSpPr>
              <a:spLocks/>
            </p:cNvSpPr>
            <p:nvPr/>
          </p:nvSpPr>
          <p:spPr bwMode="auto">
            <a:xfrm>
              <a:off x="984" y="2970"/>
              <a:ext cx="37" cy="23"/>
            </a:xfrm>
            <a:custGeom>
              <a:avLst/>
              <a:gdLst>
                <a:gd name="T0" fmla="*/ 37 w 37"/>
                <a:gd name="T1" fmla="*/ 12 h 23"/>
                <a:gd name="T2" fmla="*/ 37 w 37"/>
                <a:gd name="T3" fmla="*/ 10 h 23"/>
                <a:gd name="T4" fmla="*/ 37 w 37"/>
                <a:gd name="T5" fmla="*/ 10 h 23"/>
                <a:gd name="T6" fmla="*/ 37 w 37"/>
                <a:gd name="T7" fmla="*/ 8 h 23"/>
                <a:gd name="T8" fmla="*/ 35 w 37"/>
                <a:gd name="T9" fmla="*/ 7 h 23"/>
                <a:gd name="T10" fmla="*/ 33 w 37"/>
                <a:gd name="T11" fmla="*/ 5 h 23"/>
                <a:gd name="T12" fmla="*/ 33 w 37"/>
                <a:gd name="T13" fmla="*/ 5 h 23"/>
                <a:gd name="T14" fmla="*/ 32 w 37"/>
                <a:gd name="T15" fmla="*/ 3 h 23"/>
                <a:gd name="T16" fmla="*/ 30 w 37"/>
                <a:gd name="T17" fmla="*/ 3 h 23"/>
                <a:gd name="T18" fmla="*/ 27 w 37"/>
                <a:gd name="T19" fmla="*/ 2 h 23"/>
                <a:gd name="T20" fmla="*/ 25 w 37"/>
                <a:gd name="T21" fmla="*/ 2 h 23"/>
                <a:gd name="T22" fmla="*/ 23 w 37"/>
                <a:gd name="T23" fmla="*/ 0 h 23"/>
                <a:gd name="T24" fmla="*/ 22 w 37"/>
                <a:gd name="T25" fmla="*/ 0 h 23"/>
                <a:gd name="T26" fmla="*/ 20 w 37"/>
                <a:gd name="T27" fmla="*/ 0 h 23"/>
                <a:gd name="T28" fmla="*/ 17 w 37"/>
                <a:gd name="T29" fmla="*/ 0 h 23"/>
                <a:gd name="T30" fmla="*/ 15 w 37"/>
                <a:gd name="T31" fmla="*/ 0 h 23"/>
                <a:gd name="T32" fmla="*/ 14 w 37"/>
                <a:gd name="T33" fmla="*/ 0 h 23"/>
                <a:gd name="T34" fmla="*/ 12 w 37"/>
                <a:gd name="T35" fmla="*/ 2 h 23"/>
                <a:gd name="T36" fmla="*/ 10 w 37"/>
                <a:gd name="T37" fmla="*/ 2 h 23"/>
                <a:gd name="T38" fmla="*/ 7 w 37"/>
                <a:gd name="T39" fmla="*/ 3 h 23"/>
                <a:gd name="T40" fmla="*/ 5 w 37"/>
                <a:gd name="T41" fmla="*/ 3 h 23"/>
                <a:gd name="T42" fmla="*/ 4 w 37"/>
                <a:gd name="T43" fmla="*/ 5 h 23"/>
                <a:gd name="T44" fmla="*/ 4 w 37"/>
                <a:gd name="T45" fmla="*/ 5 h 23"/>
                <a:gd name="T46" fmla="*/ 2 w 37"/>
                <a:gd name="T47" fmla="*/ 7 h 23"/>
                <a:gd name="T48" fmla="*/ 0 w 37"/>
                <a:gd name="T49" fmla="*/ 8 h 23"/>
                <a:gd name="T50" fmla="*/ 0 w 37"/>
                <a:gd name="T51" fmla="*/ 10 h 23"/>
                <a:gd name="T52" fmla="*/ 0 w 37"/>
                <a:gd name="T53" fmla="*/ 10 h 23"/>
                <a:gd name="T54" fmla="*/ 0 w 37"/>
                <a:gd name="T55" fmla="*/ 13 h 23"/>
                <a:gd name="T56" fmla="*/ 0 w 37"/>
                <a:gd name="T57" fmla="*/ 15 h 23"/>
                <a:gd name="T58" fmla="*/ 2 w 37"/>
                <a:gd name="T59" fmla="*/ 17 h 23"/>
                <a:gd name="T60" fmla="*/ 4 w 37"/>
                <a:gd name="T61" fmla="*/ 18 h 23"/>
                <a:gd name="T62" fmla="*/ 4 w 37"/>
                <a:gd name="T63" fmla="*/ 20 h 23"/>
                <a:gd name="T64" fmla="*/ 5 w 37"/>
                <a:gd name="T65" fmla="*/ 20 h 23"/>
                <a:gd name="T66" fmla="*/ 7 w 37"/>
                <a:gd name="T67" fmla="*/ 22 h 23"/>
                <a:gd name="T68" fmla="*/ 10 w 37"/>
                <a:gd name="T69" fmla="*/ 22 h 23"/>
                <a:gd name="T70" fmla="*/ 12 w 37"/>
                <a:gd name="T71" fmla="*/ 23 h 23"/>
                <a:gd name="T72" fmla="*/ 14 w 37"/>
                <a:gd name="T73" fmla="*/ 23 h 23"/>
                <a:gd name="T74" fmla="*/ 15 w 37"/>
                <a:gd name="T75" fmla="*/ 23 h 23"/>
                <a:gd name="T76" fmla="*/ 17 w 37"/>
                <a:gd name="T77" fmla="*/ 23 h 23"/>
                <a:gd name="T78" fmla="*/ 20 w 37"/>
                <a:gd name="T79" fmla="*/ 23 h 23"/>
                <a:gd name="T80" fmla="*/ 22 w 37"/>
                <a:gd name="T81" fmla="*/ 23 h 23"/>
                <a:gd name="T82" fmla="*/ 23 w 37"/>
                <a:gd name="T83" fmla="*/ 23 h 23"/>
                <a:gd name="T84" fmla="*/ 25 w 37"/>
                <a:gd name="T85" fmla="*/ 23 h 23"/>
                <a:gd name="T86" fmla="*/ 27 w 37"/>
                <a:gd name="T87" fmla="*/ 22 h 23"/>
                <a:gd name="T88" fmla="*/ 30 w 37"/>
                <a:gd name="T89" fmla="*/ 22 h 23"/>
                <a:gd name="T90" fmla="*/ 32 w 37"/>
                <a:gd name="T91" fmla="*/ 20 h 23"/>
                <a:gd name="T92" fmla="*/ 33 w 37"/>
                <a:gd name="T93" fmla="*/ 20 h 23"/>
                <a:gd name="T94" fmla="*/ 33 w 37"/>
                <a:gd name="T95" fmla="*/ 18 h 23"/>
                <a:gd name="T96" fmla="*/ 35 w 37"/>
                <a:gd name="T97" fmla="*/ 17 h 23"/>
                <a:gd name="T98" fmla="*/ 37 w 37"/>
                <a:gd name="T99" fmla="*/ 15 h 23"/>
                <a:gd name="T100" fmla="*/ 37 w 37"/>
                <a:gd name="T101" fmla="*/ 13 h 23"/>
                <a:gd name="T102" fmla="*/ 37 w 37"/>
                <a:gd name="T10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" h="23">
                  <a:moveTo>
                    <a:pt x="37" y="12"/>
                  </a:moveTo>
                  <a:lnTo>
                    <a:pt x="37" y="10"/>
                  </a:lnTo>
                  <a:lnTo>
                    <a:pt x="37" y="10"/>
                  </a:lnTo>
                  <a:lnTo>
                    <a:pt x="37" y="8"/>
                  </a:lnTo>
                  <a:lnTo>
                    <a:pt x="35" y="7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2" y="3"/>
                  </a:lnTo>
                  <a:lnTo>
                    <a:pt x="30" y="3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7" y="3"/>
                  </a:lnTo>
                  <a:lnTo>
                    <a:pt x="5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7" y="22"/>
                  </a:lnTo>
                  <a:lnTo>
                    <a:pt x="10" y="22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20" y="23"/>
                  </a:lnTo>
                  <a:lnTo>
                    <a:pt x="22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7" y="22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3" y="20"/>
                  </a:lnTo>
                  <a:lnTo>
                    <a:pt x="33" y="18"/>
                  </a:lnTo>
                  <a:lnTo>
                    <a:pt x="35" y="17"/>
                  </a:lnTo>
                  <a:lnTo>
                    <a:pt x="37" y="15"/>
                  </a:lnTo>
                  <a:lnTo>
                    <a:pt x="37" y="13"/>
                  </a:lnTo>
                  <a:lnTo>
                    <a:pt x="37" y="1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045" name="Freeform 173"/>
            <p:cNvSpPr>
              <a:spLocks/>
            </p:cNvSpPr>
            <p:nvPr/>
          </p:nvSpPr>
          <p:spPr bwMode="auto">
            <a:xfrm>
              <a:off x="939" y="2970"/>
              <a:ext cx="37" cy="23"/>
            </a:xfrm>
            <a:custGeom>
              <a:avLst/>
              <a:gdLst>
                <a:gd name="T0" fmla="*/ 37 w 37"/>
                <a:gd name="T1" fmla="*/ 12 h 23"/>
                <a:gd name="T2" fmla="*/ 37 w 37"/>
                <a:gd name="T3" fmla="*/ 10 h 23"/>
                <a:gd name="T4" fmla="*/ 37 w 37"/>
                <a:gd name="T5" fmla="*/ 10 h 23"/>
                <a:gd name="T6" fmla="*/ 37 w 37"/>
                <a:gd name="T7" fmla="*/ 8 h 23"/>
                <a:gd name="T8" fmla="*/ 37 w 37"/>
                <a:gd name="T9" fmla="*/ 7 h 23"/>
                <a:gd name="T10" fmla="*/ 35 w 37"/>
                <a:gd name="T11" fmla="*/ 5 h 23"/>
                <a:gd name="T12" fmla="*/ 34 w 37"/>
                <a:gd name="T13" fmla="*/ 5 h 23"/>
                <a:gd name="T14" fmla="*/ 32 w 37"/>
                <a:gd name="T15" fmla="*/ 3 h 23"/>
                <a:gd name="T16" fmla="*/ 30 w 37"/>
                <a:gd name="T17" fmla="*/ 3 h 23"/>
                <a:gd name="T18" fmla="*/ 29 w 37"/>
                <a:gd name="T19" fmla="*/ 2 h 23"/>
                <a:gd name="T20" fmla="*/ 27 w 37"/>
                <a:gd name="T21" fmla="*/ 2 h 23"/>
                <a:gd name="T22" fmla="*/ 25 w 37"/>
                <a:gd name="T23" fmla="*/ 0 h 23"/>
                <a:gd name="T24" fmla="*/ 22 w 37"/>
                <a:gd name="T25" fmla="*/ 0 h 23"/>
                <a:gd name="T26" fmla="*/ 20 w 37"/>
                <a:gd name="T27" fmla="*/ 0 h 23"/>
                <a:gd name="T28" fmla="*/ 17 w 37"/>
                <a:gd name="T29" fmla="*/ 0 h 23"/>
                <a:gd name="T30" fmla="*/ 15 w 37"/>
                <a:gd name="T31" fmla="*/ 0 h 23"/>
                <a:gd name="T32" fmla="*/ 14 w 37"/>
                <a:gd name="T33" fmla="*/ 0 h 23"/>
                <a:gd name="T34" fmla="*/ 12 w 37"/>
                <a:gd name="T35" fmla="*/ 2 h 23"/>
                <a:gd name="T36" fmla="*/ 10 w 37"/>
                <a:gd name="T37" fmla="*/ 2 h 23"/>
                <a:gd name="T38" fmla="*/ 7 w 37"/>
                <a:gd name="T39" fmla="*/ 3 h 23"/>
                <a:gd name="T40" fmla="*/ 5 w 37"/>
                <a:gd name="T41" fmla="*/ 3 h 23"/>
                <a:gd name="T42" fmla="*/ 5 w 37"/>
                <a:gd name="T43" fmla="*/ 5 h 23"/>
                <a:gd name="T44" fmla="*/ 4 w 37"/>
                <a:gd name="T45" fmla="*/ 5 h 23"/>
                <a:gd name="T46" fmla="*/ 2 w 37"/>
                <a:gd name="T47" fmla="*/ 7 h 23"/>
                <a:gd name="T48" fmla="*/ 2 w 37"/>
                <a:gd name="T49" fmla="*/ 8 h 23"/>
                <a:gd name="T50" fmla="*/ 0 w 37"/>
                <a:gd name="T51" fmla="*/ 10 h 23"/>
                <a:gd name="T52" fmla="*/ 0 w 37"/>
                <a:gd name="T53" fmla="*/ 10 h 23"/>
                <a:gd name="T54" fmla="*/ 0 w 37"/>
                <a:gd name="T55" fmla="*/ 13 h 23"/>
                <a:gd name="T56" fmla="*/ 2 w 37"/>
                <a:gd name="T57" fmla="*/ 15 h 23"/>
                <a:gd name="T58" fmla="*/ 2 w 37"/>
                <a:gd name="T59" fmla="*/ 17 h 23"/>
                <a:gd name="T60" fmla="*/ 4 w 37"/>
                <a:gd name="T61" fmla="*/ 18 h 23"/>
                <a:gd name="T62" fmla="*/ 5 w 37"/>
                <a:gd name="T63" fmla="*/ 20 h 23"/>
                <a:gd name="T64" fmla="*/ 5 w 37"/>
                <a:gd name="T65" fmla="*/ 20 h 23"/>
                <a:gd name="T66" fmla="*/ 7 w 37"/>
                <a:gd name="T67" fmla="*/ 22 h 23"/>
                <a:gd name="T68" fmla="*/ 10 w 37"/>
                <a:gd name="T69" fmla="*/ 22 h 23"/>
                <a:gd name="T70" fmla="*/ 12 w 37"/>
                <a:gd name="T71" fmla="*/ 23 h 23"/>
                <a:gd name="T72" fmla="*/ 14 w 37"/>
                <a:gd name="T73" fmla="*/ 23 h 23"/>
                <a:gd name="T74" fmla="*/ 15 w 37"/>
                <a:gd name="T75" fmla="*/ 23 h 23"/>
                <a:gd name="T76" fmla="*/ 17 w 37"/>
                <a:gd name="T77" fmla="*/ 23 h 23"/>
                <a:gd name="T78" fmla="*/ 20 w 37"/>
                <a:gd name="T79" fmla="*/ 23 h 23"/>
                <a:gd name="T80" fmla="*/ 22 w 37"/>
                <a:gd name="T81" fmla="*/ 23 h 23"/>
                <a:gd name="T82" fmla="*/ 25 w 37"/>
                <a:gd name="T83" fmla="*/ 23 h 23"/>
                <a:gd name="T84" fmla="*/ 27 w 37"/>
                <a:gd name="T85" fmla="*/ 23 h 23"/>
                <a:gd name="T86" fmla="*/ 29 w 37"/>
                <a:gd name="T87" fmla="*/ 22 h 23"/>
                <a:gd name="T88" fmla="*/ 30 w 37"/>
                <a:gd name="T89" fmla="*/ 22 h 23"/>
                <a:gd name="T90" fmla="*/ 32 w 37"/>
                <a:gd name="T91" fmla="*/ 20 h 23"/>
                <a:gd name="T92" fmla="*/ 34 w 37"/>
                <a:gd name="T93" fmla="*/ 20 h 23"/>
                <a:gd name="T94" fmla="*/ 35 w 37"/>
                <a:gd name="T95" fmla="*/ 18 h 23"/>
                <a:gd name="T96" fmla="*/ 37 w 37"/>
                <a:gd name="T97" fmla="*/ 17 h 23"/>
                <a:gd name="T98" fmla="*/ 37 w 37"/>
                <a:gd name="T99" fmla="*/ 15 h 23"/>
                <a:gd name="T100" fmla="*/ 37 w 37"/>
                <a:gd name="T101" fmla="*/ 13 h 23"/>
                <a:gd name="T102" fmla="*/ 37 w 37"/>
                <a:gd name="T10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" h="23">
                  <a:moveTo>
                    <a:pt x="37" y="12"/>
                  </a:moveTo>
                  <a:lnTo>
                    <a:pt x="37" y="10"/>
                  </a:lnTo>
                  <a:lnTo>
                    <a:pt x="37" y="10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3"/>
                  </a:lnTo>
                  <a:lnTo>
                    <a:pt x="30" y="3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4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4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2"/>
                  </a:lnTo>
                  <a:lnTo>
                    <a:pt x="10" y="22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20" y="23"/>
                  </a:lnTo>
                  <a:lnTo>
                    <a:pt x="22" y="23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9" y="22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4" y="20"/>
                  </a:lnTo>
                  <a:lnTo>
                    <a:pt x="35" y="18"/>
                  </a:lnTo>
                  <a:lnTo>
                    <a:pt x="37" y="17"/>
                  </a:lnTo>
                  <a:lnTo>
                    <a:pt x="37" y="15"/>
                  </a:lnTo>
                  <a:lnTo>
                    <a:pt x="37" y="13"/>
                  </a:ln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046" name="Freeform 174"/>
            <p:cNvSpPr>
              <a:spLocks/>
            </p:cNvSpPr>
            <p:nvPr/>
          </p:nvSpPr>
          <p:spPr bwMode="auto">
            <a:xfrm>
              <a:off x="939" y="2970"/>
              <a:ext cx="37" cy="23"/>
            </a:xfrm>
            <a:custGeom>
              <a:avLst/>
              <a:gdLst>
                <a:gd name="T0" fmla="*/ 37 w 37"/>
                <a:gd name="T1" fmla="*/ 12 h 23"/>
                <a:gd name="T2" fmla="*/ 37 w 37"/>
                <a:gd name="T3" fmla="*/ 10 h 23"/>
                <a:gd name="T4" fmla="*/ 37 w 37"/>
                <a:gd name="T5" fmla="*/ 10 h 23"/>
                <a:gd name="T6" fmla="*/ 37 w 37"/>
                <a:gd name="T7" fmla="*/ 8 h 23"/>
                <a:gd name="T8" fmla="*/ 37 w 37"/>
                <a:gd name="T9" fmla="*/ 7 h 23"/>
                <a:gd name="T10" fmla="*/ 35 w 37"/>
                <a:gd name="T11" fmla="*/ 5 h 23"/>
                <a:gd name="T12" fmla="*/ 34 w 37"/>
                <a:gd name="T13" fmla="*/ 5 h 23"/>
                <a:gd name="T14" fmla="*/ 32 w 37"/>
                <a:gd name="T15" fmla="*/ 3 h 23"/>
                <a:gd name="T16" fmla="*/ 30 w 37"/>
                <a:gd name="T17" fmla="*/ 3 h 23"/>
                <a:gd name="T18" fmla="*/ 29 w 37"/>
                <a:gd name="T19" fmla="*/ 2 h 23"/>
                <a:gd name="T20" fmla="*/ 27 w 37"/>
                <a:gd name="T21" fmla="*/ 2 h 23"/>
                <a:gd name="T22" fmla="*/ 25 w 37"/>
                <a:gd name="T23" fmla="*/ 0 h 23"/>
                <a:gd name="T24" fmla="*/ 22 w 37"/>
                <a:gd name="T25" fmla="*/ 0 h 23"/>
                <a:gd name="T26" fmla="*/ 20 w 37"/>
                <a:gd name="T27" fmla="*/ 0 h 23"/>
                <a:gd name="T28" fmla="*/ 17 w 37"/>
                <a:gd name="T29" fmla="*/ 0 h 23"/>
                <a:gd name="T30" fmla="*/ 15 w 37"/>
                <a:gd name="T31" fmla="*/ 0 h 23"/>
                <a:gd name="T32" fmla="*/ 14 w 37"/>
                <a:gd name="T33" fmla="*/ 0 h 23"/>
                <a:gd name="T34" fmla="*/ 12 w 37"/>
                <a:gd name="T35" fmla="*/ 2 h 23"/>
                <a:gd name="T36" fmla="*/ 10 w 37"/>
                <a:gd name="T37" fmla="*/ 2 h 23"/>
                <a:gd name="T38" fmla="*/ 7 w 37"/>
                <a:gd name="T39" fmla="*/ 3 h 23"/>
                <a:gd name="T40" fmla="*/ 5 w 37"/>
                <a:gd name="T41" fmla="*/ 3 h 23"/>
                <a:gd name="T42" fmla="*/ 5 w 37"/>
                <a:gd name="T43" fmla="*/ 5 h 23"/>
                <a:gd name="T44" fmla="*/ 4 w 37"/>
                <a:gd name="T45" fmla="*/ 5 h 23"/>
                <a:gd name="T46" fmla="*/ 2 w 37"/>
                <a:gd name="T47" fmla="*/ 7 h 23"/>
                <a:gd name="T48" fmla="*/ 2 w 37"/>
                <a:gd name="T49" fmla="*/ 8 h 23"/>
                <a:gd name="T50" fmla="*/ 0 w 37"/>
                <a:gd name="T51" fmla="*/ 10 h 23"/>
                <a:gd name="T52" fmla="*/ 0 w 37"/>
                <a:gd name="T53" fmla="*/ 10 h 23"/>
                <a:gd name="T54" fmla="*/ 0 w 37"/>
                <a:gd name="T55" fmla="*/ 13 h 23"/>
                <a:gd name="T56" fmla="*/ 2 w 37"/>
                <a:gd name="T57" fmla="*/ 15 h 23"/>
                <a:gd name="T58" fmla="*/ 2 w 37"/>
                <a:gd name="T59" fmla="*/ 17 h 23"/>
                <a:gd name="T60" fmla="*/ 4 w 37"/>
                <a:gd name="T61" fmla="*/ 18 h 23"/>
                <a:gd name="T62" fmla="*/ 5 w 37"/>
                <a:gd name="T63" fmla="*/ 20 h 23"/>
                <a:gd name="T64" fmla="*/ 5 w 37"/>
                <a:gd name="T65" fmla="*/ 20 h 23"/>
                <a:gd name="T66" fmla="*/ 7 w 37"/>
                <a:gd name="T67" fmla="*/ 22 h 23"/>
                <a:gd name="T68" fmla="*/ 10 w 37"/>
                <a:gd name="T69" fmla="*/ 22 h 23"/>
                <a:gd name="T70" fmla="*/ 12 w 37"/>
                <a:gd name="T71" fmla="*/ 23 h 23"/>
                <a:gd name="T72" fmla="*/ 14 w 37"/>
                <a:gd name="T73" fmla="*/ 23 h 23"/>
                <a:gd name="T74" fmla="*/ 15 w 37"/>
                <a:gd name="T75" fmla="*/ 23 h 23"/>
                <a:gd name="T76" fmla="*/ 17 w 37"/>
                <a:gd name="T77" fmla="*/ 23 h 23"/>
                <a:gd name="T78" fmla="*/ 20 w 37"/>
                <a:gd name="T79" fmla="*/ 23 h 23"/>
                <a:gd name="T80" fmla="*/ 22 w 37"/>
                <a:gd name="T81" fmla="*/ 23 h 23"/>
                <a:gd name="T82" fmla="*/ 25 w 37"/>
                <a:gd name="T83" fmla="*/ 23 h 23"/>
                <a:gd name="T84" fmla="*/ 27 w 37"/>
                <a:gd name="T85" fmla="*/ 23 h 23"/>
                <a:gd name="T86" fmla="*/ 29 w 37"/>
                <a:gd name="T87" fmla="*/ 22 h 23"/>
                <a:gd name="T88" fmla="*/ 30 w 37"/>
                <a:gd name="T89" fmla="*/ 22 h 23"/>
                <a:gd name="T90" fmla="*/ 32 w 37"/>
                <a:gd name="T91" fmla="*/ 20 h 23"/>
                <a:gd name="T92" fmla="*/ 34 w 37"/>
                <a:gd name="T93" fmla="*/ 20 h 23"/>
                <a:gd name="T94" fmla="*/ 35 w 37"/>
                <a:gd name="T95" fmla="*/ 18 h 23"/>
                <a:gd name="T96" fmla="*/ 37 w 37"/>
                <a:gd name="T97" fmla="*/ 17 h 23"/>
                <a:gd name="T98" fmla="*/ 37 w 37"/>
                <a:gd name="T99" fmla="*/ 15 h 23"/>
                <a:gd name="T100" fmla="*/ 37 w 37"/>
                <a:gd name="T101" fmla="*/ 13 h 23"/>
                <a:gd name="T102" fmla="*/ 37 w 37"/>
                <a:gd name="T10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" h="23">
                  <a:moveTo>
                    <a:pt x="37" y="12"/>
                  </a:moveTo>
                  <a:lnTo>
                    <a:pt x="37" y="10"/>
                  </a:lnTo>
                  <a:lnTo>
                    <a:pt x="37" y="10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3"/>
                  </a:lnTo>
                  <a:lnTo>
                    <a:pt x="30" y="3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4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4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2"/>
                  </a:lnTo>
                  <a:lnTo>
                    <a:pt x="10" y="22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20" y="23"/>
                  </a:lnTo>
                  <a:lnTo>
                    <a:pt x="22" y="23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9" y="22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4" y="20"/>
                  </a:lnTo>
                  <a:lnTo>
                    <a:pt x="35" y="18"/>
                  </a:lnTo>
                  <a:lnTo>
                    <a:pt x="37" y="17"/>
                  </a:lnTo>
                  <a:lnTo>
                    <a:pt x="37" y="15"/>
                  </a:lnTo>
                  <a:lnTo>
                    <a:pt x="37" y="13"/>
                  </a:lnTo>
                  <a:lnTo>
                    <a:pt x="37" y="1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047" name="Freeform 175"/>
            <p:cNvSpPr>
              <a:spLocks/>
            </p:cNvSpPr>
            <p:nvPr/>
          </p:nvSpPr>
          <p:spPr bwMode="auto">
            <a:xfrm>
              <a:off x="1027" y="2970"/>
              <a:ext cx="39" cy="23"/>
            </a:xfrm>
            <a:custGeom>
              <a:avLst/>
              <a:gdLst>
                <a:gd name="T0" fmla="*/ 39 w 39"/>
                <a:gd name="T1" fmla="*/ 12 h 23"/>
                <a:gd name="T2" fmla="*/ 39 w 39"/>
                <a:gd name="T3" fmla="*/ 10 h 23"/>
                <a:gd name="T4" fmla="*/ 37 w 39"/>
                <a:gd name="T5" fmla="*/ 10 h 23"/>
                <a:gd name="T6" fmla="*/ 37 w 39"/>
                <a:gd name="T7" fmla="*/ 8 h 23"/>
                <a:gd name="T8" fmla="*/ 37 w 39"/>
                <a:gd name="T9" fmla="*/ 7 h 23"/>
                <a:gd name="T10" fmla="*/ 35 w 39"/>
                <a:gd name="T11" fmla="*/ 5 h 23"/>
                <a:gd name="T12" fmla="*/ 34 w 39"/>
                <a:gd name="T13" fmla="*/ 5 h 23"/>
                <a:gd name="T14" fmla="*/ 32 w 39"/>
                <a:gd name="T15" fmla="*/ 3 h 23"/>
                <a:gd name="T16" fmla="*/ 32 w 39"/>
                <a:gd name="T17" fmla="*/ 3 h 23"/>
                <a:gd name="T18" fmla="*/ 29 w 39"/>
                <a:gd name="T19" fmla="*/ 2 h 23"/>
                <a:gd name="T20" fmla="*/ 27 w 39"/>
                <a:gd name="T21" fmla="*/ 2 h 23"/>
                <a:gd name="T22" fmla="*/ 25 w 39"/>
                <a:gd name="T23" fmla="*/ 0 h 23"/>
                <a:gd name="T24" fmla="*/ 24 w 39"/>
                <a:gd name="T25" fmla="*/ 0 h 23"/>
                <a:gd name="T26" fmla="*/ 22 w 39"/>
                <a:gd name="T27" fmla="*/ 0 h 23"/>
                <a:gd name="T28" fmla="*/ 17 w 39"/>
                <a:gd name="T29" fmla="*/ 0 h 23"/>
                <a:gd name="T30" fmla="*/ 15 w 39"/>
                <a:gd name="T31" fmla="*/ 0 h 23"/>
                <a:gd name="T32" fmla="*/ 14 w 39"/>
                <a:gd name="T33" fmla="*/ 0 h 23"/>
                <a:gd name="T34" fmla="*/ 12 w 39"/>
                <a:gd name="T35" fmla="*/ 2 h 23"/>
                <a:gd name="T36" fmla="*/ 10 w 39"/>
                <a:gd name="T37" fmla="*/ 2 h 23"/>
                <a:gd name="T38" fmla="*/ 7 w 39"/>
                <a:gd name="T39" fmla="*/ 3 h 23"/>
                <a:gd name="T40" fmla="*/ 7 w 39"/>
                <a:gd name="T41" fmla="*/ 3 h 23"/>
                <a:gd name="T42" fmla="*/ 5 w 39"/>
                <a:gd name="T43" fmla="*/ 5 h 23"/>
                <a:gd name="T44" fmla="*/ 4 w 39"/>
                <a:gd name="T45" fmla="*/ 5 h 23"/>
                <a:gd name="T46" fmla="*/ 2 w 39"/>
                <a:gd name="T47" fmla="*/ 7 h 23"/>
                <a:gd name="T48" fmla="*/ 2 w 39"/>
                <a:gd name="T49" fmla="*/ 8 h 23"/>
                <a:gd name="T50" fmla="*/ 2 w 39"/>
                <a:gd name="T51" fmla="*/ 10 h 23"/>
                <a:gd name="T52" fmla="*/ 0 w 39"/>
                <a:gd name="T53" fmla="*/ 10 h 23"/>
                <a:gd name="T54" fmla="*/ 0 w 39"/>
                <a:gd name="T55" fmla="*/ 13 h 23"/>
                <a:gd name="T56" fmla="*/ 2 w 39"/>
                <a:gd name="T57" fmla="*/ 15 h 23"/>
                <a:gd name="T58" fmla="*/ 2 w 39"/>
                <a:gd name="T59" fmla="*/ 17 h 23"/>
                <a:gd name="T60" fmla="*/ 4 w 39"/>
                <a:gd name="T61" fmla="*/ 18 h 23"/>
                <a:gd name="T62" fmla="*/ 5 w 39"/>
                <a:gd name="T63" fmla="*/ 20 h 23"/>
                <a:gd name="T64" fmla="*/ 7 w 39"/>
                <a:gd name="T65" fmla="*/ 20 h 23"/>
                <a:gd name="T66" fmla="*/ 7 w 39"/>
                <a:gd name="T67" fmla="*/ 22 h 23"/>
                <a:gd name="T68" fmla="*/ 10 w 39"/>
                <a:gd name="T69" fmla="*/ 22 h 23"/>
                <a:gd name="T70" fmla="*/ 12 w 39"/>
                <a:gd name="T71" fmla="*/ 23 h 23"/>
                <a:gd name="T72" fmla="*/ 14 w 39"/>
                <a:gd name="T73" fmla="*/ 23 h 23"/>
                <a:gd name="T74" fmla="*/ 15 w 39"/>
                <a:gd name="T75" fmla="*/ 23 h 23"/>
                <a:gd name="T76" fmla="*/ 17 w 39"/>
                <a:gd name="T77" fmla="*/ 23 h 23"/>
                <a:gd name="T78" fmla="*/ 22 w 39"/>
                <a:gd name="T79" fmla="*/ 23 h 23"/>
                <a:gd name="T80" fmla="*/ 24 w 39"/>
                <a:gd name="T81" fmla="*/ 23 h 23"/>
                <a:gd name="T82" fmla="*/ 25 w 39"/>
                <a:gd name="T83" fmla="*/ 23 h 23"/>
                <a:gd name="T84" fmla="*/ 27 w 39"/>
                <a:gd name="T85" fmla="*/ 23 h 23"/>
                <a:gd name="T86" fmla="*/ 29 w 39"/>
                <a:gd name="T87" fmla="*/ 22 h 23"/>
                <a:gd name="T88" fmla="*/ 32 w 39"/>
                <a:gd name="T89" fmla="*/ 22 h 23"/>
                <a:gd name="T90" fmla="*/ 32 w 39"/>
                <a:gd name="T91" fmla="*/ 20 h 23"/>
                <a:gd name="T92" fmla="*/ 34 w 39"/>
                <a:gd name="T93" fmla="*/ 20 h 23"/>
                <a:gd name="T94" fmla="*/ 35 w 39"/>
                <a:gd name="T95" fmla="*/ 18 h 23"/>
                <a:gd name="T96" fmla="*/ 37 w 39"/>
                <a:gd name="T97" fmla="*/ 17 h 23"/>
                <a:gd name="T98" fmla="*/ 37 w 39"/>
                <a:gd name="T99" fmla="*/ 15 h 23"/>
                <a:gd name="T100" fmla="*/ 39 w 39"/>
                <a:gd name="T101" fmla="*/ 13 h 23"/>
                <a:gd name="T102" fmla="*/ 39 w 39"/>
                <a:gd name="T10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" h="23">
                  <a:moveTo>
                    <a:pt x="39" y="12"/>
                  </a:moveTo>
                  <a:lnTo>
                    <a:pt x="39" y="10"/>
                  </a:lnTo>
                  <a:lnTo>
                    <a:pt x="37" y="10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4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4" y="18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2"/>
                  </a:lnTo>
                  <a:lnTo>
                    <a:pt x="10" y="22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9" y="22"/>
                  </a:lnTo>
                  <a:lnTo>
                    <a:pt x="32" y="22"/>
                  </a:lnTo>
                  <a:lnTo>
                    <a:pt x="32" y="20"/>
                  </a:lnTo>
                  <a:lnTo>
                    <a:pt x="34" y="20"/>
                  </a:lnTo>
                  <a:lnTo>
                    <a:pt x="35" y="18"/>
                  </a:lnTo>
                  <a:lnTo>
                    <a:pt x="37" y="17"/>
                  </a:lnTo>
                  <a:lnTo>
                    <a:pt x="37" y="15"/>
                  </a:lnTo>
                  <a:lnTo>
                    <a:pt x="39" y="13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048" name="Freeform 176"/>
            <p:cNvSpPr>
              <a:spLocks/>
            </p:cNvSpPr>
            <p:nvPr/>
          </p:nvSpPr>
          <p:spPr bwMode="auto">
            <a:xfrm>
              <a:off x="1027" y="2970"/>
              <a:ext cx="39" cy="23"/>
            </a:xfrm>
            <a:custGeom>
              <a:avLst/>
              <a:gdLst>
                <a:gd name="T0" fmla="*/ 39 w 39"/>
                <a:gd name="T1" fmla="*/ 12 h 23"/>
                <a:gd name="T2" fmla="*/ 39 w 39"/>
                <a:gd name="T3" fmla="*/ 10 h 23"/>
                <a:gd name="T4" fmla="*/ 37 w 39"/>
                <a:gd name="T5" fmla="*/ 10 h 23"/>
                <a:gd name="T6" fmla="*/ 37 w 39"/>
                <a:gd name="T7" fmla="*/ 8 h 23"/>
                <a:gd name="T8" fmla="*/ 37 w 39"/>
                <a:gd name="T9" fmla="*/ 7 h 23"/>
                <a:gd name="T10" fmla="*/ 35 w 39"/>
                <a:gd name="T11" fmla="*/ 5 h 23"/>
                <a:gd name="T12" fmla="*/ 34 w 39"/>
                <a:gd name="T13" fmla="*/ 5 h 23"/>
                <a:gd name="T14" fmla="*/ 32 w 39"/>
                <a:gd name="T15" fmla="*/ 3 h 23"/>
                <a:gd name="T16" fmla="*/ 32 w 39"/>
                <a:gd name="T17" fmla="*/ 3 h 23"/>
                <a:gd name="T18" fmla="*/ 29 w 39"/>
                <a:gd name="T19" fmla="*/ 2 h 23"/>
                <a:gd name="T20" fmla="*/ 27 w 39"/>
                <a:gd name="T21" fmla="*/ 2 h 23"/>
                <a:gd name="T22" fmla="*/ 25 w 39"/>
                <a:gd name="T23" fmla="*/ 0 h 23"/>
                <a:gd name="T24" fmla="*/ 24 w 39"/>
                <a:gd name="T25" fmla="*/ 0 h 23"/>
                <a:gd name="T26" fmla="*/ 22 w 39"/>
                <a:gd name="T27" fmla="*/ 0 h 23"/>
                <a:gd name="T28" fmla="*/ 17 w 39"/>
                <a:gd name="T29" fmla="*/ 0 h 23"/>
                <a:gd name="T30" fmla="*/ 15 w 39"/>
                <a:gd name="T31" fmla="*/ 0 h 23"/>
                <a:gd name="T32" fmla="*/ 14 w 39"/>
                <a:gd name="T33" fmla="*/ 0 h 23"/>
                <a:gd name="T34" fmla="*/ 12 w 39"/>
                <a:gd name="T35" fmla="*/ 2 h 23"/>
                <a:gd name="T36" fmla="*/ 10 w 39"/>
                <a:gd name="T37" fmla="*/ 2 h 23"/>
                <a:gd name="T38" fmla="*/ 7 w 39"/>
                <a:gd name="T39" fmla="*/ 3 h 23"/>
                <a:gd name="T40" fmla="*/ 7 w 39"/>
                <a:gd name="T41" fmla="*/ 3 h 23"/>
                <a:gd name="T42" fmla="*/ 5 w 39"/>
                <a:gd name="T43" fmla="*/ 5 h 23"/>
                <a:gd name="T44" fmla="*/ 4 w 39"/>
                <a:gd name="T45" fmla="*/ 5 h 23"/>
                <a:gd name="T46" fmla="*/ 2 w 39"/>
                <a:gd name="T47" fmla="*/ 7 h 23"/>
                <a:gd name="T48" fmla="*/ 2 w 39"/>
                <a:gd name="T49" fmla="*/ 8 h 23"/>
                <a:gd name="T50" fmla="*/ 2 w 39"/>
                <a:gd name="T51" fmla="*/ 10 h 23"/>
                <a:gd name="T52" fmla="*/ 0 w 39"/>
                <a:gd name="T53" fmla="*/ 10 h 23"/>
                <a:gd name="T54" fmla="*/ 0 w 39"/>
                <a:gd name="T55" fmla="*/ 13 h 23"/>
                <a:gd name="T56" fmla="*/ 2 w 39"/>
                <a:gd name="T57" fmla="*/ 15 h 23"/>
                <a:gd name="T58" fmla="*/ 2 w 39"/>
                <a:gd name="T59" fmla="*/ 17 h 23"/>
                <a:gd name="T60" fmla="*/ 4 w 39"/>
                <a:gd name="T61" fmla="*/ 18 h 23"/>
                <a:gd name="T62" fmla="*/ 5 w 39"/>
                <a:gd name="T63" fmla="*/ 20 h 23"/>
                <a:gd name="T64" fmla="*/ 7 w 39"/>
                <a:gd name="T65" fmla="*/ 20 h 23"/>
                <a:gd name="T66" fmla="*/ 7 w 39"/>
                <a:gd name="T67" fmla="*/ 22 h 23"/>
                <a:gd name="T68" fmla="*/ 10 w 39"/>
                <a:gd name="T69" fmla="*/ 22 h 23"/>
                <a:gd name="T70" fmla="*/ 12 w 39"/>
                <a:gd name="T71" fmla="*/ 23 h 23"/>
                <a:gd name="T72" fmla="*/ 14 w 39"/>
                <a:gd name="T73" fmla="*/ 23 h 23"/>
                <a:gd name="T74" fmla="*/ 15 w 39"/>
                <a:gd name="T75" fmla="*/ 23 h 23"/>
                <a:gd name="T76" fmla="*/ 17 w 39"/>
                <a:gd name="T77" fmla="*/ 23 h 23"/>
                <a:gd name="T78" fmla="*/ 22 w 39"/>
                <a:gd name="T79" fmla="*/ 23 h 23"/>
                <a:gd name="T80" fmla="*/ 24 w 39"/>
                <a:gd name="T81" fmla="*/ 23 h 23"/>
                <a:gd name="T82" fmla="*/ 25 w 39"/>
                <a:gd name="T83" fmla="*/ 23 h 23"/>
                <a:gd name="T84" fmla="*/ 27 w 39"/>
                <a:gd name="T85" fmla="*/ 23 h 23"/>
                <a:gd name="T86" fmla="*/ 29 w 39"/>
                <a:gd name="T87" fmla="*/ 22 h 23"/>
                <a:gd name="T88" fmla="*/ 32 w 39"/>
                <a:gd name="T89" fmla="*/ 22 h 23"/>
                <a:gd name="T90" fmla="*/ 32 w 39"/>
                <a:gd name="T91" fmla="*/ 20 h 23"/>
                <a:gd name="T92" fmla="*/ 34 w 39"/>
                <a:gd name="T93" fmla="*/ 20 h 23"/>
                <a:gd name="T94" fmla="*/ 35 w 39"/>
                <a:gd name="T95" fmla="*/ 18 h 23"/>
                <a:gd name="T96" fmla="*/ 37 w 39"/>
                <a:gd name="T97" fmla="*/ 17 h 23"/>
                <a:gd name="T98" fmla="*/ 37 w 39"/>
                <a:gd name="T99" fmla="*/ 15 h 23"/>
                <a:gd name="T100" fmla="*/ 39 w 39"/>
                <a:gd name="T101" fmla="*/ 13 h 23"/>
                <a:gd name="T102" fmla="*/ 39 w 39"/>
                <a:gd name="T10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" h="23">
                  <a:moveTo>
                    <a:pt x="39" y="12"/>
                  </a:moveTo>
                  <a:lnTo>
                    <a:pt x="39" y="10"/>
                  </a:lnTo>
                  <a:lnTo>
                    <a:pt x="37" y="10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4" y="5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4" y="18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2"/>
                  </a:lnTo>
                  <a:lnTo>
                    <a:pt x="10" y="22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9" y="22"/>
                  </a:lnTo>
                  <a:lnTo>
                    <a:pt x="32" y="22"/>
                  </a:lnTo>
                  <a:lnTo>
                    <a:pt x="32" y="20"/>
                  </a:lnTo>
                  <a:lnTo>
                    <a:pt x="34" y="20"/>
                  </a:lnTo>
                  <a:lnTo>
                    <a:pt x="35" y="18"/>
                  </a:lnTo>
                  <a:lnTo>
                    <a:pt x="37" y="17"/>
                  </a:lnTo>
                  <a:lnTo>
                    <a:pt x="37" y="15"/>
                  </a:lnTo>
                  <a:lnTo>
                    <a:pt x="39" y="13"/>
                  </a:lnTo>
                  <a:lnTo>
                    <a:pt x="39" y="1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049" name="Freeform 177"/>
            <p:cNvSpPr>
              <a:spLocks/>
            </p:cNvSpPr>
            <p:nvPr/>
          </p:nvSpPr>
          <p:spPr bwMode="auto">
            <a:xfrm>
              <a:off x="984" y="3003"/>
              <a:ext cx="37" cy="24"/>
            </a:xfrm>
            <a:custGeom>
              <a:avLst/>
              <a:gdLst>
                <a:gd name="T0" fmla="*/ 37 w 37"/>
                <a:gd name="T1" fmla="*/ 12 h 24"/>
                <a:gd name="T2" fmla="*/ 37 w 37"/>
                <a:gd name="T3" fmla="*/ 10 h 24"/>
                <a:gd name="T4" fmla="*/ 37 w 37"/>
                <a:gd name="T5" fmla="*/ 9 h 24"/>
                <a:gd name="T6" fmla="*/ 37 w 37"/>
                <a:gd name="T7" fmla="*/ 9 h 24"/>
                <a:gd name="T8" fmla="*/ 35 w 37"/>
                <a:gd name="T9" fmla="*/ 7 h 24"/>
                <a:gd name="T10" fmla="*/ 33 w 37"/>
                <a:gd name="T11" fmla="*/ 5 h 24"/>
                <a:gd name="T12" fmla="*/ 33 w 37"/>
                <a:gd name="T13" fmla="*/ 4 h 24"/>
                <a:gd name="T14" fmla="*/ 32 w 37"/>
                <a:gd name="T15" fmla="*/ 4 h 24"/>
                <a:gd name="T16" fmla="*/ 30 w 37"/>
                <a:gd name="T17" fmla="*/ 2 h 24"/>
                <a:gd name="T18" fmla="*/ 27 w 37"/>
                <a:gd name="T19" fmla="*/ 2 h 24"/>
                <a:gd name="T20" fmla="*/ 25 w 37"/>
                <a:gd name="T21" fmla="*/ 0 h 24"/>
                <a:gd name="T22" fmla="*/ 23 w 37"/>
                <a:gd name="T23" fmla="*/ 0 h 24"/>
                <a:gd name="T24" fmla="*/ 22 w 37"/>
                <a:gd name="T25" fmla="*/ 0 h 24"/>
                <a:gd name="T26" fmla="*/ 20 w 37"/>
                <a:gd name="T27" fmla="*/ 0 h 24"/>
                <a:gd name="T28" fmla="*/ 17 w 37"/>
                <a:gd name="T29" fmla="*/ 0 h 24"/>
                <a:gd name="T30" fmla="*/ 15 w 37"/>
                <a:gd name="T31" fmla="*/ 0 h 24"/>
                <a:gd name="T32" fmla="*/ 14 w 37"/>
                <a:gd name="T33" fmla="*/ 0 h 24"/>
                <a:gd name="T34" fmla="*/ 12 w 37"/>
                <a:gd name="T35" fmla="*/ 0 h 24"/>
                <a:gd name="T36" fmla="*/ 10 w 37"/>
                <a:gd name="T37" fmla="*/ 2 h 24"/>
                <a:gd name="T38" fmla="*/ 7 w 37"/>
                <a:gd name="T39" fmla="*/ 2 h 24"/>
                <a:gd name="T40" fmla="*/ 5 w 37"/>
                <a:gd name="T41" fmla="*/ 4 h 24"/>
                <a:gd name="T42" fmla="*/ 4 w 37"/>
                <a:gd name="T43" fmla="*/ 4 h 24"/>
                <a:gd name="T44" fmla="*/ 4 w 37"/>
                <a:gd name="T45" fmla="*/ 5 h 24"/>
                <a:gd name="T46" fmla="*/ 2 w 37"/>
                <a:gd name="T47" fmla="*/ 7 h 24"/>
                <a:gd name="T48" fmla="*/ 0 w 37"/>
                <a:gd name="T49" fmla="*/ 9 h 24"/>
                <a:gd name="T50" fmla="*/ 0 w 37"/>
                <a:gd name="T51" fmla="*/ 9 h 24"/>
                <a:gd name="T52" fmla="*/ 0 w 37"/>
                <a:gd name="T53" fmla="*/ 10 h 24"/>
                <a:gd name="T54" fmla="*/ 0 w 37"/>
                <a:gd name="T55" fmla="*/ 14 h 24"/>
                <a:gd name="T56" fmla="*/ 0 w 37"/>
                <a:gd name="T57" fmla="*/ 15 h 24"/>
                <a:gd name="T58" fmla="*/ 2 w 37"/>
                <a:gd name="T59" fmla="*/ 17 h 24"/>
                <a:gd name="T60" fmla="*/ 4 w 37"/>
                <a:gd name="T61" fmla="*/ 19 h 24"/>
                <a:gd name="T62" fmla="*/ 4 w 37"/>
                <a:gd name="T63" fmla="*/ 19 h 24"/>
                <a:gd name="T64" fmla="*/ 5 w 37"/>
                <a:gd name="T65" fmla="*/ 20 h 24"/>
                <a:gd name="T66" fmla="*/ 7 w 37"/>
                <a:gd name="T67" fmla="*/ 20 h 24"/>
                <a:gd name="T68" fmla="*/ 10 w 37"/>
                <a:gd name="T69" fmla="*/ 22 h 24"/>
                <a:gd name="T70" fmla="*/ 12 w 37"/>
                <a:gd name="T71" fmla="*/ 24 h 24"/>
                <a:gd name="T72" fmla="*/ 14 w 37"/>
                <a:gd name="T73" fmla="*/ 24 h 24"/>
                <a:gd name="T74" fmla="*/ 15 w 37"/>
                <a:gd name="T75" fmla="*/ 24 h 24"/>
                <a:gd name="T76" fmla="*/ 17 w 37"/>
                <a:gd name="T77" fmla="*/ 24 h 24"/>
                <a:gd name="T78" fmla="*/ 20 w 37"/>
                <a:gd name="T79" fmla="*/ 24 h 24"/>
                <a:gd name="T80" fmla="*/ 22 w 37"/>
                <a:gd name="T81" fmla="*/ 24 h 24"/>
                <a:gd name="T82" fmla="*/ 23 w 37"/>
                <a:gd name="T83" fmla="*/ 24 h 24"/>
                <a:gd name="T84" fmla="*/ 25 w 37"/>
                <a:gd name="T85" fmla="*/ 24 h 24"/>
                <a:gd name="T86" fmla="*/ 27 w 37"/>
                <a:gd name="T87" fmla="*/ 22 h 24"/>
                <a:gd name="T88" fmla="*/ 30 w 37"/>
                <a:gd name="T89" fmla="*/ 20 h 24"/>
                <a:gd name="T90" fmla="*/ 32 w 37"/>
                <a:gd name="T91" fmla="*/ 20 h 24"/>
                <a:gd name="T92" fmla="*/ 33 w 37"/>
                <a:gd name="T93" fmla="*/ 19 h 24"/>
                <a:gd name="T94" fmla="*/ 33 w 37"/>
                <a:gd name="T95" fmla="*/ 19 h 24"/>
                <a:gd name="T96" fmla="*/ 35 w 37"/>
                <a:gd name="T97" fmla="*/ 17 h 24"/>
                <a:gd name="T98" fmla="*/ 37 w 37"/>
                <a:gd name="T99" fmla="*/ 15 h 24"/>
                <a:gd name="T100" fmla="*/ 37 w 37"/>
                <a:gd name="T101" fmla="*/ 14 h 24"/>
                <a:gd name="T102" fmla="*/ 37 w 37"/>
                <a:gd name="T10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" h="24">
                  <a:moveTo>
                    <a:pt x="37" y="12"/>
                  </a:moveTo>
                  <a:lnTo>
                    <a:pt x="37" y="10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5" y="7"/>
                  </a:lnTo>
                  <a:lnTo>
                    <a:pt x="33" y="5"/>
                  </a:lnTo>
                  <a:lnTo>
                    <a:pt x="33" y="4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7" y="2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7" y="2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2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10" y="22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3" y="24"/>
                  </a:lnTo>
                  <a:lnTo>
                    <a:pt x="25" y="24"/>
                  </a:lnTo>
                  <a:lnTo>
                    <a:pt x="27" y="22"/>
                  </a:lnTo>
                  <a:lnTo>
                    <a:pt x="30" y="20"/>
                  </a:lnTo>
                  <a:lnTo>
                    <a:pt x="32" y="20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5" y="17"/>
                  </a:lnTo>
                  <a:lnTo>
                    <a:pt x="37" y="15"/>
                  </a:lnTo>
                  <a:lnTo>
                    <a:pt x="37" y="14"/>
                  </a:ln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050" name="Freeform 178"/>
            <p:cNvSpPr>
              <a:spLocks/>
            </p:cNvSpPr>
            <p:nvPr/>
          </p:nvSpPr>
          <p:spPr bwMode="auto">
            <a:xfrm>
              <a:off x="984" y="3003"/>
              <a:ext cx="37" cy="24"/>
            </a:xfrm>
            <a:custGeom>
              <a:avLst/>
              <a:gdLst>
                <a:gd name="T0" fmla="*/ 37 w 37"/>
                <a:gd name="T1" fmla="*/ 12 h 24"/>
                <a:gd name="T2" fmla="*/ 37 w 37"/>
                <a:gd name="T3" fmla="*/ 10 h 24"/>
                <a:gd name="T4" fmla="*/ 37 w 37"/>
                <a:gd name="T5" fmla="*/ 9 h 24"/>
                <a:gd name="T6" fmla="*/ 37 w 37"/>
                <a:gd name="T7" fmla="*/ 9 h 24"/>
                <a:gd name="T8" fmla="*/ 35 w 37"/>
                <a:gd name="T9" fmla="*/ 7 h 24"/>
                <a:gd name="T10" fmla="*/ 33 w 37"/>
                <a:gd name="T11" fmla="*/ 5 h 24"/>
                <a:gd name="T12" fmla="*/ 33 w 37"/>
                <a:gd name="T13" fmla="*/ 4 h 24"/>
                <a:gd name="T14" fmla="*/ 32 w 37"/>
                <a:gd name="T15" fmla="*/ 4 h 24"/>
                <a:gd name="T16" fmla="*/ 30 w 37"/>
                <a:gd name="T17" fmla="*/ 2 h 24"/>
                <a:gd name="T18" fmla="*/ 27 w 37"/>
                <a:gd name="T19" fmla="*/ 2 h 24"/>
                <a:gd name="T20" fmla="*/ 25 w 37"/>
                <a:gd name="T21" fmla="*/ 0 h 24"/>
                <a:gd name="T22" fmla="*/ 23 w 37"/>
                <a:gd name="T23" fmla="*/ 0 h 24"/>
                <a:gd name="T24" fmla="*/ 22 w 37"/>
                <a:gd name="T25" fmla="*/ 0 h 24"/>
                <a:gd name="T26" fmla="*/ 20 w 37"/>
                <a:gd name="T27" fmla="*/ 0 h 24"/>
                <a:gd name="T28" fmla="*/ 17 w 37"/>
                <a:gd name="T29" fmla="*/ 0 h 24"/>
                <a:gd name="T30" fmla="*/ 15 w 37"/>
                <a:gd name="T31" fmla="*/ 0 h 24"/>
                <a:gd name="T32" fmla="*/ 14 w 37"/>
                <a:gd name="T33" fmla="*/ 0 h 24"/>
                <a:gd name="T34" fmla="*/ 12 w 37"/>
                <a:gd name="T35" fmla="*/ 0 h 24"/>
                <a:gd name="T36" fmla="*/ 10 w 37"/>
                <a:gd name="T37" fmla="*/ 2 h 24"/>
                <a:gd name="T38" fmla="*/ 7 w 37"/>
                <a:gd name="T39" fmla="*/ 2 h 24"/>
                <a:gd name="T40" fmla="*/ 5 w 37"/>
                <a:gd name="T41" fmla="*/ 4 h 24"/>
                <a:gd name="T42" fmla="*/ 4 w 37"/>
                <a:gd name="T43" fmla="*/ 4 h 24"/>
                <a:gd name="T44" fmla="*/ 4 w 37"/>
                <a:gd name="T45" fmla="*/ 5 h 24"/>
                <a:gd name="T46" fmla="*/ 2 w 37"/>
                <a:gd name="T47" fmla="*/ 7 h 24"/>
                <a:gd name="T48" fmla="*/ 0 w 37"/>
                <a:gd name="T49" fmla="*/ 9 h 24"/>
                <a:gd name="T50" fmla="*/ 0 w 37"/>
                <a:gd name="T51" fmla="*/ 9 h 24"/>
                <a:gd name="T52" fmla="*/ 0 w 37"/>
                <a:gd name="T53" fmla="*/ 10 h 24"/>
                <a:gd name="T54" fmla="*/ 0 w 37"/>
                <a:gd name="T55" fmla="*/ 14 h 24"/>
                <a:gd name="T56" fmla="*/ 0 w 37"/>
                <a:gd name="T57" fmla="*/ 15 h 24"/>
                <a:gd name="T58" fmla="*/ 2 w 37"/>
                <a:gd name="T59" fmla="*/ 17 h 24"/>
                <a:gd name="T60" fmla="*/ 4 w 37"/>
                <a:gd name="T61" fmla="*/ 19 h 24"/>
                <a:gd name="T62" fmla="*/ 4 w 37"/>
                <a:gd name="T63" fmla="*/ 19 h 24"/>
                <a:gd name="T64" fmla="*/ 5 w 37"/>
                <a:gd name="T65" fmla="*/ 20 h 24"/>
                <a:gd name="T66" fmla="*/ 7 w 37"/>
                <a:gd name="T67" fmla="*/ 20 h 24"/>
                <a:gd name="T68" fmla="*/ 10 w 37"/>
                <a:gd name="T69" fmla="*/ 22 h 24"/>
                <a:gd name="T70" fmla="*/ 12 w 37"/>
                <a:gd name="T71" fmla="*/ 24 h 24"/>
                <a:gd name="T72" fmla="*/ 14 w 37"/>
                <a:gd name="T73" fmla="*/ 24 h 24"/>
                <a:gd name="T74" fmla="*/ 15 w 37"/>
                <a:gd name="T75" fmla="*/ 24 h 24"/>
                <a:gd name="T76" fmla="*/ 17 w 37"/>
                <a:gd name="T77" fmla="*/ 24 h 24"/>
                <a:gd name="T78" fmla="*/ 20 w 37"/>
                <a:gd name="T79" fmla="*/ 24 h 24"/>
                <a:gd name="T80" fmla="*/ 22 w 37"/>
                <a:gd name="T81" fmla="*/ 24 h 24"/>
                <a:gd name="T82" fmla="*/ 23 w 37"/>
                <a:gd name="T83" fmla="*/ 24 h 24"/>
                <a:gd name="T84" fmla="*/ 25 w 37"/>
                <a:gd name="T85" fmla="*/ 24 h 24"/>
                <a:gd name="T86" fmla="*/ 27 w 37"/>
                <a:gd name="T87" fmla="*/ 22 h 24"/>
                <a:gd name="T88" fmla="*/ 30 w 37"/>
                <a:gd name="T89" fmla="*/ 20 h 24"/>
                <a:gd name="T90" fmla="*/ 32 w 37"/>
                <a:gd name="T91" fmla="*/ 20 h 24"/>
                <a:gd name="T92" fmla="*/ 33 w 37"/>
                <a:gd name="T93" fmla="*/ 19 h 24"/>
                <a:gd name="T94" fmla="*/ 33 w 37"/>
                <a:gd name="T95" fmla="*/ 19 h 24"/>
                <a:gd name="T96" fmla="*/ 35 w 37"/>
                <a:gd name="T97" fmla="*/ 17 h 24"/>
                <a:gd name="T98" fmla="*/ 37 w 37"/>
                <a:gd name="T99" fmla="*/ 15 h 24"/>
                <a:gd name="T100" fmla="*/ 37 w 37"/>
                <a:gd name="T101" fmla="*/ 14 h 24"/>
                <a:gd name="T102" fmla="*/ 37 w 37"/>
                <a:gd name="T10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" h="24">
                  <a:moveTo>
                    <a:pt x="37" y="12"/>
                  </a:moveTo>
                  <a:lnTo>
                    <a:pt x="37" y="10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5" y="7"/>
                  </a:lnTo>
                  <a:lnTo>
                    <a:pt x="33" y="5"/>
                  </a:lnTo>
                  <a:lnTo>
                    <a:pt x="33" y="4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7" y="2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7" y="2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2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10" y="22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3" y="24"/>
                  </a:lnTo>
                  <a:lnTo>
                    <a:pt x="25" y="24"/>
                  </a:lnTo>
                  <a:lnTo>
                    <a:pt x="27" y="22"/>
                  </a:lnTo>
                  <a:lnTo>
                    <a:pt x="30" y="20"/>
                  </a:lnTo>
                  <a:lnTo>
                    <a:pt x="32" y="20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5" y="17"/>
                  </a:lnTo>
                  <a:lnTo>
                    <a:pt x="37" y="15"/>
                  </a:lnTo>
                  <a:lnTo>
                    <a:pt x="37" y="14"/>
                  </a:lnTo>
                  <a:lnTo>
                    <a:pt x="37" y="1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051" name="Freeform 179"/>
            <p:cNvSpPr>
              <a:spLocks/>
            </p:cNvSpPr>
            <p:nvPr/>
          </p:nvSpPr>
          <p:spPr bwMode="auto">
            <a:xfrm>
              <a:off x="939" y="3003"/>
              <a:ext cx="37" cy="24"/>
            </a:xfrm>
            <a:custGeom>
              <a:avLst/>
              <a:gdLst>
                <a:gd name="T0" fmla="*/ 37 w 37"/>
                <a:gd name="T1" fmla="*/ 12 h 24"/>
                <a:gd name="T2" fmla="*/ 37 w 37"/>
                <a:gd name="T3" fmla="*/ 10 h 24"/>
                <a:gd name="T4" fmla="*/ 37 w 37"/>
                <a:gd name="T5" fmla="*/ 9 h 24"/>
                <a:gd name="T6" fmla="*/ 37 w 37"/>
                <a:gd name="T7" fmla="*/ 9 h 24"/>
                <a:gd name="T8" fmla="*/ 37 w 37"/>
                <a:gd name="T9" fmla="*/ 7 h 24"/>
                <a:gd name="T10" fmla="*/ 35 w 37"/>
                <a:gd name="T11" fmla="*/ 5 h 24"/>
                <a:gd name="T12" fmla="*/ 34 w 37"/>
                <a:gd name="T13" fmla="*/ 4 h 24"/>
                <a:gd name="T14" fmla="*/ 32 w 37"/>
                <a:gd name="T15" fmla="*/ 4 h 24"/>
                <a:gd name="T16" fmla="*/ 30 w 37"/>
                <a:gd name="T17" fmla="*/ 2 h 24"/>
                <a:gd name="T18" fmla="*/ 29 w 37"/>
                <a:gd name="T19" fmla="*/ 2 h 24"/>
                <a:gd name="T20" fmla="*/ 27 w 37"/>
                <a:gd name="T21" fmla="*/ 0 h 24"/>
                <a:gd name="T22" fmla="*/ 25 w 37"/>
                <a:gd name="T23" fmla="*/ 0 h 24"/>
                <a:gd name="T24" fmla="*/ 22 w 37"/>
                <a:gd name="T25" fmla="*/ 0 h 24"/>
                <a:gd name="T26" fmla="*/ 20 w 37"/>
                <a:gd name="T27" fmla="*/ 0 h 24"/>
                <a:gd name="T28" fmla="*/ 17 w 37"/>
                <a:gd name="T29" fmla="*/ 0 h 24"/>
                <a:gd name="T30" fmla="*/ 15 w 37"/>
                <a:gd name="T31" fmla="*/ 0 h 24"/>
                <a:gd name="T32" fmla="*/ 14 w 37"/>
                <a:gd name="T33" fmla="*/ 0 h 24"/>
                <a:gd name="T34" fmla="*/ 12 w 37"/>
                <a:gd name="T35" fmla="*/ 0 h 24"/>
                <a:gd name="T36" fmla="*/ 10 w 37"/>
                <a:gd name="T37" fmla="*/ 2 h 24"/>
                <a:gd name="T38" fmla="*/ 7 w 37"/>
                <a:gd name="T39" fmla="*/ 2 h 24"/>
                <a:gd name="T40" fmla="*/ 5 w 37"/>
                <a:gd name="T41" fmla="*/ 4 h 24"/>
                <a:gd name="T42" fmla="*/ 5 w 37"/>
                <a:gd name="T43" fmla="*/ 4 h 24"/>
                <a:gd name="T44" fmla="*/ 4 w 37"/>
                <a:gd name="T45" fmla="*/ 5 h 24"/>
                <a:gd name="T46" fmla="*/ 2 w 37"/>
                <a:gd name="T47" fmla="*/ 7 h 24"/>
                <a:gd name="T48" fmla="*/ 2 w 37"/>
                <a:gd name="T49" fmla="*/ 9 h 24"/>
                <a:gd name="T50" fmla="*/ 0 w 37"/>
                <a:gd name="T51" fmla="*/ 9 h 24"/>
                <a:gd name="T52" fmla="*/ 0 w 37"/>
                <a:gd name="T53" fmla="*/ 10 h 24"/>
                <a:gd name="T54" fmla="*/ 0 w 37"/>
                <a:gd name="T55" fmla="*/ 14 h 24"/>
                <a:gd name="T56" fmla="*/ 2 w 37"/>
                <a:gd name="T57" fmla="*/ 15 h 24"/>
                <a:gd name="T58" fmla="*/ 2 w 37"/>
                <a:gd name="T59" fmla="*/ 17 h 24"/>
                <a:gd name="T60" fmla="*/ 4 w 37"/>
                <a:gd name="T61" fmla="*/ 19 h 24"/>
                <a:gd name="T62" fmla="*/ 5 w 37"/>
                <a:gd name="T63" fmla="*/ 19 h 24"/>
                <a:gd name="T64" fmla="*/ 5 w 37"/>
                <a:gd name="T65" fmla="*/ 20 h 24"/>
                <a:gd name="T66" fmla="*/ 7 w 37"/>
                <a:gd name="T67" fmla="*/ 20 h 24"/>
                <a:gd name="T68" fmla="*/ 10 w 37"/>
                <a:gd name="T69" fmla="*/ 22 h 24"/>
                <a:gd name="T70" fmla="*/ 12 w 37"/>
                <a:gd name="T71" fmla="*/ 24 h 24"/>
                <a:gd name="T72" fmla="*/ 14 w 37"/>
                <a:gd name="T73" fmla="*/ 24 h 24"/>
                <a:gd name="T74" fmla="*/ 15 w 37"/>
                <a:gd name="T75" fmla="*/ 24 h 24"/>
                <a:gd name="T76" fmla="*/ 17 w 37"/>
                <a:gd name="T77" fmla="*/ 24 h 24"/>
                <a:gd name="T78" fmla="*/ 20 w 37"/>
                <a:gd name="T79" fmla="*/ 24 h 24"/>
                <a:gd name="T80" fmla="*/ 22 w 37"/>
                <a:gd name="T81" fmla="*/ 24 h 24"/>
                <a:gd name="T82" fmla="*/ 25 w 37"/>
                <a:gd name="T83" fmla="*/ 24 h 24"/>
                <a:gd name="T84" fmla="*/ 27 w 37"/>
                <a:gd name="T85" fmla="*/ 24 h 24"/>
                <a:gd name="T86" fmla="*/ 29 w 37"/>
                <a:gd name="T87" fmla="*/ 22 h 24"/>
                <a:gd name="T88" fmla="*/ 30 w 37"/>
                <a:gd name="T89" fmla="*/ 20 h 24"/>
                <a:gd name="T90" fmla="*/ 32 w 37"/>
                <a:gd name="T91" fmla="*/ 20 h 24"/>
                <a:gd name="T92" fmla="*/ 34 w 37"/>
                <a:gd name="T93" fmla="*/ 19 h 24"/>
                <a:gd name="T94" fmla="*/ 35 w 37"/>
                <a:gd name="T95" fmla="*/ 19 h 24"/>
                <a:gd name="T96" fmla="*/ 37 w 37"/>
                <a:gd name="T97" fmla="*/ 17 h 24"/>
                <a:gd name="T98" fmla="*/ 37 w 37"/>
                <a:gd name="T99" fmla="*/ 15 h 24"/>
                <a:gd name="T100" fmla="*/ 37 w 37"/>
                <a:gd name="T101" fmla="*/ 14 h 24"/>
                <a:gd name="T102" fmla="*/ 37 w 37"/>
                <a:gd name="T10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" h="24">
                  <a:moveTo>
                    <a:pt x="37" y="12"/>
                  </a:moveTo>
                  <a:lnTo>
                    <a:pt x="37" y="10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7"/>
                  </a:lnTo>
                  <a:lnTo>
                    <a:pt x="35" y="5"/>
                  </a:lnTo>
                  <a:lnTo>
                    <a:pt x="34" y="4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7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10" y="22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5" y="24"/>
                  </a:lnTo>
                  <a:lnTo>
                    <a:pt x="27" y="24"/>
                  </a:lnTo>
                  <a:lnTo>
                    <a:pt x="29" y="22"/>
                  </a:lnTo>
                  <a:lnTo>
                    <a:pt x="30" y="20"/>
                  </a:lnTo>
                  <a:lnTo>
                    <a:pt x="32" y="20"/>
                  </a:lnTo>
                  <a:lnTo>
                    <a:pt x="34" y="19"/>
                  </a:lnTo>
                  <a:lnTo>
                    <a:pt x="35" y="19"/>
                  </a:lnTo>
                  <a:lnTo>
                    <a:pt x="37" y="17"/>
                  </a:lnTo>
                  <a:lnTo>
                    <a:pt x="37" y="15"/>
                  </a:lnTo>
                  <a:lnTo>
                    <a:pt x="37" y="14"/>
                  </a:ln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052" name="Freeform 180"/>
            <p:cNvSpPr>
              <a:spLocks/>
            </p:cNvSpPr>
            <p:nvPr/>
          </p:nvSpPr>
          <p:spPr bwMode="auto">
            <a:xfrm>
              <a:off x="939" y="3003"/>
              <a:ext cx="37" cy="24"/>
            </a:xfrm>
            <a:custGeom>
              <a:avLst/>
              <a:gdLst>
                <a:gd name="T0" fmla="*/ 37 w 37"/>
                <a:gd name="T1" fmla="*/ 12 h 24"/>
                <a:gd name="T2" fmla="*/ 37 w 37"/>
                <a:gd name="T3" fmla="*/ 10 h 24"/>
                <a:gd name="T4" fmla="*/ 37 w 37"/>
                <a:gd name="T5" fmla="*/ 9 h 24"/>
                <a:gd name="T6" fmla="*/ 37 w 37"/>
                <a:gd name="T7" fmla="*/ 9 h 24"/>
                <a:gd name="T8" fmla="*/ 37 w 37"/>
                <a:gd name="T9" fmla="*/ 7 h 24"/>
                <a:gd name="T10" fmla="*/ 35 w 37"/>
                <a:gd name="T11" fmla="*/ 5 h 24"/>
                <a:gd name="T12" fmla="*/ 34 w 37"/>
                <a:gd name="T13" fmla="*/ 4 h 24"/>
                <a:gd name="T14" fmla="*/ 32 w 37"/>
                <a:gd name="T15" fmla="*/ 4 h 24"/>
                <a:gd name="T16" fmla="*/ 30 w 37"/>
                <a:gd name="T17" fmla="*/ 2 h 24"/>
                <a:gd name="T18" fmla="*/ 29 w 37"/>
                <a:gd name="T19" fmla="*/ 2 h 24"/>
                <a:gd name="T20" fmla="*/ 27 w 37"/>
                <a:gd name="T21" fmla="*/ 0 h 24"/>
                <a:gd name="T22" fmla="*/ 25 w 37"/>
                <a:gd name="T23" fmla="*/ 0 h 24"/>
                <a:gd name="T24" fmla="*/ 22 w 37"/>
                <a:gd name="T25" fmla="*/ 0 h 24"/>
                <a:gd name="T26" fmla="*/ 20 w 37"/>
                <a:gd name="T27" fmla="*/ 0 h 24"/>
                <a:gd name="T28" fmla="*/ 17 w 37"/>
                <a:gd name="T29" fmla="*/ 0 h 24"/>
                <a:gd name="T30" fmla="*/ 15 w 37"/>
                <a:gd name="T31" fmla="*/ 0 h 24"/>
                <a:gd name="T32" fmla="*/ 14 w 37"/>
                <a:gd name="T33" fmla="*/ 0 h 24"/>
                <a:gd name="T34" fmla="*/ 12 w 37"/>
                <a:gd name="T35" fmla="*/ 0 h 24"/>
                <a:gd name="T36" fmla="*/ 10 w 37"/>
                <a:gd name="T37" fmla="*/ 2 h 24"/>
                <a:gd name="T38" fmla="*/ 7 w 37"/>
                <a:gd name="T39" fmla="*/ 2 h 24"/>
                <a:gd name="T40" fmla="*/ 5 w 37"/>
                <a:gd name="T41" fmla="*/ 4 h 24"/>
                <a:gd name="T42" fmla="*/ 5 w 37"/>
                <a:gd name="T43" fmla="*/ 4 h 24"/>
                <a:gd name="T44" fmla="*/ 4 w 37"/>
                <a:gd name="T45" fmla="*/ 5 h 24"/>
                <a:gd name="T46" fmla="*/ 2 w 37"/>
                <a:gd name="T47" fmla="*/ 7 h 24"/>
                <a:gd name="T48" fmla="*/ 2 w 37"/>
                <a:gd name="T49" fmla="*/ 9 h 24"/>
                <a:gd name="T50" fmla="*/ 0 w 37"/>
                <a:gd name="T51" fmla="*/ 9 h 24"/>
                <a:gd name="T52" fmla="*/ 0 w 37"/>
                <a:gd name="T53" fmla="*/ 10 h 24"/>
                <a:gd name="T54" fmla="*/ 0 w 37"/>
                <a:gd name="T55" fmla="*/ 14 h 24"/>
                <a:gd name="T56" fmla="*/ 2 w 37"/>
                <a:gd name="T57" fmla="*/ 15 h 24"/>
                <a:gd name="T58" fmla="*/ 2 w 37"/>
                <a:gd name="T59" fmla="*/ 17 h 24"/>
                <a:gd name="T60" fmla="*/ 4 w 37"/>
                <a:gd name="T61" fmla="*/ 19 h 24"/>
                <a:gd name="T62" fmla="*/ 5 w 37"/>
                <a:gd name="T63" fmla="*/ 19 h 24"/>
                <a:gd name="T64" fmla="*/ 5 w 37"/>
                <a:gd name="T65" fmla="*/ 20 h 24"/>
                <a:gd name="T66" fmla="*/ 7 w 37"/>
                <a:gd name="T67" fmla="*/ 20 h 24"/>
                <a:gd name="T68" fmla="*/ 10 w 37"/>
                <a:gd name="T69" fmla="*/ 22 h 24"/>
                <a:gd name="T70" fmla="*/ 12 w 37"/>
                <a:gd name="T71" fmla="*/ 24 h 24"/>
                <a:gd name="T72" fmla="*/ 14 w 37"/>
                <a:gd name="T73" fmla="*/ 24 h 24"/>
                <a:gd name="T74" fmla="*/ 15 w 37"/>
                <a:gd name="T75" fmla="*/ 24 h 24"/>
                <a:gd name="T76" fmla="*/ 17 w 37"/>
                <a:gd name="T77" fmla="*/ 24 h 24"/>
                <a:gd name="T78" fmla="*/ 20 w 37"/>
                <a:gd name="T79" fmla="*/ 24 h 24"/>
                <a:gd name="T80" fmla="*/ 22 w 37"/>
                <a:gd name="T81" fmla="*/ 24 h 24"/>
                <a:gd name="T82" fmla="*/ 25 w 37"/>
                <a:gd name="T83" fmla="*/ 24 h 24"/>
                <a:gd name="T84" fmla="*/ 27 w 37"/>
                <a:gd name="T85" fmla="*/ 24 h 24"/>
                <a:gd name="T86" fmla="*/ 29 w 37"/>
                <a:gd name="T87" fmla="*/ 22 h 24"/>
                <a:gd name="T88" fmla="*/ 30 w 37"/>
                <a:gd name="T89" fmla="*/ 20 h 24"/>
                <a:gd name="T90" fmla="*/ 32 w 37"/>
                <a:gd name="T91" fmla="*/ 20 h 24"/>
                <a:gd name="T92" fmla="*/ 34 w 37"/>
                <a:gd name="T93" fmla="*/ 19 h 24"/>
                <a:gd name="T94" fmla="*/ 35 w 37"/>
                <a:gd name="T95" fmla="*/ 19 h 24"/>
                <a:gd name="T96" fmla="*/ 37 w 37"/>
                <a:gd name="T97" fmla="*/ 17 h 24"/>
                <a:gd name="T98" fmla="*/ 37 w 37"/>
                <a:gd name="T99" fmla="*/ 15 h 24"/>
                <a:gd name="T100" fmla="*/ 37 w 37"/>
                <a:gd name="T101" fmla="*/ 14 h 24"/>
                <a:gd name="T102" fmla="*/ 37 w 37"/>
                <a:gd name="T10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" h="24">
                  <a:moveTo>
                    <a:pt x="37" y="12"/>
                  </a:moveTo>
                  <a:lnTo>
                    <a:pt x="37" y="10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7"/>
                  </a:lnTo>
                  <a:lnTo>
                    <a:pt x="35" y="5"/>
                  </a:lnTo>
                  <a:lnTo>
                    <a:pt x="34" y="4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7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10" y="22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5" y="24"/>
                  </a:lnTo>
                  <a:lnTo>
                    <a:pt x="27" y="24"/>
                  </a:lnTo>
                  <a:lnTo>
                    <a:pt x="29" y="22"/>
                  </a:lnTo>
                  <a:lnTo>
                    <a:pt x="30" y="20"/>
                  </a:lnTo>
                  <a:lnTo>
                    <a:pt x="32" y="20"/>
                  </a:lnTo>
                  <a:lnTo>
                    <a:pt x="34" y="19"/>
                  </a:lnTo>
                  <a:lnTo>
                    <a:pt x="35" y="19"/>
                  </a:lnTo>
                  <a:lnTo>
                    <a:pt x="37" y="17"/>
                  </a:lnTo>
                  <a:lnTo>
                    <a:pt x="37" y="15"/>
                  </a:lnTo>
                  <a:lnTo>
                    <a:pt x="37" y="14"/>
                  </a:lnTo>
                  <a:lnTo>
                    <a:pt x="37" y="1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053" name="Freeform 181"/>
            <p:cNvSpPr>
              <a:spLocks/>
            </p:cNvSpPr>
            <p:nvPr/>
          </p:nvSpPr>
          <p:spPr bwMode="auto">
            <a:xfrm>
              <a:off x="1027" y="3003"/>
              <a:ext cx="39" cy="24"/>
            </a:xfrm>
            <a:custGeom>
              <a:avLst/>
              <a:gdLst>
                <a:gd name="T0" fmla="*/ 39 w 39"/>
                <a:gd name="T1" fmla="*/ 12 h 24"/>
                <a:gd name="T2" fmla="*/ 39 w 39"/>
                <a:gd name="T3" fmla="*/ 10 h 24"/>
                <a:gd name="T4" fmla="*/ 37 w 39"/>
                <a:gd name="T5" fmla="*/ 9 h 24"/>
                <a:gd name="T6" fmla="*/ 37 w 39"/>
                <a:gd name="T7" fmla="*/ 9 h 24"/>
                <a:gd name="T8" fmla="*/ 37 w 39"/>
                <a:gd name="T9" fmla="*/ 7 h 24"/>
                <a:gd name="T10" fmla="*/ 35 w 39"/>
                <a:gd name="T11" fmla="*/ 5 h 24"/>
                <a:gd name="T12" fmla="*/ 34 w 39"/>
                <a:gd name="T13" fmla="*/ 4 h 24"/>
                <a:gd name="T14" fmla="*/ 32 w 39"/>
                <a:gd name="T15" fmla="*/ 4 h 24"/>
                <a:gd name="T16" fmla="*/ 32 w 39"/>
                <a:gd name="T17" fmla="*/ 2 h 24"/>
                <a:gd name="T18" fmla="*/ 29 w 39"/>
                <a:gd name="T19" fmla="*/ 2 h 24"/>
                <a:gd name="T20" fmla="*/ 27 w 39"/>
                <a:gd name="T21" fmla="*/ 0 h 24"/>
                <a:gd name="T22" fmla="*/ 25 w 39"/>
                <a:gd name="T23" fmla="*/ 0 h 24"/>
                <a:gd name="T24" fmla="*/ 24 w 39"/>
                <a:gd name="T25" fmla="*/ 0 h 24"/>
                <a:gd name="T26" fmla="*/ 22 w 39"/>
                <a:gd name="T27" fmla="*/ 0 h 24"/>
                <a:gd name="T28" fmla="*/ 17 w 39"/>
                <a:gd name="T29" fmla="*/ 0 h 24"/>
                <a:gd name="T30" fmla="*/ 15 w 39"/>
                <a:gd name="T31" fmla="*/ 0 h 24"/>
                <a:gd name="T32" fmla="*/ 14 w 39"/>
                <a:gd name="T33" fmla="*/ 0 h 24"/>
                <a:gd name="T34" fmla="*/ 12 w 39"/>
                <a:gd name="T35" fmla="*/ 0 h 24"/>
                <a:gd name="T36" fmla="*/ 10 w 39"/>
                <a:gd name="T37" fmla="*/ 2 h 24"/>
                <a:gd name="T38" fmla="*/ 7 w 39"/>
                <a:gd name="T39" fmla="*/ 2 h 24"/>
                <a:gd name="T40" fmla="*/ 7 w 39"/>
                <a:gd name="T41" fmla="*/ 4 h 24"/>
                <a:gd name="T42" fmla="*/ 5 w 39"/>
                <a:gd name="T43" fmla="*/ 4 h 24"/>
                <a:gd name="T44" fmla="*/ 4 w 39"/>
                <a:gd name="T45" fmla="*/ 5 h 24"/>
                <a:gd name="T46" fmla="*/ 2 w 39"/>
                <a:gd name="T47" fmla="*/ 7 h 24"/>
                <a:gd name="T48" fmla="*/ 2 w 39"/>
                <a:gd name="T49" fmla="*/ 9 h 24"/>
                <a:gd name="T50" fmla="*/ 2 w 39"/>
                <a:gd name="T51" fmla="*/ 9 h 24"/>
                <a:gd name="T52" fmla="*/ 0 w 39"/>
                <a:gd name="T53" fmla="*/ 10 h 24"/>
                <a:gd name="T54" fmla="*/ 0 w 39"/>
                <a:gd name="T55" fmla="*/ 14 h 24"/>
                <a:gd name="T56" fmla="*/ 2 w 39"/>
                <a:gd name="T57" fmla="*/ 15 h 24"/>
                <a:gd name="T58" fmla="*/ 2 w 39"/>
                <a:gd name="T59" fmla="*/ 17 h 24"/>
                <a:gd name="T60" fmla="*/ 4 w 39"/>
                <a:gd name="T61" fmla="*/ 19 h 24"/>
                <a:gd name="T62" fmla="*/ 5 w 39"/>
                <a:gd name="T63" fmla="*/ 19 h 24"/>
                <a:gd name="T64" fmla="*/ 7 w 39"/>
                <a:gd name="T65" fmla="*/ 20 h 24"/>
                <a:gd name="T66" fmla="*/ 7 w 39"/>
                <a:gd name="T67" fmla="*/ 20 h 24"/>
                <a:gd name="T68" fmla="*/ 10 w 39"/>
                <a:gd name="T69" fmla="*/ 22 h 24"/>
                <a:gd name="T70" fmla="*/ 12 w 39"/>
                <a:gd name="T71" fmla="*/ 24 h 24"/>
                <a:gd name="T72" fmla="*/ 14 w 39"/>
                <a:gd name="T73" fmla="*/ 24 h 24"/>
                <a:gd name="T74" fmla="*/ 15 w 39"/>
                <a:gd name="T75" fmla="*/ 24 h 24"/>
                <a:gd name="T76" fmla="*/ 17 w 39"/>
                <a:gd name="T77" fmla="*/ 24 h 24"/>
                <a:gd name="T78" fmla="*/ 22 w 39"/>
                <a:gd name="T79" fmla="*/ 24 h 24"/>
                <a:gd name="T80" fmla="*/ 24 w 39"/>
                <a:gd name="T81" fmla="*/ 24 h 24"/>
                <a:gd name="T82" fmla="*/ 25 w 39"/>
                <a:gd name="T83" fmla="*/ 24 h 24"/>
                <a:gd name="T84" fmla="*/ 27 w 39"/>
                <a:gd name="T85" fmla="*/ 24 h 24"/>
                <a:gd name="T86" fmla="*/ 29 w 39"/>
                <a:gd name="T87" fmla="*/ 22 h 24"/>
                <a:gd name="T88" fmla="*/ 32 w 39"/>
                <a:gd name="T89" fmla="*/ 20 h 24"/>
                <a:gd name="T90" fmla="*/ 32 w 39"/>
                <a:gd name="T91" fmla="*/ 20 h 24"/>
                <a:gd name="T92" fmla="*/ 34 w 39"/>
                <a:gd name="T93" fmla="*/ 19 h 24"/>
                <a:gd name="T94" fmla="*/ 35 w 39"/>
                <a:gd name="T95" fmla="*/ 19 h 24"/>
                <a:gd name="T96" fmla="*/ 37 w 39"/>
                <a:gd name="T97" fmla="*/ 17 h 24"/>
                <a:gd name="T98" fmla="*/ 37 w 39"/>
                <a:gd name="T99" fmla="*/ 15 h 24"/>
                <a:gd name="T100" fmla="*/ 39 w 39"/>
                <a:gd name="T101" fmla="*/ 14 h 24"/>
                <a:gd name="T102" fmla="*/ 39 w 39"/>
                <a:gd name="T10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" h="24">
                  <a:moveTo>
                    <a:pt x="39" y="12"/>
                  </a:moveTo>
                  <a:lnTo>
                    <a:pt x="39" y="10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7"/>
                  </a:lnTo>
                  <a:lnTo>
                    <a:pt x="35" y="5"/>
                  </a:lnTo>
                  <a:lnTo>
                    <a:pt x="34" y="4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29" y="2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22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5" y="24"/>
                  </a:lnTo>
                  <a:lnTo>
                    <a:pt x="27" y="24"/>
                  </a:lnTo>
                  <a:lnTo>
                    <a:pt x="29" y="22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4" y="19"/>
                  </a:lnTo>
                  <a:lnTo>
                    <a:pt x="35" y="19"/>
                  </a:lnTo>
                  <a:lnTo>
                    <a:pt x="37" y="17"/>
                  </a:lnTo>
                  <a:lnTo>
                    <a:pt x="37" y="15"/>
                  </a:lnTo>
                  <a:lnTo>
                    <a:pt x="39" y="14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054" name="Freeform 182"/>
            <p:cNvSpPr>
              <a:spLocks/>
            </p:cNvSpPr>
            <p:nvPr/>
          </p:nvSpPr>
          <p:spPr bwMode="auto">
            <a:xfrm>
              <a:off x="1027" y="3003"/>
              <a:ext cx="39" cy="24"/>
            </a:xfrm>
            <a:custGeom>
              <a:avLst/>
              <a:gdLst>
                <a:gd name="T0" fmla="*/ 39 w 39"/>
                <a:gd name="T1" fmla="*/ 12 h 24"/>
                <a:gd name="T2" fmla="*/ 39 w 39"/>
                <a:gd name="T3" fmla="*/ 10 h 24"/>
                <a:gd name="T4" fmla="*/ 37 w 39"/>
                <a:gd name="T5" fmla="*/ 9 h 24"/>
                <a:gd name="T6" fmla="*/ 37 w 39"/>
                <a:gd name="T7" fmla="*/ 9 h 24"/>
                <a:gd name="T8" fmla="*/ 37 w 39"/>
                <a:gd name="T9" fmla="*/ 7 h 24"/>
                <a:gd name="T10" fmla="*/ 35 w 39"/>
                <a:gd name="T11" fmla="*/ 5 h 24"/>
                <a:gd name="T12" fmla="*/ 34 w 39"/>
                <a:gd name="T13" fmla="*/ 4 h 24"/>
                <a:gd name="T14" fmla="*/ 32 w 39"/>
                <a:gd name="T15" fmla="*/ 4 h 24"/>
                <a:gd name="T16" fmla="*/ 32 w 39"/>
                <a:gd name="T17" fmla="*/ 2 h 24"/>
                <a:gd name="T18" fmla="*/ 29 w 39"/>
                <a:gd name="T19" fmla="*/ 2 h 24"/>
                <a:gd name="T20" fmla="*/ 27 w 39"/>
                <a:gd name="T21" fmla="*/ 0 h 24"/>
                <a:gd name="T22" fmla="*/ 25 w 39"/>
                <a:gd name="T23" fmla="*/ 0 h 24"/>
                <a:gd name="T24" fmla="*/ 24 w 39"/>
                <a:gd name="T25" fmla="*/ 0 h 24"/>
                <a:gd name="T26" fmla="*/ 22 w 39"/>
                <a:gd name="T27" fmla="*/ 0 h 24"/>
                <a:gd name="T28" fmla="*/ 17 w 39"/>
                <a:gd name="T29" fmla="*/ 0 h 24"/>
                <a:gd name="T30" fmla="*/ 15 w 39"/>
                <a:gd name="T31" fmla="*/ 0 h 24"/>
                <a:gd name="T32" fmla="*/ 14 w 39"/>
                <a:gd name="T33" fmla="*/ 0 h 24"/>
                <a:gd name="T34" fmla="*/ 12 w 39"/>
                <a:gd name="T35" fmla="*/ 0 h 24"/>
                <a:gd name="T36" fmla="*/ 10 w 39"/>
                <a:gd name="T37" fmla="*/ 2 h 24"/>
                <a:gd name="T38" fmla="*/ 7 w 39"/>
                <a:gd name="T39" fmla="*/ 2 h 24"/>
                <a:gd name="T40" fmla="*/ 7 w 39"/>
                <a:gd name="T41" fmla="*/ 4 h 24"/>
                <a:gd name="T42" fmla="*/ 5 w 39"/>
                <a:gd name="T43" fmla="*/ 4 h 24"/>
                <a:gd name="T44" fmla="*/ 4 w 39"/>
                <a:gd name="T45" fmla="*/ 5 h 24"/>
                <a:gd name="T46" fmla="*/ 2 w 39"/>
                <a:gd name="T47" fmla="*/ 7 h 24"/>
                <a:gd name="T48" fmla="*/ 2 w 39"/>
                <a:gd name="T49" fmla="*/ 9 h 24"/>
                <a:gd name="T50" fmla="*/ 2 w 39"/>
                <a:gd name="T51" fmla="*/ 9 h 24"/>
                <a:gd name="T52" fmla="*/ 0 w 39"/>
                <a:gd name="T53" fmla="*/ 10 h 24"/>
                <a:gd name="T54" fmla="*/ 0 w 39"/>
                <a:gd name="T55" fmla="*/ 14 h 24"/>
                <a:gd name="T56" fmla="*/ 2 w 39"/>
                <a:gd name="T57" fmla="*/ 15 h 24"/>
                <a:gd name="T58" fmla="*/ 2 w 39"/>
                <a:gd name="T59" fmla="*/ 17 h 24"/>
                <a:gd name="T60" fmla="*/ 4 w 39"/>
                <a:gd name="T61" fmla="*/ 19 h 24"/>
                <a:gd name="T62" fmla="*/ 5 w 39"/>
                <a:gd name="T63" fmla="*/ 19 h 24"/>
                <a:gd name="T64" fmla="*/ 7 w 39"/>
                <a:gd name="T65" fmla="*/ 20 h 24"/>
                <a:gd name="T66" fmla="*/ 7 w 39"/>
                <a:gd name="T67" fmla="*/ 20 h 24"/>
                <a:gd name="T68" fmla="*/ 10 w 39"/>
                <a:gd name="T69" fmla="*/ 22 h 24"/>
                <a:gd name="T70" fmla="*/ 12 w 39"/>
                <a:gd name="T71" fmla="*/ 24 h 24"/>
                <a:gd name="T72" fmla="*/ 14 w 39"/>
                <a:gd name="T73" fmla="*/ 24 h 24"/>
                <a:gd name="T74" fmla="*/ 15 w 39"/>
                <a:gd name="T75" fmla="*/ 24 h 24"/>
                <a:gd name="T76" fmla="*/ 17 w 39"/>
                <a:gd name="T77" fmla="*/ 24 h 24"/>
                <a:gd name="T78" fmla="*/ 22 w 39"/>
                <a:gd name="T79" fmla="*/ 24 h 24"/>
                <a:gd name="T80" fmla="*/ 24 w 39"/>
                <a:gd name="T81" fmla="*/ 24 h 24"/>
                <a:gd name="T82" fmla="*/ 25 w 39"/>
                <a:gd name="T83" fmla="*/ 24 h 24"/>
                <a:gd name="T84" fmla="*/ 27 w 39"/>
                <a:gd name="T85" fmla="*/ 24 h 24"/>
                <a:gd name="T86" fmla="*/ 29 w 39"/>
                <a:gd name="T87" fmla="*/ 22 h 24"/>
                <a:gd name="T88" fmla="*/ 32 w 39"/>
                <a:gd name="T89" fmla="*/ 20 h 24"/>
                <a:gd name="T90" fmla="*/ 32 w 39"/>
                <a:gd name="T91" fmla="*/ 20 h 24"/>
                <a:gd name="T92" fmla="*/ 34 w 39"/>
                <a:gd name="T93" fmla="*/ 19 h 24"/>
                <a:gd name="T94" fmla="*/ 35 w 39"/>
                <a:gd name="T95" fmla="*/ 19 h 24"/>
                <a:gd name="T96" fmla="*/ 37 w 39"/>
                <a:gd name="T97" fmla="*/ 17 h 24"/>
                <a:gd name="T98" fmla="*/ 37 w 39"/>
                <a:gd name="T99" fmla="*/ 15 h 24"/>
                <a:gd name="T100" fmla="*/ 39 w 39"/>
                <a:gd name="T101" fmla="*/ 14 h 24"/>
                <a:gd name="T102" fmla="*/ 39 w 39"/>
                <a:gd name="T10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" h="24">
                  <a:moveTo>
                    <a:pt x="39" y="12"/>
                  </a:moveTo>
                  <a:lnTo>
                    <a:pt x="39" y="10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7"/>
                  </a:lnTo>
                  <a:lnTo>
                    <a:pt x="35" y="5"/>
                  </a:lnTo>
                  <a:lnTo>
                    <a:pt x="34" y="4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29" y="2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0" y="22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5" y="24"/>
                  </a:lnTo>
                  <a:lnTo>
                    <a:pt x="27" y="24"/>
                  </a:lnTo>
                  <a:lnTo>
                    <a:pt x="29" y="22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4" y="19"/>
                  </a:lnTo>
                  <a:lnTo>
                    <a:pt x="35" y="19"/>
                  </a:lnTo>
                  <a:lnTo>
                    <a:pt x="37" y="17"/>
                  </a:lnTo>
                  <a:lnTo>
                    <a:pt x="37" y="15"/>
                  </a:lnTo>
                  <a:lnTo>
                    <a:pt x="39" y="14"/>
                  </a:lnTo>
                  <a:lnTo>
                    <a:pt x="39" y="1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055" name="Freeform 183"/>
            <p:cNvSpPr>
              <a:spLocks/>
            </p:cNvSpPr>
            <p:nvPr/>
          </p:nvSpPr>
          <p:spPr bwMode="auto">
            <a:xfrm>
              <a:off x="984" y="3037"/>
              <a:ext cx="37" cy="23"/>
            </a:xfrm>
            <a:custGeom>
              <a:avLst/>
              <a:gdLst>
                <a:gd name="T0" fmla="*/ 37 w 37"/>
                <a:gd name="T1" fmla="*/ 11 h 23"/>
                <a:gd name="T2" fmla="*/ 37 w 37"/>
                <a:gd name="T3" fmla="*/ 11 h 23"/>
                <a:gd name="T4" fmla="*/ 37 w 37"/>
                <a:gd name="T5" fmla="*/ 10 h 23"/>
                <a:gd name="T6" fmla="*/ 37 w 37"/>
                <a:gd name="T7" fmla="*/ 8 h 23"/>
                <a:gd name="T8" fmla="*/ 35 w 37"/>
                <a:gd name="T9" fmla="*/ 8 h 23"/>
                <a:gd name="T10" fmla="*/ 33 w 37"/>
                <a:gd name="T11" fmla="*/ 5 h 23"/>
                <a:gd name="T12" fmla="*/ 33 w 37"/>
                <a:gd name="T13" fmla="*/ 5 h 23"/>
                <a:gd name="T14" fmla="*/ 32 w 37"/>
                <a:gd name="T15" fmla="*/ 3 h 23"/>
                <a:gd name="T16" fmla="*/ 30 w 37"/>
                <a:gd name="T17" fmla="*/ 3 h 23"/>
                <a:gd name="T18" fmla="*/ 27 w 37"/>
                <a:gd name="T19" fmla="*/ 1 h 23"/>
                <a:gd name="T20" fmla="*/ 25 w 37"/>
                <a:gd name="T21" fmla="*/ 1 h 23"/>
                <a:gd name="T22" fmla="*/ 23 w 37"/>
                <a:gd name="T23" fmla="*/ 1 h 23"/>
                <a:gd name="T24" fmla="*/ 22 w 37"/>
                <a:gd name="T25" fmla="*/ 0 h 23"/>
                <a:gd name="T26" fmla="*/ 20 w 37"/>
                <a:gd name="T27" fmla="*/ 0 h 23"/>
                <a:gd name="T28" fmla="*/ 17 w 37"/>
                <a:gd name="T29" fmla="*/ 0 h 23"/>
                <a:gd name="T30" fmla="*/ 15 w 37"/>
                <a:gd name="T31" fmla="*/ 0 h 23"/>
                <a:gd name="T32" fmla="*/ 14 w 37"/>
                <a:gd name="T33" fmla="*/ 1 h 23"/>
                <a:gd name="T34" fmla="*/ 12 w 37"/>
                <a:gd name="T35" fmla="*/ 1 h 23"/>
                <a:gd name="T36" fmla="*/ 10 w 37"/>
                <a:gd name="T37" fmla="*/ 1 h 23"/>
                <a:gd name="T38" fmla="*/ 7 w 37"/>
                <a:gd name="T39" fmla="*/ 3 h 23"/>
                <a:gd name="T40" fmla="*/ 5 w 37"/>
                <a:gd name="T41" fmla="*/ 3 h 23"/>
                <a:gd name="T42" fmla="*/ 4 w 37"/>
                <a:gd name="T43" fmla="*/ 5 h 23"/>
                <a:gd name="T44" fmla="*/ 4 w 37"/>
                <a:gd name="T45" fmla="*/ 5 h 23"/>
                <a:gd name="T46" fmla="*/ 2 w 37"/>
                <a:gd name="T47" fmla="*/ 8 h 23"/>
                <a:gd name="T48" fmla="*/ 0 w 37"/>
                <a:gd name="T49" fmla="*/ 8 h 23"/>
                <a:gd name="T50" fmla="*/ 0 w 37"/>
                <a:gd name="T51" fmla="*/ 10 h 23"/>
                <a:gd name="T52" fmla="*/ 0 w 37"/>
                <a:gd name="T53" fmla="*/ 11 h 23"/>
                <a:gd name="T54" fmla="*/ 0 w 37"/>
                <a:gd name="T55" fmla="*/ 13 h 23"/>
                <a:gd name="T56" fmla="*/ 0 w 37"/>
                <a:gd name="T57" fmla="*/ 16 h 23"/>
                <a:gd name="T58" fmla="*/ 2 w 37"/>
                <a:gd name="T59" fmla="*/ 16 h 23"/>
                <a:gd name="T60" fmla="*/ 4 w 37"/>
                <a:gd name="T61" fmla="*/ 18 h 23"/>
                <a:gd name="T62" fmla="*/ 4 w 37"/>
                <a:gd name="T63" fmla="*/ 20 h 23"/>
                <a:gd name="T64" fmla="*/ 5 w 37"/>
                <a:gd name="T65" fmla="*/ 20 h 23"/>
                <a:gd name="T66" fmla="*/ 7 w 37"/>
                <a:gd name="T67" fmla="*/ 21 h 23"/>
                <a:gd name="T68" fmla="*/ 10 w 37"/>
                <a:gd name="T69" fmla="*/ 23 h 23"/>
                <a:gd name="T70" fmla="*/ 12 w 37"/>
                <a:gd name="T71" fmla="*/ 23 h 23"/>
                <a:gd name="T72" fmla="*/ 14 w 37"/>
                <a:gd name="T73" fmla="*/ 23 h 23"/>
                <a:gd name="T74" fmla="*/ 15 w 37"/>
                <a:gd name="T75" fmla="*/ 23 h 23"/>
                <a:gd name="T76" fmla="*/ 17 w 37"/>
                <a:gd name="T77" fmla="*/ 23 h 23"/>
                <a:gd name="T78" fmla="*/ 20 w 37"/>
                <a:gd name="T79" fmla="*/ 23 h 23"/>
                <a:gd name="T80" fmla="*/ 22 w 37"/>
                <a:gd name="T81" fmla="*/ 23 h 23"/>
                <a:gd name="T82" fmla="*/ 23 w 37"/>
                <a:gd name="T83" fmla="*/ 23 h 23"/>
                <a:gd name="T84" fmla="*/ 25 w 37"/>
                <a:gd name="T85" fmla="*/ 23 h 23"/>
                <a:gd name="T86" fmla="*/ 27 w 37"/>
                <a:gd name="T87" fmla="*/ 23 h 23"/>
                <a:gd name="T88" fmla="*/ 30 w 37"/>
                <a:gd name="T89" fmla="*/ 21 h 23"/>
                <a:gd name="T90" fmla="*/ 32 w 37"/>
                <a:gd name="T91" fmla="*/ 20 h 23"/>
                <a:gd name="T92" fmla="*/ 33 w 37"/>
                <a:gd name="T93" fmla="*/ 20 h 23"/>
                <a:gd name="T94" fmla="*/ 33 w 37"/>
                <a:gd name="T95" fmla="*/ 18 h 23"/>
                <a:gd name="T96" fmla="*/ 35 w 37"/>
                <a:gd name="T97" fmla="*/ 16 h 23"/>
                <a:gd name="T98" fmla="*/ 37 w 37"/>
                <a:gd name="T99" fmla="*/ 16 h 23"/>
                <a:gd name="T100" fmla="*/ 37 w 37"/>
                <a:gd name="T101" fmla="*/ 13 h 23"/>
                <a:gd name="T102" fmla="*/ 37 w 37"/>
                <a:gd name="T10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" h="23">
                  <a:moveTo>
                    <a:pt x="37" y="11"/>
                  </a:moveTo>
                  <a:lnTo>
                    <a:pt x="37" y="11"/>
                  </a:lnTo>
                  <a:lnTo>
                    <a:pt x="37" y="10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2" y="3"/>
                  </a:lnTo>
                  <a:lnTo>
                    <a:pt x="30" y="3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7" y="21"/>
                  </a:lnTo>
                  <a:lnTo>
                    <a:pt x="10" y="23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20" y="23"/>
                  </a:lnTo>
                  <a:lnTo>
                    <a:pt x="22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30" y="21"/>
                  </a:lnTo>
                  <a:lnTo>
                    <a:pt x="32" y="20"/>
                  </a:lnTo>
                  <a:lnTo>
                    <a:pt x="33" y="20"/>
                  </a:lnTo>
                  <a:lnTo>
                    <a:pt x="33" y="18"/>
                  </a:lnTo>
                  <a:lnTo>
                    <a:pt x="35" y="16"/>
                  </a:lnTo>
                  <a:lnTo>
                    <a:pt x="37" y="16"/>
                  </a:lnTo>
                  <a:lnTo>
                    <a:pt x="37" y="13"/>
                  </a:lnTo>
                  <a:lnTo>
                    <a:pt x="37" y="1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056" name="Freeform 184"/>
            <p:cNvSpPr>
              <a:spLocks/>
            </p:cNvSpPr>
            <p:nvPr/>
          </p:nvSpPr>
          <p:spPr bwMode="auto">
            <a:xfrm>
              <a:off x="984" y="3037"/>
              <a:ext cx="37" cy="23"/>
            </a:xfrm>
            <a:custGeom>
              <a:avLst/>
              <a:gdLst>
                <a:gd name="T0" fmla="*/ 37 w 37"/>
                <a:gd name="T1" fmla="*/ 11 h 23"/>
                <a:gd name="T2" fmla="*/ 37 w 37"/>
                <a:gd name="T3" fmla="*/ 11 h 23"/>
                <a:gd name="T4" fmla="*/ 37 w 37"/>
                <a:gd name="T5" fmla="*/ 10 h 23"/>
                <a:gd name="T6" fmla="*/ 37 w 37"/>
                <a:gd name="T7" fmla="*/ 8 h 23"/>
                <a:gd name="T8" fmla="*/ 35 w 37"/>
                <a:gd name="T9" fmla="*/ 8 h 23"/>
                <a:gd name="T10" fmla="*/ 33 w 37"/>
                <a:gd name="T11" fmla="*/ 5 h 23"/>
                <a:gd name="T12" fmla="*/ 33 w 37"/>
                <a:gd name="T13" fmla="*/ 5 h 23"/>
                <a:gd name="T14" fmla="*/ 32 w 37"/>
                <a:gd name="T15" fmla="*/ 3 h 23"/>
                <a:gd name="T16" fmla="*/ 30 w 37"/>
                <a:gd name="T17" fmla="*/ 3 h 23"/>
                <a:gd name="T18" fmla="*/ 27 w 37"/>
                <a:gd name="T19" fmla="*/ 1 h 23"/>
                <a:gd name="T20" fmla="*/ 25 w 37"/>
                <a:gd name="T21" fmla="*/ 1 h 23"/>
                <a:gd name="T22" fmla="*/ 23 w 37"/>
                <a:gd name="T23" fmla="*/ 1 h 23"/>
                <a:gd name="T24" fmla="*/ 22 w 37"/>
                <a:gd name="T25" fmla="*/ 0 h 23"/>
                <a:gd name="T26" fmla="*/ 20 w 37"/>
                <a:gd name="T27" fmla="*/ 0 h 23"/>
                <a:gd name="T28" fmla="*/ 17 w 37"/>
                <a:gd name="T29" fmla="*/ 0 h 23"/>
                <a:gd name="T30" fmla="*/ 15 w 37"/>
                <a:gd name="T31" fmla="*/ 0 h 23"/>
                <a:gd name="T32" fmla="*/ 14 w 37"/>
                <a:gd name="T33" fmla="*/ 1 h 23"/>
                <a:gd name="T34" fmla="*/ 12 w 37"/>
                <a:gd name="T35" fmla="*/ 1 h 23"/>
                <a:gd name="T36" fmla="*/ 10 w 37"/>
                <a:gd name="T37" fmla="*/ 1 h 23"/>
                <a:gd name="T38" fmla="*/ 7 w 37"/>
                <a:gd name="T39" fmla="*/ 3 h 23"/>
                <a:gd name="T40" fmla="*/ 5 w 37"/>
                <a:gd name="T41" fmla="*/ 3 h 23"/>
                <a:gd name="T42" fmla="*/ 4 w 37"/>
                <a:gd name="T43" fmla="*/ 5 h 23"/>
                <a:gd name="T44" fmla="*/ 4 w 37"/>
                <a:gd name="T45" fmla="*/ 5 h 23"/>
                <a:gd name="T46" fmla="*/ 2 w 37"/>
                <a:gd name="T47" fmla="*/ 8 h 23"/>
                <a:gd name="T48" fmla="*/ 0 w 37"/>
                <a:gd name="T49" fmla="*/ 8 h 23"/>
                <a:gd name="T50" fmla="*/ 0 w 37"/>
                <a:gd name="T51" fmla="*/ 10 h 23"/>
                <a:gd name="T52" fmla="*/ 0 w 37"/>
                <a:gd name="T53" fmla="*/ 11 h 23"/>
                <a:gd name="T54" fmla="*/ 0 w 37"/>
                <a:gd name="T55" fmla="*/ 13 h 23"/>
                <a:gd name="T56" fmla="*/ 0 w 37"/>
                <a:gd name="T57" fmla="*/ 16 h 23"/>
                <a:gd name="T58" fmla="*/ 2 w 37"/>
                <a:gd name="T59" fmla="*/ 16 h 23"/>
                <a:gd name="T60" fmla="*/ 4 w 37"/>
                <a:gd name="T61" fmla="*/ 18 h 23"/>
                <a:gd name="T62" fmla="*/ 4 w 37"/>
                <a:gd name="T63" fmla="*/ 20 h 23"/>
                <a:gd name="T64" fmla="*/ 5 w 37"/>
                <a:gd name="T65" fmla="*/ 20 h 23"/>
                <a:gd name="T66" fmla="*/ 7 w 37"/>
                <a:gd name="T67" fmla="*/ 21 h 23"/>
                <a:gd name="T68" fmla="*/ 10 w 37"/>
                <a:gd name="T69" fmla="*/ 23 h 23"/>
                <a:gd name="T70" fmla="*/ 12 w 37"/>
                <a:gd name="T71" fmla="*/ 23 h 23"/>
                <a:gd name="T72" fmla="*/ 14 w 37"/>
                <a:gd name="T73" fmla="*/ 23 h 23"/>
                <a:gd name="T74" fmla="*/ 15 w 37"/>
                <a:gd name="T75" fmla="*/ 23 h 23"/>
                <a:gd name="T76" fmla="*/ 17 w 37"/>
                <a:gd name="T77" fmla="*/ 23 h 23"/>
                <a:gd name="T78" fmla="*/ 20 w 37"/>
                <a:gd name="T79" fmla="*/ 23 h 23"/>
                <a:gd name="T80" fmla="*/ 22 w 37"/>
                <a:gd name="T81" fmla="*/ 23 h 23"/>
                <a:gd name="T82" fmla="*/ 23 w 37"/>
                <a:gd name="T83" fmla="*/ 23 h 23"/>
                <a:gd name="T84" fmla="*/ 25 w 37"/>
                <a:gd name="T85" fmla="*/ 23 h 23"/>
                <a:gd name="T86" fmla="*/ 27 w 37"/>
                <a:gd name="T87" fmla="*/ 23 h 23"/>
                <a:gd name="T88" fmla="*/ 30 w 37"/>
                <a:gd name="T89" fmla="*/ 21 h 23"/>
                <a:gd name="T90" fmla="*/ 32 w 37"/>
                <a:gd name="T91" fmla="*/ 20 h 23"/>
                <a:gd name="T92" fmla="*/ 33 w 37"/>
                <a:gd name="T93" fmla="*/ 20 h 23"/>
                <a:gd name="T94" fmla="*/ 33 w 37"/>
                <a:gd name="T95" fmla="*/ 18 h 23"/>
                <a:gd name="T96" fmla="*/ 35 w 37"/>
                <a:gd name="T97" fmla="*/ 16 h 23"/>
                <a:gd name="T98" fmla="*/ 37 w 37"/>
                <a:gd name="T99" fmla="*/ 16 h 23"/>
                <a:gd name="T100" fmla="*/ 37 w 37"/>
                <a:gd name="T101" fmla="*/ 13 h 23"/>
                <a:gd name="T102" fmla="*/ 37 w 37"/>
                <a:gd name="T10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" h="23">
                  <a:moveTo>
                    <a:pt x="37" y="11"/>
                  </a:moveTo>
                  <a:lnTo>
                    <a:pt x="37" y="11"/>
                  </a:lnTo>
                  <a:lnTo>
                    <a:pt x="37" y="10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2" y="3"/>
                  </a:lnTo>
                  <a:lnTo>
                    <a:pt x="30" y="3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7" y="21"/>
                  </a:lnTo>
                  <a:lnTo>
                    <a:pt x="10" y="23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20" y="23"/>
                  </a:lnTo>
                  <a:lnTo>
                    <a:pt x="22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30" y="21"/>
                  </a:lnTo>
                  <a:lnTo>
                    <a:pt x="32" y="20"/>
                  </a:lnTo>
                  <a:lnTo>
                    <a:pt x="33" y="20"/>
                  </a:lnTo>
                  <a:lnTo>
                    <a:pt x="33" y="18"/>
                  </a:lnTo>
                  <a:lnTo>
                    <a:pt x="35" y="16"/>
                  </a:lnTo>
                  <a:lnTo>
                    <a:pt x="37" y="16"/>
                  </a:lnTo>
                  <a:lnTo>
                    <a:pt x="37" y="13"/>
                  </a:lnTo>
                  <a:lnTo>
                    <a:pt x="37" y="11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057" name="Freeform 185"/>
            <p:cNvSpPr>
              <a:spLocks/>
            </p:cNvSpPr>
            <p:nvPr/>
          </p:nvSpPr>
          <p:spPr bwMode="auto">
            <a:xfrm>
              <a:off x="939" y="3037"/>
              <a:ext cx="37" cy="23"/>
            </a:xfrm>
            <a:custGeom>
              <a:avLst/>
              <a:gdLst>
                <a:gd name="T0" fmla="*/ 37 w 37"/>
                <a:gd name="T1" fmla="*/ 11 h 23"/>
                <a:gd name="T2" fmla="*/ 37 w 37"/>
                <a:gd name="T3" fmla="*/ 11 h 23"/>
                <a:gd name="T4" fmla="*/ 37 w 37"/>
                <a:gd name="T5" fmla="*/ 10 h 23"/>
                <a:gd name="T6" fmla="*/ 37 w 37"/>
                <a:gd name="T7" fmla="*/ 8 h 23"/>
                <a:gd name="T8" fmla="*/ 37 w 37"/>
                <a:gd name="T9" fmla="*/ 8 h 23"/>
                <a:gd name="T10" fmla="*/ 35 w 37"/>
                <a:gd name="T11" fmla="*/ 5 h 23"/>
                <a:gd name="T12" fmla="*/ 34 w 37"/>
                <a:gd name="T13" fmla="*/ 5 h 23"/>
                <a:gd name="T14" fmla="*/ 32 w 37"/>
                <a:gd name="T15" fmla="*/ 3 h 23"/>
                <a:gd name="T16" fmla="*/ 30 w 37"/>
                <a:gd name="T17" fmla="*/ 3 h 23"/>
                <a:gd name="T18" fmla="*/ 29 w 37"/>
                <a:gd name="T19" fmla="*/ 1 h 23"/>
                <a:gd name="T20" fmla="*/ 27 w 37"/>
                <a:gd name="T21" fmla="*/ 1 h 23"/>
                <a:gd name="T22" fmla="*/ 25 w 37"/>
                <a:gd name="T23" fmla="*/ 1 h 23"/>
                <a:gd name="T24" fmla="*/ 22 w 37"/>
                <a:gd name="T25" fmla="*/ 0 h 23"/>
                <a:gd name="T26" fmla="*/ 20 w 37"/>
                <a:gd name="T27" fmla="*/ 0 h 23"/>
                <a:gd name="T28" fmla="*/ 17 w 37"/>
                <a:gd name="T29" fmla="*/ 0 h 23"/>
                <a:gd name="T30" fmla="*/ 15 w 37"/>
                <a:gd name="T31" fmla="*/ 0 h 23"/>
                <a:gd name="T32" fmla="*/ 14 w 37"/>
                <a:gd name="T33" fmla="*/ 1 h 23"/>
                <a:gd name="T34" fmla="*/ 12 w 37"/>
                <a:gd name="T35" fmla="*/ 1 h 23"/>
                <a:gd name="T36" fmla="*/ 10 w 37"/>
                <a:gd name="T37" fmla="*/ 1 h 23"/>
                <a:gd name="T38" fmla="*/ 7 w 37"/>
                <a:gd name="T39" fmla="*/ 3 h 23"/>
                <a:gd name="T40" fmla="*/ 5 w 37"/>
                <a:gd name="T41" fmla="*/ 3 h 23"/>
                <a:gd name="T42" fmla="*/ 5 w 37"/>
                <a:gd name="T43" fmla="*/ 5 h 23"/>
                <a:gd name="T44" fmla="*/ 4 w 37"/>
                <a:gd name="T45" fmla="*/ 5 h 23"/>
                <a:gd name="T46" fmla="*/ 2 w 37"/>
                <a:gd name="T47" fmla="*/ 8 h 23"/>
                <a:gd name="T48" fmla="*/ 2 w 37"/>
                <a:gd name="T49" fmla="*/ 8 h 23"/>
                <a:gd name="T50" fmla="*/ 0 w 37"/>
                <a:gd name="T51" fmla="*/ 10 h 23"/>
                <a:gd name="T52" fmla="*/ 0 w 37"/>
                <a:gd name="T53" fmla="*/ 11 h 23"/>
                <a:gd name="T54" fmla="*/ 0 w 37"/>
                <a:gd name="T55" fmla="*/ 13 h 23"/>
                <a:gd name="T56" fmla="*/ 2 w 37"/>
                <a:gd name="T57" fmla="*/ 16 h 23"/>
                <a:gd name="T58" fmla="*/ 2 w 37"/>
                <a:gd name="T59" fmla="*/ 16 h 23"/>
                <a:gd name="T60" fmla="*/ 4 w 37"/>
                <a:gd name="T61" fmla="*/ 18 h 23"/>
                <a:gd name="T62" fmla="*/ 5 w 37"/>
                <a:gd name="T63" fmla="*/ 20 h 23"/>
                <a:gd name="T64" fmla="*/ 5 w 37"/>
                <a:gd name="T65" fmla="*/ 20 h 23"/>
                <a:gd name="T66" fmla="*/ 7 w 37"/>
                <a:gd name="T67" fmla="*/ 21 h 23"/>
                <a:gd name="T68" fmla="*/ 10 w 37"/>
                <a:gd name="T69" fmla="*/ 23 h 23"/>
                <a:gd name="T70" fmla="*/ 12 w 37"/>
                <a:gd name="T71" fmla="*/ 23 h 23"/>
                <a:gd name="T72" fmla="*/ 14 w 37"/>
                <a:gd name="T73" fmla="*/ 23 h 23"/>
                <a:gd name="T74" fmla="*/ 15 w 37"/>
                <a:gd name="T75" fmla="*/ 23 h 23"/>
                <a:gd name="T76" fmla="*/ 17 w 37"/>
                <a:gd name="T77" fmla="*/ 23 h 23"/>
                <a:gd name="T78" fmla="*/ 20 w 37"/>
                <a:gd name="T79" fmla="*/ 23 h 23"/>
                <a:gd name="T80" fmla="*/ 22 w 37"/>
                <a:gd name="T81" fmla="*/ 23 h 23"/>
                <a:gd name="T82" fmla="*/ 25 w 37"/>
                <a:gd name="T83" fmla="*/ 23 h 23"/>
                <a:gd name="T84" fmla="*/ 27 w 37"/>
                <a:gd name="T85" fmla="*/ 23 h 23"/>
                <a:gd name="T86" fmla="*/ 29 w 37"/>
                <a:gd name="T87" fmla="*/ 23 h 23"/>
                <a:gd name="T88" fmla="*/ 30 w 37"/>
                <a:gd name="T89" fmla="*/ 21 h 23"/>
                <a:gd name="T90" fmla="*/ 32 w 37"/>
                <a:gd name="T91" fmla="*/ 20 h 23"/>
                <a:gd name="T92" fmla="*/ 34 w 37"/>
                <a:gd name="T93" fmla="*/ 20 h 23"/>
                <a:gd name="T94" fmla="*/ 35 w 37"/>
                <a:gd name="T95" fmla="*/ 18 h 23"/>
                <a:gd name="T96" fmla="*/ 37 w 37"/>
                <a:gd name="T97" fmla="*/ 16 h 23"/>
                <a:gd name="T98" fmla="*/ 37 w 37"/>
                <a:gd name="T99" fmla="*/ 16 h 23"/>
                <a:gd name="T100" fmla="*/ 37 w 37"/>
                <a:gd name="T101" fmla="*/ 13 h 23"/>
                <a:gd name="T102" fmla="*/ 37 w 37"/>
                <a:gd name="T10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" h="23">
                  <a:moveTo>
                    <a:pt x="37" y="11"/>
                  </a:moveTo>
                  <a:lnTo>
                    <a:pt x="37" y="11"/>
                  </a:lnTo>
                  <a:lnTo>
                    <a:pt x="37" y="10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3"/>
                  </a:lnTo>
                  <a:lnTo>
                    <a:pt x="30" y="3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4" y="5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1"/>
                  </a:lnTo>
                  <a:lnTo>
                    <a:pt x="10" y="23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20" y="23"/>
                  </a:lnTo>
                  <a:lnTo>
                    <a:pt x="22" y="23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9" y="23"/>
                  </a:lnTo>
                  <a:lnTo>
                    <a:pt x="30" y="21"/>
                  </a:lnTo>
                  <a:lnTo>
                    <a:pt x="32" y="20"/>
                  </a:lnTo>
                  <a:lnTo>
                    <a:pt x="34" y="20"/>
                  </a:lnTo>
                  <a:lnTo>
                    <a:pt x="35" y="18"/>
                  </a:lnTo>
                  <a:lnTo>
                    <a:pt x="37" y="16"/>
                  </a:lnTo>
                  <a:lnTo>
                    <a:pt x="37" y="16"/>
                  </a:lnTo>
                  <a:lnTo>
                    <a:pt x="37" y="13"/>
                  </a:lnTo>
                  <a:lnTo>
                    <a:pt x="37" y="1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058" name="Freeform 186"/>
            <p:cNvSpPr>
              <a:spLocks/>
            </p:cNvSpPr>
            <p:nvPr/>
          </p:nvSpPr>
          <p:spPr bwMode="auto">
            <a:xfrm>
              <a:off x="939" y="3037"/>
              <a:ext cx="37" cy="23"/>
            </a:xfrm>
            <a:custGeom>
              <a:avLst/>
              <a:gdLst>
                <a:gd name="T0" fmla="*/ 37 w 37"/>
                <a:gd name="T1" fmla="*/ 11 h 23"/>
                <a:gd name="T2" fmla="*/ 37 w 37"/>
                <a:gd name="T3" fmla="*/ 11 h 23"/>
                <a:gd name="T4" fmla="*/ 37 w 37"/>
                <a:gd name="T5" fmla="*/ 10 h 23"/>
                <a:gd name="T6" fmla="*/ 37 w 37"/>
                <a:gd name="T7" fmla="*/ 8 h 23"/>
                <a:gd name="T8" fmla="*/ 37 w 37"/>
                <a:gd name="T9" fmla="*/ 8 h 23"/>
                <a:gd name="T10" fmla="*/ 35 w 37"/>
                <a:gd name="T11" fmla="*/ 5 h 23"/>
                <a:gd name="T12" fmla="*/ 34 w 37"/>
                <a:gd name="T13" fmla="*/ 5 h 23"/>
                <a:gd name="T14" fmla="*/ 32 w 37"/>
                <a:gd name="T15" fmla="*/ 3 h 23"/>
                <a:gd name="T16" fmla="*/ 30 w 37"/>
                <a:gd name="T17" fmla="*/ 3 h 23"/>
                <a:gd name="T18" fmla="*/ 29 w 37"/>
                <a:gd name="T19" fmla="*/ 1 h 23"/>
                <a:gd name="T20" fmla="*/ 27 w 37"/>
                <a:gd name="T21" fmla="*/ 1 h 23"/>
                <a:gd name="T22" fmla="*/ 25 w 37"/>
                <a:gd name="T23" fmla="*/ 1 h 23"/>
                <a:gd name="T24" fmla="*/ 22 w 37"/>
                <a:gd name="T25" fmla="*/ 0 h 23"/>
                <a:gd name="T26" fmla="*/ 20 w 37"/>
                <a:gd name="T27" fmla="*/ 0 h 23"/>
                <a:gd name="T28" fmla="*/ 17 w 37"/>
                <a:gd name="T29" fmla="*/ 0 h 23"/>
                <a:gd name="T30" fmla="*/ 15 w 37"/>
                <a:gd name="T31" fmla="*/ 0 h 23"/>
                <a:gd name="T32" fmla="*/ 14 w 37"/>
                <a:gd name="T33" fmla="*/ 1 h 23"/>
                <a:gd name="T34" fmla="*/ 12 w 37"/>
                <a:gd name="T35" fmla="*/ 1 h 23"/>
                <a:gd name="T36" fmla="*/ 10 w 37"/>
                <a:gd name="T37" fmla="*/ 1 h 23"/>
                <a:gd name="T38" fmla="*/ 7 w 37"/>
                <a:gd name="T39" fmla="*/ 3 h 23"/>
                <a:gd name="T40" fmla="*/ 5 w 37"/>
                <a:gd name="T41" fmla="*/ 3 h 23"/>
                <a:gd name="T42" fmla="*/ 5 w 37"/>
                <a:gd name="T43" fmla="*/ 5 h 23"/>
                <a:gd name="T44" fmla="*/ 4 w 37"/>
                <a:gd name="T45" fmla="*/ 5 h 23"/>
                <a:gd name="T46" fmla="*/ 2 w 37"/>
                <a:gd name="T47" fmla="*/ 8 h 23"/>
                <a:gd name="T48" fmla="*/ 2 w 37"/>
                <a:gd name="T49" fmla="*/ 8 h 23"/>
                <a:gd name="T50" fmla="*/ 0 w 37"/>
                <a:gd name="T51" fmla="*/ 10 h 23"/>
                <a:gd name="T52" fmla="*/ 0 w 37"/>
                <a:gd name="T53" fmla="*/ 11 h 23"/>
                <a:gd name="T54" fmla="*/ 0 w 37"/>
                <a:gd name="T55" fmla="*/ 13 h 23"/>
                <a:gd name="T56" fmla="*/ 2 w 37"/>
                <a:gd name="T57" fmla="*/ 16 h 23"/>
                <a:gd name="T58" fmla="*/ 2 w 37"/>
                <a:gd name="T59" fmla="*/ 16 h 23"/>
                <a:gd name="T60" fmla="*/ 4 w 37"/>
                <a:gd name="T61" fmla="*/ 18 h 23"/>
                <a:gd name="T62" fmla="*/ 5 w 37"/>
                <a:gd name="T63" fmla="*/ 20 h 23"/>
                <a:gd name="T64" fmla="*/ 5 w 37"/>
                <a:gd name="T65" fmla="*/ 20 h 23"/>
                <a:gd name="T66" fmla="*/ 7 w 37"/>
                <a:gd name="T67" fmla="*/ 21 h 23"/>
                <a:gd name="T68" fmla="*/ 10 w 37"/>
                <a:gd name="T69" fmla="*/ 23 h 23"/>
                <a:gd name="T70" fmla="*/ 12 w 37"/>
                <a:gd name="T71" fmla="*/ 23 h 23"/>
                <a:gd name="T72" fmla="*/ 14 w 37"/>
                <a:gd name="T73" fmla="*/ 23 h 23"/>
                <a:gd name="T74" fmla="*/ 15 w 37"/>
                <a:gd name="T75" fmla="*/ 23 h 23"/>
                <a:gd name="T76" fmla="*/ 17 w 37"/>
                <a:gd name="T77" fmla="*/ 23 h 23"/>
                <a:gd name="T78" fmla="*/ 20 w 37"/>
                <a:gd name="T79" fmla="*/ 23 h 23"/>
                <a:gd name="T80" fmla="*/ 22 w 37"/>
                <a:gd name="T81" fmla="*/ 23 h 23"/>
                <a:gd name="T82" fmla="*/ 25 w 37"/>
                <a:gd name="T83" fmla="*/ 23 h 23"/>
                <a:gd name="T84" fmla="*/ 27 w 37"/>
                <a:gd name="T85" fmla="*/ 23 h 23"/>
                <a:gd name="T86" fmla="*/ 29 w 37"/>
                <a:gd name="T87" fmla="*/ 23 h 23"/>
                <a:gd name="T88" fmla="*/ 30 w 37"/>
                <a:gd name="T89" fmla="*/ 21 h 23"/>
                <a:gd name="T90" fmla="*/ 32 w 37"/>
                <a:gd name="T91" fmla="*/ 20 h 23"/>
                <a:gd name="T92" fmla="*/ 34 w 37"/>
                <a:gd name="T93" fmla="*/ 20 h 23"/>
                <a:gd name="T94" fmla="*/ 35 w 37"/>
                <a:gd name="T95" fmla="*/ 18 h 23"/>
                <a:gd name="T96" fmla="*/ 37 w 37"/>
                <a:gd name="T97" fmla="*/ 16 h 23"/>
                <a:gd name="T98" fmla="*/ 37 w 37"/>
                <a:gd name="T99" fmla="*/ 16 h 23"/>
                <a:gd name="T100" fmla="*/ 37 w 37"/>
                <a:gd name="T101" fmla="*/ 13 h 23"/>
                <a:gd name="T102" fmla="*/ 37 w 37"/>
                <a:gd name="T10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" h="23">
                  <a:moveTo>
                    <a:pt x="37" y="11"/>
                  </a:moveTo>
                  <a:lnTo>
                    <a:pt x="37" y="11"/>
                  </a:lnTo>
                  <a:lnTo>
                    <a:pt x="37" y="10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3"/>
                  </a:lnTo>
                  <a:lnTo>
                    <a:pt x="30" y="3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4" y="5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7" y="21"/>
                  </a:lnTo>
                  <a:lnTo>
                    <a:pt x="10" y="23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20" y="23"/>
                  </a:lnTo>
                  <a:lnTo>
                    <a:pt x="22" y="23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9" y="23"/>
                  </a:lnTo>
                  <a:lnTo>
                    <a:pt x="30" y="21"/>
                  </a:lnTo>
                  <a:lnTo>
                    <a:pt x="32" y="20"/>
                  </a:lnTo>
                  <a:lnTo>
                    <a:pt x="34" y="20"/>
                  </a:lnTo>
                  <a:lnTo>
                    <a:pt x="35" y="18"/>
                  </a:lnTo>
                  <a:lnTo>
                    <a:pt x="37" y="16"/>
                  </a:lnTo>
                  <a:lnTo>
                    <a:pt x="37" y="16"/>
                  </a:lnTo>
                  <a:lnTo>
                    <a:pt x="37" y="13"/>
                  </a:lnTo>
                  <a:lnTo>
                    <a:pt x="37" y="11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059" name="Freeform 187"/>
            <p:cNvSpPr>
              <a:spLocks/>
            </p:cNvSpPr>
            <p:nvPr/>
          </p:nvSpPr>
          <p:spPr bwMode="auto">
            <a:xfrm>
              <a:off x="1027" y="3037"/>
              <a:ext cx="39" cy="23"/>
            </a:xfrm>
            <a:custGeom>
              <a:avLst/>
              <a:gdLst>
                <a:gd name="T0" fmla="*/ 39 w 39"/>
                <a:gd name="T1" fmla="*/ 11 h 23"/>
                <a:gd name="T2" fmla="*/ 39 w 39"/>
                <a:gd name="T3" fmla="*/ 11 h 23"/>
                <a:gd name="T4" fmla="*/ 37 w 39"/>
                <a:gd name="T5" fmla="*/ 10 h 23"/>
                <a:gd name="T6" fmla="*/ 37 w 39"/>
                <a:gd name="T7" fmla="*/ 8 h 23"/>
                <a:gd name="T8" fmla="*/ 37 w 39"/>
                <a:gd name="T9" fmla="*/ 8 h 23"/>
                <a:gd name="T10" fmla="*/ 35 w 39"/>
                <a:gd name="T11" fmla="*/ 5 h 23"/>
                <a:gd name="T12" fmla="*/ 34 w 39"/>
                <a:gd name="T13" fmla="*/ 5 h 23"/>
                <a:gd name="T14" fmla="*/ 32 w 39"/>
                <a:gd name="T15" fmla="*/ 3 h 23"/>
                <a:gd name="T16" fmla="*/ 32 w 39"/>
                <a:gd name="T17" fmla="*/ 3 h 23"/>
                <a:gd name="T18" fmla="*/ 29 w 39"/>
                <a:gd name="T19" fmla="*/ 1 h 23"/>
                <a:gd name="T20" fmla="*/ 27 w 39"/>
                <a:gd name="T21" fmla="*/ 1 h 23"/>
                <a:gd name="T22" fmla="*/ 25 w 39"/>
                <a:gd name="T23" fmla="*/ 1 h 23"/>
                <a:gd name="T24" fmla="*/ 24 w 39"/>
                <a:gd name="T25" fmla="*/ 0 h 23"/>
                <a:gd name="T26" fmla="*/ 22 w 39"/>
                <a:gd name="T27" fmla="*/ 0 h 23"/>
                <a:gd name="T28" fmla="*/ 17 w 39"/>
                <a:gd name="T29" fmla="*/ 0 h 23"/>
                <a:gd name="T30" fmla="*/ 15 w 39"/>
                <a:gd name="T31" fmla="*/ 0 h 23"/>
                <a:gd name="T32" fmla="*/ 14 w 39"/>
                <a:gd name="T33" fmla="*/ 1 h 23"/>
                <a:gd name="T34" fmla="*/ 12 w 39"/>
                <a:gd name="T35" fmla="*/ 1 h 23"/>
                <a:gd name="T36" fmla="*/ 10 w 39"/>
                <a:gd name="T37" fmla="*/ 1 h 23"/>
                <a:gd name="T38" fmla="*/ 7 w 39"/>
                <a:gd name="T39" fmla="*/ 3 h 23"/>
                <a:gd name="T40" fmla="*/ 7 w 39"/>
                <a:gd name="T41" fmla="*/ 3 h 23"/>
                <a:gd name="T42" fmla="*/ 5 w 39"/>
                <a:gd name="T43" fmla="*/ 5 h 23"/>
                <a:gd name="T44" fmla="*/ 4 w 39"/>
                <a:gd name="T45" fmla="*/ 5 h 23"/>
                <a:gd name="T46" fmla="*/ 2 w 39"/>
                <a:gd name="T47" fmla="*/ 8 h 23"/>
                <a:gd name="T48" fmla="*/ 2 w 39"/>
                <a:gd name="T49" fmla="*/ 8 h 23"/>
                <a:gd name="T50" fmla="*/ 2 w 39"/>
                <a:gd name="T51" fmla="*/ 10 h 23"/>
                <a:gd name="T52" fmla="*/ 0 w 39"/>
                <a:gd name="T53" fmla="*/ 11 h 23"/>
                <a:gd name="T54" fmla="*/ 0 w 39"/>
                <a:gd name="T55" fmla="*/ 13 h 23"/>
                <a:gd name="T56" fmla="*/ 2 w 39"/>
                <a:gd name="T57" fmla="*/ 16 h 23"/>
                <a:gd name="T58" fmla="*/ 2 w 39"/>
                <a:gd name="T59" fmla="*/ 16 h 23"/>
                <a:gd name="T60" fmla="*/ 4 w 39"/>
                <a:gd name="T61" fmla="*/ 18 h 23"/>
                <a:gd name="T62" fmla="*/ 5 w 39"/>
                <a:gd name="T63" fmla="*/ 20 h 23"/>
                <a:gd name="T64" fmla="*/ 7 w 39"/>
                <a:gd name="T65" fmla="*/ 20 h 23"/>
                <a:gd name="T66" fmla="*/ 7 w 39"/>
                <a:gd name="T67" fmla="*/ 21 h 23"/>
                <a:gd name="T68" fmla="*/ 10 w 39"/>
                <a:gd name="T69" fmla="*/ 23 h 23"/>
                <a:gd name="T70" fmla="*/ 12 w 39"/>
                <a:gd name="T71" fmla="*/ 23 h 23"/>
                <a:gd name="T72" fmla="*/ 14 w 39"/>
                <a:gd name="T73" fmla="*/ 23 h 23"/>
                <a:gd name="T74" fmla="*/ 15 w 39"/>
                <a:gd name="T75" fmla="*/ 23 h 23"/>
                <a:gd name="T76" fmla="*/ 17 w 39"/>
                <a:gd name="T77" fmla="*/ 23 h 23"/>
                <a:gd name="T78" fmla="*/ 22 w 39"/>
                <a:gd name="T79" fmla="*/ 23 h 23"/>
                <a:gd name="T80" fmla="*/ 24 w 39"/>
                <a:gd name="T81" fmla="*/ 23 h 23"/>
                <a:gd name="T82" fmla="*/ 25 w 39"/>
                <a:gd name="T83" fmla="*/ 23 h 23"/>
                <a:gd name="T84" fmla="*/ 27 w 39"/>
                <a:gd name="T85" fmla="*/ 23 h 23"/>
                <a:gd name="T86" fmla="*/ 29 w 39"/>
                <a:gd name="T87" fmla="*/ 23 h 23"/>
                <a:gd name="T88" fmla="*/ 32 w 39"/>
                <a:gd name="T89" fmla="*/ 21 h 23"/>
                <a:gd name="T90" fmla="*/ 32 w 39"/>
                <a:gd name="T91" fmla="*/ 20 h 23"/>
                <a:gd name="T92" fmla="*/ 34 w 39"/>
                <a:gd name="T93" fmla="*/ 20 h 23"/>
                <a:gd name="T94" fmla="*/ 35 w 39"/>
                <a:gd name="T95" fmla="*/ 18 h 23"/>
                <a:gd name="T96" fmla="*/ 37 w 39"/>
                <a:gd name="T97" fmla="*/ 16 h 23"/>
                <a:gd name="T98" fmla="*/ 37 w 39"/>
                <a:gd name="T99" fmla="*/ 16 h 23"/>
                <a:gd name="T100" fmla="*/ 39 w 39"/>
                <a:gd name="T101" fmla="*/ 13 h 23"/>
                <a:gd name="T102" fmla="*/ 39 w 39"/>
                <a:gd name="T10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" h="23">
                  <a:moveTo>
                    <a:pt x="39" y="11"/>
                  </a:moveTo>
                  <a:lnTo>
                    <a:pt x="39" y="11"/>
                  </a:lnTo>
                  <a:lnTo>
                    <a:pt x="37" y="10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4" y="5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1"/>
                  </a:lnTo>
                  <a:lnTo>
                    <a:pt x="10" y="23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9" y="23"/>
                  </a:lnTo>
                  <a:lnTo>
                    <a:pt x="32" y="21"/>
                  </a:lnTo>
                  <a:lnTo>
                    <a:pt x="32" y="20"/>
                  </a:lnTo>
                  <a:lnTo>
                    <a:pt x="34" y="20"/>
                  </a:lnTo>
                  <a:lnTo>
                    <a:pt x="35" y="18"/>
                  </a:lnTo>
                  <a:lnTo>
                    <a:pt x="37" y="16"/>
                  </a:lnTo>
                  <a:lnTo>
                    <a:pt x="37" y="16"/>
                  </a:lnTo>
                  <a:lnTo>
                    <a:pt x="39" y="13"/>
                  </a:lnTo>
                  <a:lnTo>
                    <a:pt x="39" y="1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060" name="Freeform 188"/>
            <p:cNvSpPr>
              <a:spLocks/>
            </p:cNvSpPr>
            <p:nvPr/>
          </p:nvSpPr>
          <p:spPr bwMode="auto">
            <a:xfrm>
              <a:off x="1027" y="3037"/>
              <a:ext cx="39" cy="23"/>
            </a:xfrm>
            <a:custGeom>
              <a:avLst/>
              <a:gdLst>
                <a:gd name="T0" fmla="*/ 39 w 39"/>
                <a:gd name="T1" fmla="*/ 11 h 23"/>
                <a:gd name="T2" fmla="*/ 39 w 39"/>
                <a:gd name="T3" fmla="*/ 11 h 23"/>
                <a:gd name="T4" fmla="*/ 37 w 39"/>
                <a:gd name="T5" fmla="*/ 10 h 23"/>
                <a:gd name="T6" fmla="*/ 37 w 39"/>
                <a:gd name="T7" fmla="*/ 8 h 23"/>
                <a:gd name="T8" fmla="*/ 37 w 39"/>
                <a:gd name="T9" fmla="*/ 8 h 23"/>
                <a:gd name="T10" fmla="*/ 35 w 39"/>
                <a:gd name="T11" fmla="*/ 5 h 23"/>
                <a:gd name="T12" fmla="*/ 34 w 39"/>
                <a:gd name="T13" fmla="*/ 5 h 23"/>
                <a:gd name="T14" fmla="*/ 32 w 39"/>
                <a:gd name="T15" fmla="*/ 3 h 23"/>
                <a:gd name="T16" fmla="*/ 32 w 39"/>
                <a:gd name="T17" fmla="*/ 3 h 23"/>
                <a:gd name="T18" fmla="*/ 29 w 39"/>
                <a:gd name="T19" fmla="*/ 1 h 23"/>
                <a:gd name="T20" fmla="*/ 27 w 39"/>
                <a:gd name="T21" fmla="*/ 1 h 23"/>
                <a:gd name="T22" fmla="*/ 25 w 39"/>
                <a:gd name="T23" fmla="*/ 1 h 23"/>
                <a:gd name="T24" fmla="*/ 24 w 39"/>
                <a:gd name="T25" fmla="*/ 0 h 23"/>
                <a:gd name="T26" fmla="*/ 22 w 39"/>
                <a:gd name="T27" fmla="*/ 0 h 23"/>
                <a:gd name="T28" fmla="*/ 17 w 39"/>
                <a:gd name="T29" fmla="*/ 0 h 23"/>
                <a:gd name="T30" fmla="*/ 15 w 39"/>
                <a:gd name="T31" fmla="*/ 0 h 23"/>
                <a:gd name="T32" fmla="*/ 14 w 39"/>
                <a:gd name="T33" fmla="*/ 1 h 23"/>
                <a:gd name="T34" fmla="*/ 12 w 39"/>
                <a:gd name="T35" fmla="*/ 1 h 23"/>
                <a:gd name="T36" fmla="*/ 10 w 39"/>
                <a:gd name="T37" fmla="*/ 1 h 23"/>
                <a:gd name="T38" fmla="*/ 7 w 39"/>
                <a:gd name="T39" fmla="*/ 3 h 23"/>
                <a:gd name="T40" fmla="*/ 7 w 39"/>
                <a:gd name="T41" fmla="*/ 3 h 23"/>
                <a:gd name="T42" fmla="*/ 5 w 39"/>
                <a:gd name="T43" fmla="*/ 5 h 23"/>
                <a:gd name="T44" fmla="*/ 4 w 39"/>
                <a:gd name="T45" fmla="*/ 5 h 23"/>
                <a:gd name="T46" fmla="*/ 2 w 39"/>
                <a:gd name="T47" fmla="*/ 8 h 23"/>
                <a:gd name="T48" fmla="*/ 2 w 39"/>
                <a:gd name="T49" fmla="*/ 8 h 23"/>
                <a:gd name="T50" fmla="*/ 2 w 39"/>
                <a:gd name="T51" fmla="*/ 10 h 23"/>
                <a:gd name="T52" fmla="*/ 0 w 39"/>
                <a:gd name="T53" fmla="*/ 11 h 23"/>
                <a:gd name="T54" fmla="*/ 0 w 39"/>
                <a:gd name="T55" fmla="*/ 13 h 23"/>
                <a:gd name="T56" fmla="*/ 2 w 39"/>
                <a:gd name="T57" fmla="*/ 16 h 23"/>
                <a:gd name="T58" fmla="*/ 2 w 39"/>
                <a:gd name="T59" fmla="*/ 16 h 23"/>
                <a:gd name="T60" fmla="*/ 4 w 39"/>
                <a:gd name="T61" fmla="*/ 18 h 23"/>
                <a:gd name="T62" fmla="*/ 5 w 39"/>
                <a:gd name="T63" fmla="*/ 20 h 23"/>
                <a:gd name="T64" fmla="*/ 7 w 39"/>
                <a:gd name="T65" fmla="*/ 20 h 23"/>
                <a:gd name="T66" fmla="*/ 7 w 39"/>
                <a:gd name="T67" fmla="*/ 21 h 23"/>
                <a:gd name="T68" fmla="*/ 10 w 39"/>
                <a:gd name="T69" fmla="*/ 23 h 23"/>
                <a:gd name="T70" fmla="*/ 12 w 39"/>
                <a:gd name="T71" fmla="*/ 23 h 23"/>
                <a:gd name="T72" fmla="*/ 14 w 39"/>
                <a:gd name="T73" fmla="*/ 23 h 23"/>
                <a:gd name="T74" fmla="*/ 15 w 39"/>
                <a:gd name="T75" fmla="*/ 23 h 23"/>
                <a:gd name="T76" fmla="*/ 17 w 39"/>
                <a:gd name="T77" fmla="*/ 23 h 23"/>
                <a:gd name="T78" fmla="*/ 22 w 39"/>
                <a:gd name="T79" fmla="*/ 23 h 23"/>
                <a:gd name="T80" fmla="*/ 24 w 39"/>
                <a:gd name="T81" fmla="*/ 23 h 23"/>
                <a:gd name="T82" fmla="*/ 25 w 39"/>
                <a:gd name="T83" fmla="*/ 23 h 23"/>
                <a:gd name="T84" fmla="*/ 27 w 39"/>
                <a:gd name="T85" fmla="*/ 23 h 23"/>
                <a:gd name="T86" fmla="*/ 29 w 39"/>
                <a:gd name="T87" fmla="*/ 23 h 23"/>
                <a:gd name="T88" fmla="*/ 32 w 39"/>
                <a:gd name="T89" fmla="*/ 21 h 23"/>
                <a:gd name="T90" fmla="*/ 32 w 39"/>
                <a:gd name="T91" fmla="*/ 20 h 23"/>
                <a:gd name="T92" fmla="*/ 34 w 39"/>
                <a:gd name="T93" fmla="*/ 20 h 23"/>
                <a:gd name="T94" fmla="*/ 35 w 39"/>
                <a:gd name="T95" fmla="*/ 18 h 23"/>
                <a:gd name="T96" fmla="*/ 37 w 39"/>
                <a:gd name="T97" fmla="*/ 16 h 23"/>
                <a:gd name="T98" fmla="*/ 37 w 39"/>
                <a:gd name="T99" fmla="*/ 16 h 23"/>
                <a:gd name="T100" fmla="*/ 39 w 39"/>
                <a:gd name="T101" fmla="*/ 13 h 23"/>
                <a:gd name="T102" fmla="*/ 39 w 39"/>
                <a:gd name="T10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" h="23">
                  <a:moveTo>
                    <a:pt x="39" y="11"/>
                  </a:moveTo>
                  <a:lnTo>
                    <a:pt x="39" y="11"/>
                  </a:lnTo>
                  <a:lnTo>
                    <a:pt x="37" y="10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4" y="5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1"/>
                  </a:lnTo>
                  <a:lnTo>
                    <a:pt x="10" y="23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9" y="23"/>
                  </a:lnTo>
                  <a:lnTo>
                    <a:pt x="32" y="21"/>
                  </a:lnTo>
                  <a:lnTo>
                    <a:pt x="32" y="20"/>
                  </a:lnTo>
                  <a:lnTo>
                    <a:pt x="34" y="20"/>
                  </a:lnTo>
                  <a:lnTo>
                    <a:pt x="35" y="18"/>
                  </a:lnTo>
                  <a:lnTo>
                    <a:pt x="37" y="16"/>
                  </a:lnTo>
                  <a:lnTo>
                    <a:pt x="37" y="16"/>
                  </a:lnTo>
                  <a:lnTo>
                    <a:pt x="39" y="13"/>
                  </a:lnTo>
                  <a:lnTo>
                    <a:pt x="39" y="11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061" name="Freeform 189"/>
            <p:cNvSpPr>
              <a:spLocks/>
            </p:cNvSpPr>
            <p:nvPr/>
          </p:nvSpPr>
          <p:spPr bwMode="auto">
            <a:xfrm>
              <a:off x="984" y="3072"/>
              <a:ext cx="37" cy="23"/>
            </a:xfrm>
            <a:custGeom>
              <a:avLst/>
              <a:gdLst>
                <a:gd name="T0" fmla="*/ 37 w 37"/>
                <a:gd name="T1" fmla="*/ 11 h 23"/>
                <a:gd name="T2" fmla="*/ 37 w 37"/>
                <a:gd name="T3" fmla="*/ 9 h 23"/>
                <a:gd name="T4" fmla="*/ 37 w 37"/>
                <a:gd name="T5" fmla="*/ 8 h 23"/>
                <a:gd name="T6" fmla="*/ 37 w 37"/>
                <a:gd name="T7" fmla="*/ 8 h 23"/>
                <a:gd name="T8" fmla="*/ 35 w 37"/>
                <a:gd name="T9" fmla="*/ 6 h 23"/>
                <a:gd name="T10" fmla="*/ 33 w 37"/>
                <a:gd name="T11" fmla="*/ 4 h 23"/>
                <a:gd name="T12" fmla="*/ 33 w 37"/>
                <a:gd name="T13" fmla="*/ 3 h 23"/>
                <a:gd name="T14" fmla="*/ 32 w 37"/>
                <a:gd name="T15" fmla="*/ 3 h 23"/>
                <a:gd name="T16" fmla="*/ 30 w 37"/>
                <a:gd name="T17" fmla="*/ 1 h 23"/>
                <a:gd name="T18" fmla="*/ 27 w 37"/>
                <a:gd name="T19" fmla="*/ 1 h 23"/>
                <a:gd name="T20" fmla="*/ 25 w 37"/>
                <a:gd name="T21" fmla="*/ 0 h 23"/>
                <a:gd name="T22" fmla="*/ 23 w 37"/>
                <a:gd name="T23" fmla="*/ 0 h 23"/>
                <a:gd name="T24" fmla="*/ 22 w 37"/>
                <a:gd name="T25" fmla="*/ 0 h 23"/>
                <a:gd name="T26" fmla="*/ 20 w 37"/>
                <a:gd name="T27" fmla="*/ 0 h 23"/>
                <a:gd name="T28" fmla="*/ 17 w 37"/>
                <a:gd name="T29" fmla="*/ 0 h 23"/>
                <a:gd name="T30" fmla="*/ 15 w 37"/>
                <a:gd name="T31" fmla="*/ 0 h 23"/>
                <a:gd name="T32" fmla="*/ 14 w 37"/>
                <a:gd name="T33" fmla="*/ 0 h 23"/>
                <a:gd name="T34" fmla="*/ 12 w 37"/>
                <a:gd name="T35" fmla="*/ 0 h 23"/>
                <a:gd name="T36" fmla="*/ 10 w 37"/>
                <a:gd name="T37" fmla="*/ 1 h 23"/>
                <a:gd name="T38" fmla="*/ 7 w 37"/>
                <a:gd name="T39" fmla="*/ 1 h 23"/>
                <a:gd name="T40" fmla="*/ 5 w 37"/>
                <a:gd name="T41" fmla="*/ 3 h 23"/>
                <a:gd name="T42" fmla="*/ 4 w 37"/>
                <a:gd name="T43" fmla="*/ 3 h 23"/>
                <a:gd name="T44" fmla="*/ 4 w 37"/>
                <a:gd name="T45" fmla="*/ 4 h 23"/>
                <a:gd name="T46" fmla="*/ 2 w 37"/>
                <a:gd name="T47" fmla="*/ 6 h 23"/>
                <a:gd name="T48" fmla="*/ 0 w 37"/>
                <a:gd name="T49" fmla="*/ 8 h 23"/>
                <a:gd name="T50" fmla="*/ 0 w 37"/>
                <a:gd name="T51" fmla="*/ 8 h 23"/>
                <a:gd name="T52" fmla="*/ 0 w 37"/>
                <a:gd name="T53" fmla="*/ 9 h 23"/>
                <a:gd name="T54" fmla="*/ 0 w 37"/>
                <a:gd name="T55" fmla="*/ 11 h 23"/>
                <a:gd name="T56" fmla="*/ 0 w 37"/>
                <a:gd name="T57" fmla="*/ 14 h 23"/>
                <a:gd name="T58" fmla="*/ 2 w 37"/>
                <a:gd name="T59" fmla="*/ 16 h 23"/>
                <a:gd name="T60" fmla="*/ 4 w 37"/>
                <a:gd name="T61" fmla="*/ 18 h 23"/>
                <a:gd name="T62" fmla="*/ 4 w 37"/>
                <a:gd name="T63" fmla="*/ 18 h 23"/>
                <a:gd name="T64" fmla="*/ 5 w 37"/>
                <a:gd name="T65" fmla="*/ 19 h 23"/>
                <a:gd name="T66" fmla="*/ 7 w 37"/>
                <a:gd name="T67" fmla="*/ 19 h 23"/>
                <a:gd name="T68" fmla="*/ 10 w 37"/>
                <a:gd name="T69" fmla="*/ 21 h 23"/>
                <a:gd name="T70" fmla="*/ 12 w 37"/>
                <a:gd name="T71" fmla="*/ 21 h 23"/>
                <a:gd name="T72" fmla="*/ 14 w 37"/>
                <a:gd name="T73" fmla="*/ 23 h 23"/>
                <a:gd name="T74" fmla="*/ 15 w 37"/>
                <a:gd name="T75" fmla="*/ 23 h 23"/>
                <a:gd name="T76" fmla="*/ 17 w 37"/>
                <a:gd name="T77" fmla="*/ 23 h 23"/>
                <a:gd name="T78" fmla="*/ 20 w 37"/>
                <a:gd name="T79" fmla="*/ 23 h 23"/>
                <a:gd name="T80" fmla="*/ 22 w 37"/>
                <a:gd name="T81" fmla="*/ 23 h 23"/>
                <a:gd name="T82" fmla="*/ 23 w 37"/>
                <a:gd name="T83" fmla="*/ 23 h 23"/>
                <a:gd name="T84" fmla="*/ 25 w 37"/>
                <a:gd name="T85" fmla="*/ 21 h 23"/>
                <a:gd name="T86" fmla="*/ 27 w 37"/>
                <a:gd name="T87" fmla="*/ 21 h 23"/>
                <a:gd name="T88" fmla="*/ 30 w 37"/>
                <a:gd name="T89" fmla="*/ 19 h 23"/>
                <a:gd name="T90" fmla="*/ 32 w 37"/>
                <a:gd name="T91" fmla="*/ 19 h 23"/>
                <a:gd name="T92" fmla="*/ 33 w 37"/>
                <a:gd name="T93" fmla="*/ 18 h 23"/>
                <a:gd name="T94" fmla="*/ 33 w 37"/>
                <a:gd name="T95" fmla="*/ 18 h 23"/>
                <a:gd name="T96" fmla="*/ 35 w 37"/>
                <a:gd name="T97" fmla="*/ 16 h 23"/>
                <a:gd name="T98" fmla="*/ 37 w 37"/>
                <a:gd name="T99" fmla="*/ 14 h 23"/>
                <a:gd name="T100" fmla="*/ 37 w 37"/>
                <a:gd name="T101" fmla="*/ 11 h 23"/>
                <a:gd name="T102" fmla="*/ 37 w 37"/>
                <a:gd name="T10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" h="23">
                  <a:moveTo>
                    <a:pt x="37" y="11"/>
                  </a:moveTo>
                  <a:lnTo>
                    <a:pt x="37" y="9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5" y="6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0" y="1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1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20" y="23"/>
                  </a:lnTo>
                  <a:lnTo>
                    <a:pt x="22" y="23"/>
                  </a:lnTo>
                  <a:lnTo>
                    <a:pt x="23" y="23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30" y="19"/>
                  </a:lnTo>
                  <a:lnTo>
                    <a:pt x="32" y="19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5" y="16"/>
                  </a:lnTo>
                  <a:lnTo>
                    <a:pt x="37" y="14"/>
                  </a:lnTo>
                  <a:lnTo>
                    <a:pt x="37" y="11"/>
                  </a:lnTo>
                  <a:lnTo>
                    <a:pt x="37" y="1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062" name="Freeform 190"/>
            <p:cNvSpPr>
              <a:spLocks/>
            </p:cNvSpPr>
            <p:nvPr/>
          </p:nvSpPr>
          <p:spPr bwMode="auto">
            <a:xfrm>
              <a:off x="984" y="3072"/>
              <a:ext cx="37" cy="23"/>
            </a:xfrm>
            <a:custGeom>
              <a:avLst/>
              <a:gdLst>
                <a:gd name="T0" fmla="*/ 37 w 37"/>
                <a:gd name="T1" fmla="*/ 11 h 23"/>
                <a:gd name="T2" fmla="*/ 37 w 37"/>
                <a:gd name="T3" fmla="*/ 9 h 23"/>
                <a:gd name="T4" fmla="*/ 37 w 37"/>
                <a:gd name="T5" fmla="*/ 8 h 23"/>
                <a:gd name="T6" fmla="*/ 37 w 37"/>
                <a:gd name="T7" fmla="*/ 8 h 23"/>
                <a:gd name="T8" fmla="*/ 35 w 37"/>
                <a:gd name="T9" fmla="*/ 6 h 23"/>
                <a:gd name="T10" fmla="*/ 33 w 37"/>
                <a:gd name="T11" fmla="*/ 4 h 23"/>
                <a:gd name="T12" fmla="*/ 33 w 37"/>
                <a:gd name="T13" fmla="*/ 3 h 23"/>
                <a:gd name="T14" fmla="*/ 32 w 37"/>
                <a:gd name="T15" fmla="*/ 3 h 23"/>
                <a:gd name="T16" fmla="*/ 30 w 37"/>
                <a:gd name="T17" fmla="*/ 1 h 23"/>
                <a:gd name="T18" fmla="*/ 27 w 37"/>
                <a:gd name="T19" fmla="*/ 1 h 23"/>
                <a:gd name="T20" fmla="*/ 25 w 37"/>
                <a:gd name="T21" fmla="*/ 0 h 23"/>
                <a:gd name="T22" fmla="*/ 23 w 37"/>
                <a:gd name="T23" fmla="*/ 0 h 23"/>
                <a:gd name="T24" fmla="*/ 22 w 37"/>
                <a:gd name="T25" fmla="*/ 0 h 23"/>
                <a:gd name="T26" fmla="*/ 20 w 37"/>
                <a:gd name="T27" fmla="*/ 0 h 23"/>
                <a:gd name="T28" fmla="*/ 17 w 37"/>
                <a:gd name="T29" fmla="*/ 0 h 23"/>
                <a:gd name="T30" fmla="*/ 15 w 37"/>
                <a:gd name="T31" fmla="*/ 0 h 23"/>
                <a:gd name="T32" fmla="*/ 14 w 37"/>
                <a:gd name="T33" fmla="*/ 0 h 23"/>
                <a:gd name="T34" fmla="*/ 12 w 37"/>
                <a:gd name="T35" fmla="*/ 0 h 23"/>
                <a:gd name="T36" fmla="*/ 10 w 37"/>
                <a:gd name="T37" fmla="*/ 1 h 23"/>
                <a:gd name="T38" fmla="*/ 7 w 37"/>
                <a:gd name="T39" fmla="*/ 1 h 23"/>
                <a:gd name="T40" fmla="*/ 5 w 37"/>
                <a:gd name="T41" fmla="*/ 3 h 23"/>
                <a:gd name="T42" fmla="*/ 4 w 37"/>
                <a:gd name="T43" fmla="*/ 3 h 23"/>
                <a:gd name="T44" fmla="*/ 4 w 37"/>
                <a:gd name="T45" fmla="*/ 4 h 23"/>
                <a:gd name="T46" fmla="*/ 2 w 37"/>
                <a:gd name="T47" fmla="*/ 6 h 23"/>
                <a:gd name="T48" fmla="*/ 0 w 37"/>
                <a:gd name="T49" fmla="*/ 8 h 23"/>
                <a:gd name="T50" fmla="*/ 0 w 37"/>
                <a:gd name="T51" fmla="*/ 8 h 23"/>
                <a:gd name="T52" fmla="*/ 0 w 37"/>
                <a:gd name="T53" fmla="*/ 9 h 23"/>
                <a:gd name="T54" fmla="*/ 0 w 37"/>
                <a:gd name="T55" fmla="*/ 11 h 23"/>
                <a:gd name="T56" fmla="*/ 0 w 37"/>
                <a:gd name="T57" fmla="*/ 14 h 23"/>
                <a:gd name="T58" fmla="*/ 2 w 37"/>
                <a:gd name="T59" fmla="*/ 16 h 23"/>
                <a:gd name="T60" fmla="*/ 4 w 37"/>
                <a:gd name="T61" fmla="*/ 18 h 23"/>
                <a:gd name="T62" fmla="*/ 4 w 37"/>
                <a:gd name="T63" fmla="*/ 18 h 23"/>
                <a:gd name="T64" fmla="*/ 5 w 37"/>
                <a:gd name="T65" fmla="*/ 19 h 23"/>
                <a:gd name="T66" fmla="*/ 7 w 37"/>
                <a:gd name="T67" fmla="*/ 19 h 23"/>
                <a:gd name="T68" fmla="*/ 10 w 37"/>
                <a:gd name="T69" fmla="*/ 21 h 23"/>
                <a:gd name="T70" fmla="*/ 12 w 37"/>
                <a:gd name="T71" fmla="*/ 21 h 23"/>
                <a:gd name="T72" fmla="*/ 14 w 37"/>
                <a:gd name="T73" fmla="*/ 23 h 23"/>
                <a:gd name="T74" fmla="*/ 15 w 37"/>
                <a:gd name="T75" fmla="*/ 23 h 23"/>
                <a:gd name="T76" fmla="*/ 17 w 37"/>
                <a:gd name="T77" fmla="*/ 23 h 23"/>
                <a:gd name="T78" fmla="*/ 20 w 37"/>
                <a:gd name="T79" fmla="*/ 23 h 23"/>
                <a:gd name="T80" fmla="*/ 22 w 37"/>
                <a:gd name="T81" fmla="*/ 23 h 23"/>
                <a:gd name="T82" fmla="*/ 23 w 37"/>
                <a:gd name="T83" fmla="*/ 23 h 23"/>
                <a:gd name="T84" fmla="*/ 25 w 37"/>
                <a:gd name="T85" fmla="*/ 21 h 23"/>
                <a:gd name="T86" fmla="*/ 27 w 37"/>
                <a:gd name="T87" fmla="*/ 21 h 23"/>
                <a:gd name="T88" fmla="*/ 30 w 37"/>
                <a:gd name="T89" fmla="*/ 19 h 23"/>
                <a:gd name="T90" fmla="*/ 32 w 37"/>
                <a:gd name="T91" fmla="*/ 19 h 23"/>
                <a:gd name="T92" fmla="*/ 33 w 37"/>
                <a:gd name="T93" fmla="*/ 18 h 23"/>
                <a:gd name="T94" fmla="*/ 33 w 37"/>
                <a:gd name="T95" fmla="*/ 18 h 23"/>
                <a:gd name="T96" fmla="*/ 35 w 37"/>
                <a:gd name="T97" fmla="*/ 16 h 23"/>
                <a:gd name="T98" fmla="*/ 37 w 37"/>
                <a:gd name="T99" fmla="*/ 14 h 23"/>
                <a:gd name="T100" fmla="*/ 37 w 37"/>
                <a:gd name="T101" fmla="*/ 11 h 23"/>
                <a:gd name="T102" fmla="*/ 37 w 37"/>
                <a:gd name="T10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" h="23">
                  <a:moveTo>
                    <a:pt x="37" y="11"/>
                  </a:moveTo>
                  <a:lnTo>
                    <a:pt x="37" y="9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5" y="6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0" y="1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1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20" y="23"/>
                  </a:lnTo>
                  <a:lnTo>
                    <a:pt x="22" y="23"/>
                  </a:lnTo>
                  <a:lnTo>
                    <a:pt x="23" y="23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30" y="19"/>
                  </a:lnTo>
                  <a:lnTo>
                    <a:pt x="32" y="19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5" y="16"/>
                  </a:lnTo>
                  <a:lnTo>
                    <a:pt x="37" y="14"/>
                  </a:lnTo>
                  <a:lnTo>
                    <a:pt x="37" y="11"/>
                  </a:lnTo>
                  <a:lnTo>
                    <a:pt x="37" y="11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063" name="Freeform 191"/>
            <p:cNvSpPr>
              <a:spLocks/>
            </p:cNvSpPr>
            <p:nvPr/>
          </p:nvSpPr>
          <p:spPr bwMode="auto">
            <a:xfrm>
              <a:off x="939" y="3072"/>
              <a:ext cx="37" cy="23"/>
            </a:xfrm>
            <a:custGeom>
              <a:avLst/>
              <a:gdLst>
                <a:gd name="T0" fmla="*/ 37 w 37"/>
                <a:gd name="T1" fmla="*/ 11 h 23"/>
                <a:gd name="T2" fmla="*/ 37 w 37"/>
                <a:gd name="T3" fmla="*/ 9 h 23"/>
                <a:gd name="T4" fmla="*/ 37 w 37"/>
                <a:gd name="T5" fmla="*/ 8 h 23"/>
                <a:gd name="T6" fmla="*/ 37 w 37"/>
                <a:gd name="T7" fmla="*/ 8 h 23"/>
                <a:gd name="T8" fmla="*/ 37 w 37"/>
                <a:gd name="T9" fmla="*/ 6 h 23"/>
                <a:gd name="T10" fmla="*/ 35 w 37"/>
                <a:gd name="T11" fmla="*/ 4 h 23"/>
                <a:gd name="T12" fmla="*/ 34 w 37"/>
                <a:gd name="T13" fmla="*/ 3 h 23"/>
                <a:gd name="T14" fmla="*/ 32 w 37"/>
                <a:gd name="T15" fmla="*/ 3 h 23"/>
                <a:gd name="T16" fmla="*/ 30 w 37"/>
                <a:gd name="T17" fmla="*/ 1 h 23"/>
                <a:gd name="T18" fmla="*/ 29 w 37"/>
                <a:gd name="T19" fmla="*/ 1 h 23"/>
                <a:gd name="T20" fmla="*/ 27 w 37"/>
                <a:gd name="T21" fmla="*/ 0 h 23"/>
                <a:gd name="T22" fmla="*/ 25 w 37"/>
                <a:gd name="T23" fmla="*/ 0 h 23"/>
                <a:gd name="T24" fmla="*/ 22 w 37"/>
                <a:gd name="T25" fmla="*/ 0 h 23"/>
                <a:gd name="T26" fmla="*/ 20 w 37"/>
                <a:gd name="T27" fmla="*/ 0 h 23"/>
                <a:gd name="T28" fmla="*/ 17 w 37"/>
                <a:gd name="T29" fmla="*/ 0 h 23"/>
                <a:gd name="T30" fmla="*/ 15 w 37"/>
                <a:gd name="T31" fmla="*/ 0 h 23"/>
                <a:gd name="T32" fmla="*/ 14 w 37"/>
                <a:gd name="T33" fmla="*/ 0 h 23"/>
                <a:gd name="T34" fmla="*/ 12 w 37"/>
                <a:gd name="T35" fmla="*/ 0 h 23"/>
                <a:gd name="T36" fmla="*/ 10 w 37"/>
                <a:gd name="T37" fmla="*/ 1 h 23"/>
                <a:gd name="T38" fmla="*/ 7 w 37"/>
                <a:gd name="T39" fmla="*/ 1 h 23"/>
                <a:gd name="T40" fmla="*/ 5 w 37"/>
                <a:gd name="T41" fmla="*/ 3 h 23"/>
                <a:gd name="T42" fmla="*/ 5 w 37"/>
                <a:gd name="T43" fmla="*/ 3 h 23"/>
                <a:gd name="T44" fmla="*/ 4 w 37"/>
                <a:gd name="T45" fmla="*/ 4 h 23"/>
                <a:gd name="T46" fmla="*/ 2 w 37"/>
                <a:gd name="T47" fmla="*/ 6 h 23"/>
                <a:gd name="T48" fmla="*/ 2 w 37"/>
                <a:gd name="T49" fmla="*/ 8 h 23"/>
                <a:gd name="T50" fmla="*/ 0 w 37"/>
                <a:gd name="T51" fmla="*/ 8 h 23"/>
                <a:gd name="T52" fmla="*/ 0 w 37"/>
                <a:gd name="T53" fmla="*/ 9 h 23"/>
                <a:gd name="T54" fmla="*/ 0 w 37"/>
                <a:gd name="T55" fmla="*/ 11 h 23"/>
                <a:gd name="T56" fmla="*/ 2 w 37"/>
                <a:gd name="T57" fmla="*/ 14 h 23"/>
                <a:gd name="T58" fmla="*/ 2 w 37"/>
                <a:gd name="T59" fmla="*/ 16 h 23"/>
                <a:gd name="T60" fmla="*/ 4 w 37"/>
                <a:gd name="T61" fmla="*/ 18 h 23"/>
                <a:gd name="T62" fmla="*/ 5 w 37"/>
                <a:gd name="T63" fmla="*/ 18 h 23"/>
                <a:gd name="T64" fmla="*/ 5 w 37"/>
                <a:gd name="T65" fmla="*/ 19 h 23"/>
                <a:gd name="T66" fmla="*/ 7 w 37"/>
                <a:gd name="T67" fmla="*/ 19 h 23"/>
                <a:gd name="T68" fmla="*/ 10 w 37"/>
                <a:gd name="T69" fmla="*/ 21 h 23"/>
                <a:gd name="T70" fmla="*/ 12 w 37"/>
                <a:gd name="T71" fmla="*/ 21 h 23"/>
                <a:gd name="T72" fmla="*/ 14 w 37"/>
                <a:gd name="T73" fmla="*/ 23 h 23"/>
                <a:gd name="T74" fmla="*/ 15 w 37"/>
                <a:gd name="T75" fmla="*/ 23 h 23"/>
                <a:gd name="T76" fmla="*/ 17 w 37"/>
                <a:gd name="T77" fmla="*/ 23 h 23"/>
                <a:gd name="T78" fmla="*/ 20 w 37"/>
                <a:gd name="T79" fmla="*/ 23 h 23"/>
                <a:gd name="T80" fmla="*/ 22 w 37"/>
                <a:gd name="T81" fmla="*/ 23 h 23"/>
                <a:gd name="T82" fmla="*/ 25 w 37"/>
                <a:gd name="T83" fmla="*/ 23 h 23"/>
                <a:gd name="T84" fmla="*/ 27 w 37"/>
                <a:gd name="T85" fmla="*/ 21 h 23"/>
                <a:gd name="T86" fmla="*/ 29 w 37"/>
                <a:gd name="T87" fmla="*/ 21 h 23"/>
                <a:gd name="T88" fmla="*/ 30 w 37"/>
                <a:gd name="T89" fmla="*/ 19 h 23"/>
                <a:gd name="T90" fmla="*/ 32 w 37"/>
                <a:gd name="T91" fmla="*/ 19 h 23"/>
                <a:gd name="T92" fmla="*/ 34 w 37"/>
                <a:gd name="T93" fmla="*/ 18 h 23"/>
                <a:gd name="T94" fmla="*/ 35 w 37"/>
                <a:gd name="T95" fmla="*/ 18 h 23"/>
                <a:gd name="T96" fmla="*/ 37 w 37"/>
                <a:gd name="T97" fmla="*/ 16 h 23"/>
                <a:gd name="T98" fmla="*/ 37 w 37"/>
                <a:gd name="T99" fmla="*/ 14 h 23"/>
                <a:gd name="T100" fmla="*/ 37 w 37"/>
                <a:gd name="T101" fmla="*/ 11 h 23"/>
                <a:gd name="T102" fmla="*/ 37 w 37"/>
                <a:gd name="T10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" h="23">
                  <a:moveTo>
                    <a:pt x="37" y="11"/>
                  </a:moveTo>
                  <a:lnTo>
                    <a:pt x="37" y="9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7" y="6"/>
                  </a:lnTo>
                  <a:lnTo>
                    <a:pt x="35" y="4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1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20" y="23"/>
                  </a:lnTo>
                  <a:lnTo>
                    <a:pt x="22" y="23"/>
                  </a:lnTo>
                  <a:lnTo>
                    <a:pt x="25" y="23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30" y="19"/>
                  </a:lnTo>
                  <a:lnTo>
                    <a:pt x="32" y="19"/>
                  </a:lnTo>
                  <a:lnTo>
                    <a:pt x="34" y="18"/>
                  </a:lnTo>
                  <a:lnTo>
                    <a:pt x="35" y="18"/>
                  </a:lnTo>
                  <a:lnTo>
                    <a:pt x="37" y="16"/>
                  </a:lnTo>
                  <a:lnTo>
                    <a:pt x="37" y="14"/>
                  </a:lnTo>
                  <a:lnTo>
                    <a:pt x="37" y="11"/>
                  </a:lnTo>
                  <a:lnTo>
                    <a:pt x="37" y="1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064" name="Freeform 192"/>
            <p:cNvSpPr>
              <a:spLocks/>
            </p:cNvSpPr>
            <p:nvPr/>
          </p:nvSpPr>
          <p:spPr bwMode="auto">
            <a:xfrm>
              <a:off x="939" y="3072"/>
              <a:ext cx="37" cy="23"/>
            </a:xfrm>
            <a:custGeom>
              <a:avLst/>
              <a:gdLst>
                <a:gd name="T0" fmla="*/ 37 w 37"/>
                <a:gd name="T1" fmla="*/ 11 h 23"/>
                <a:gd name="T2" fmla="*/ 37 w 37"/>
                <a:gd name="T3" fmla="*/ 9 h 23"/>
                <a:gd name="T4" fmla="*/ 37 w 37"/>
                <a:gd name="T5" fmla="*/ 8 h 23"/>
                <a:gd name="T6" fmla="*/ 37 w 37"/>
                <a:gd name="T7" fmla="*/ 8 h 23"/>
                <a:gd name="T8" fmla="*/ 37 w 37"/>
                <a:gd name="T9" fmla="*/ 6 h 23"/>
                <a:gd name="T10" fmla="*/ 35 w 37"/>
                <a:gd name="T11" fmla="*/ 4 h 23"/>
                <a:gd name="T12" fmla="*/ 34 w 37"/>
                <a:gd name="T13" fmla="*/ 3 h 23"/>
                <a:gd name="T14" fmla="*/ 32 w 37"/>
                <a:gd name="T15" fmla="*/ 3 h 23"/>
                <a:gd name="T16" fmla="*/ 30 w 37"/>
                <a:gd name="T17" fmla="*/ 1 h 23"/>
                <a:gd name="T18" fmla="*/ 29 w 37"/>
                <a:gd name="T19" fmla="*/ 1 h 23"/>
                <a:gd name="T20" fmla="*/ 27 w 37"/>
                <a:gd name="T21" fmla="*/ 0 h 23"/>
                <a:gd name="T22" fmla="*/ 25 w 37"/>
                <a:gd name="T23" fmla="*/ 0 h 23"/>
                <a:gd name="T24" fmla="*/ 22 w 37"/>
                <a:gd name="T25" fmla="*/ 0 h 23"/>
                <a:gd name="T26" fmla="*/ 20 w 37"/>
                <a:gd name="T27" fmla="*/ 0 h 23"/>
                <a:gd name="T28" fmla="*/ 17 w 37"/>
                <a:gd name="T29" fmla="*/ 0 h 23"/>
                <a:gd name="T30" fmla="*/ 15 w 37"/>
                <a:gd name="T31" fmla="*/ 0 h 23"/>
                <a:gd name="T32" fmla="*/ 14 w 37"/>
                <a:gd name="T33" fmla="*/ 0 h 23"/>
                <a:gd name="T34" fmla="*/ 12 w 37"/>
                <a:gd name="T35" fmla="*/ 0 h 23"/>
                <a:gd name="T36" fmla="*/ 10 w 37"/>
                <a:gd name="T37" fmla="*/ 1 h 23"/>
                <a:gd name="T38" fmla="*/ 7 w 37"/>
                <a:gd name="T39" fmla="*/ 1 h 23"/>
                <a:gd name="T40" fmla="*/ 5 w 37"/>
                <a:gd name="T41" fmla="*/ 3 h 23"/>
                <a:gd name="T42" fmla="*/ 5 w 37"/>
                <a:gd name="T43" fmla="*/ 3 h 23"/>
                <a:gd name="T44" fmla="*/ 4 w 37"/>
                <a:gd name="T45" fmla="*/ 4 h 23"/>
                <a:gd name="T46" fmla="*/ 2 w 37"/>
                <a:gd name="T47" fmla="*/ 6 h 23"/>
                <a:gd name="T48" fmla="*/ 2 w 37"/>
                <a:gd name="T49" fmla="*/ 8 h 23"/>
                <a:gd name="T50" fmla="*/ 0 w 37"/>
                <a:gd name="T51" fmla="*/ 8 h 23"/>
                <a:gd name="T52" fmla="*/ 0 w 37"/>
                <a:gd name="T53" fmla="*/ 9 h 23"/>
                <a:gd name="T54" fmla="*/ 0 w 37"/>
                <a:gd name="T55" fmla="*/ 11 h 23"/>
                <a:gd name="T56" fmla="*/ 2 w 37"/>
                <a:gd name="T57" fmla="*/ 14 h 23"/>
                <a:gd name="T58" fmla="*/ 2 w 37"/>
                <a:gd name="T59" fmla="*/ 16 h 23"/>
                <a:gd name="T60" fmla="*/ 4 w 37"/>
                <a:gd name="T61" fmla="*/ 18 h 23"/>
                <a:gd name="T62" fmla="*/ 5 w 37"/>
                <a:gd name="T63" fmla="*/ 18 h 23"/>
                <a:gd name="T64" fmla="*/ 5 w 37"/>
                <a:gd name="T65" fmla="*/ 19 h 23"/>
                <a:gd name="T66" fmla="*/ 7 w 37"/>
                <a:gd name="T67" fmla="*/ 19 h 23"/>
                <a:gd name="T68" fmla="*/ 10 w 37"/>
                <a:gd name="T69" fmla="*/ 21 h 23"/>
                <a:gd name="T70" fmla="*/ 12 w 37"/>
                <a:gd name="T71" fmla="*/ 21 h 23"/>
                <a:gd name="T72" fmla="*/ 14 w 37"/>
                <a:gd name="T73" fmla="*/ 23 h 23"/>
                <a:gd name="T74" fmla="*/ 15 w 37"/>
                <a:gd name="T75" fmla="*/ 23 h 23"/>
                <a:gd name="T76" fmla="*/ 17 w 37"/>
                <a:gd name="T77" fmla="*/ 23 h 23"/>
                <a:gd name="T78" fmla="*/ 20 w 37"/>
                <a:gd name="T79" fmla="*/ 23 h 23"/>
                <a:gd name="T80" fmla="*/ 22 w 37"/>
                <a:gd name="T81" fmla="*/ 23 h 23"/>
                <a:gd name="T82" fmla="*/ 25 w 37"/>
                <a:gd name="T83" fmla="*/ 23 h 23"/>
                <a:gd name="T84" fmla="*/ 27 w 37"/>
                <a:gd name="T85" fmla="*/ 21 h 23"/>
                <a:gd name="T86" fmla="*/ 29 w 37"/>
                <a:gd name="T87" fmla="*/ 21 h 23"/>
                <a:gd name="T88" fmla="*/ 30 w 37"/>
                <a:gd name="T89" fmla="*/ 19 h 23"/>
                <a:gd name="T90" fmla="*/ 32 w 37"/>
                <a:gd name="T91" fmla="*/ 19 h 23"/>
                <a:gd name="T92" fmla="*/ 34 w 37"/>
                <a:gd name="T93" fmla="*/ 18 h 23"/>
                <a:gd name="T94" fmla="*/ 35 w 37"/>
                <a:gd name="T95" fmla="*/ 18 h 23"/>
                <a:gd name="T96" fmla="*/ 37 w 37"/>
                <a:gd name="T97" fmla="*/ 16 h 23"/>
                <a:gd name="T98" fmla="*/ 37 w 37"/>
                <a:gd name="T99" fmla="*/ 14 h 23"/>
                <a:gd name="T100" fmla="*/ 37 w 37"/>
                <a:gd name="T101" fmla="*/ 11 h 23"/>
                <a:gd name="T102" fmla="*/ 37 w 37"/>
                <a:gd name="T10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" h="23">
                  <a:moveTo>
                    <a:pt x="37" y="11"/>
                  </a:moveTo>
                  <a:lnTo>
                    <a:pt x="37" y="9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7" y="6"/>
                  </a:lnTo>
                  <a:lnTo>
                    <a:pt x="35" y="4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1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20" y="23"/>
                  </a:lnTo>
                  <a:lnTo>
                    <a:pt x="22" y="23"/>
                  </a:lnTo>
                  <a:lnTo>
                    <a:pt x="25" y="23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30" y="19"/>
                  </a:lnTo>
                  <a:lnTo>
                    <a:pt x="32" y="19"/>
                  </a:lnTo>
                  <a:lnTo>
                    <a:pt x="34" y="18"/>
                  </a:lnTo>
                  <a:lnTo>
                    <a:pt x="35" y="18"/>
                  </a:lnTo>
                  <a:lnTo>
                    <a:pt x="37" y="16"/>
                  </a:lnTo>
                  <a:lnTo>
                    <a:pt x="37" y="14"/>
                  </a:lnTo>
                  <a:lnTo>
                    <a:pt x="37" y="11"/>
                  </a:lnTo>
                  <a:lnTo>
                    <a:pt x="37" y="11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065" name="Freeform 193"/>
            <p:cNvSpPr>
              <a:spLocks/>
            </p:cNvSpPr>
            <p:nvPr/>
          </p:nvSpPr>
          <p:spPr bwMode="auto">
            <a:xfrm>
              <a:off x="1027" y="3072"/>
              <a:ext cx="39" cy="23"/>
            </a:xfrm>
            <a:custGeom>
              <a:avLst/>
              <a:gdLst>
                <a:gd name="T0" fmla="*/ 39 w 39"/>
                <a:gd name="T1" fmla="*/ 11 h 23"/>
                <a:gd name="T2" fmla="*/ 39 w 39"/>
                <a:gd name="T3" fmla="*/ 9 h 23"/>
                <a:gd name="T4" fmla="*/ 37 w 39"/>
                <a:gd name="T5" fmla="*/ 8 h 23"/>
                <a:gd name="T6" fmla="*/ 37 w 39"/>
                <a:gd name="T7" fmla="*/ 8 h 23"/>
                <a:gd name="T8" fmla="*/ 37 w 39"/>
                <a:gd name="T9" fmla="*/ 6 h 23"/>
                <a:gd name="T10" fmla="*/ 35 w 39"/>
                <a:gd name="T11" fmla="*/ 4 h 23"/>
                <a:gd name="T12" fmla="*/ 34 w 39"/>
                <a:gd name="T13" fmla="*/ 3 h 23"/>
                <a:gd name="T14" fmla="*/ 32 w 39"/>
                <a:gd name="T15" fmla="*/ 3 h 23"/>
                <a:gd name="T16" fmla="*/ 32 w 39"/>
                <a:gd name="T17" fmla="*/ 1 h 23"/>
                <a:gd name="T18" fmla="*/ 29 w 39"/>
                <a:gd name="T19" fmla="*/ 1 h 23"/>
                <a:gd name="T20" fmla="*/ 27 w 39"/>
                <a:gd name="T21" fmla="*/ 0 h 23"/>
                <a:gd name="T22" fmla="*/ 25 w 39"/>
                <a:gd name="T23" fmla="*/ 0 h 23"/>
                <a:gd name="T24" fmla="*/ 24 w 39"/>
                <a:gd name="T25" fmla="*/ 0 h 23"/>
                <a:gd name="T26" fmla="*/ 22 w 39"/>
                <a:gd name="T27" fmla="*/ 0 h 23"/>
                <a:gd name="T28" fmla="*/ 17 w 39"/>
                <a:gd name="T29" fmla="*/ 0 h 23"/>
                <a:gd name="T30" fmla="*/ 15 w 39"/>
                <a:gd name="T31" fmla="*/ 0 h 23"/>
                <a:gd name="T32" fmla="*/ 14 w 39"/>
                <a:gd name="T33" fmla="*/ 0 h 23"/>
                <a:gd name="T34" fmla="*/ 12 w 39"/>
                <a:gd name="T35" fmla="*/ 0 h 23"/>
                <a:gd name="T36" fmla="*/ 10 w 39"/>
                <a:gd name="T37" fmla="*/ 1 h 23"/>
                <a:gd name="T38" fmla="*/ 7 w 39"/>
                <a:gd name="T39" fmla="*/ 1 h 23"/>
                <a:gd name="T40" fmla="*/ 7 w 39"/>
                <a:gd name="T41" fmla="*/ 3 h 23"/>
                <a:gd name="T42" fmla="*/ 5 w 39"/>
                <a:gd name="T43" fmla="*/ 3 h 23"/>
                <a:gd name="T44" fmla="*/ 4 w 39"/>
                <a:gd name="T45" fmla="*/ 4 h 23"/>
                <a:gd name="T46" fmla="*/ 2 w 39"/>
                <a:gd name="T47" fmla="*/ 6 h 23"/>
                <a:gd name="T48" fmla="*/ 2 w 39"/>
                <a:gd name="T49" fmla="*/ 8 h 23"/>
                <a:gd name="T50" fmla="*/ 2 w 39"/>
                <a:gd name="T51" fmla="*/ 8 h 23"/>
                <a:gd name="T52" fmla="*/ 0 w 39"/>
                <a:gd name="T53" fmla="*/ 9 h 23"/>
                <a:gd name="T54" fmla="*/ 0 w 39"/>
                <a:gd name="T55" fmla="*/ 11 h 23"/>
                <a:gd name="T56" fmla="*/ 2 w 39"/>
                <a:gd name="T57" fmla="*/ 14 h 23"/>
                <a:gd name="T58" fmla="*/ 2 w 39"/>
                <a:gd name="T59" fmla="*/ 16 h 23"/>
                <a:gd name="T60" fmla="*/ 4 w 39"/>
                <a:gd name="T61" fmla="*/ 18 h 23"/>
                <a:gd name="T62" fmla="*/ 5 w 39"/>
                <a:gd name="T63" fmla="*/ 18 h 23"/>
                <a:gd name="T64" fmla="*/ 7 w 39"/>
                <a:gd name="T65" fmla="*/ 19 h 23"/>
                <a:gd name="T66" fmla="*/ 7 w 39"/>
                <a:gd name="T67" fmla="*/ 19 h 23"/>
                <a:gd name="T68" fmla="*/ 10 w 39"/>
                <a:gd name="T69" fmla="*/ 21 h 23"/>
                <a:gd name="T70" fmla="*/ 12 w 39"/>
                <a:gd name="T71" fmla="*/ 21 h 23"/>
                <a:gd name="T72" fmla="*/ 14 w 39"/>
                <a:gd name="T73" fmla="*/ 23 h 23"/>
                <a:gd name="T74" fmla="*/ 15 w 39"/>
                <a:gd name="T75" fmla="*/ 23 h 23"/>
                <a:gd name="T76" fmla="*/ 17 w 39"/>
                <a:gd name="T77" fmla="*/ 23 h 23"/>
                <a:gd name="T78" fmla="*/ 22 w 39"/>
                <a:gd name="T79" fmla="*/ 23 h 23"/>
                <a:gd name="T80" fmla="*/ 24 w 39"/>
                <a:gd name="T81" fmla="*/ 23 h 23"/>
                <a:gd name="T82" fmla="*/ 25 w 39"/>
                <a:gd name="T83" fmla="*/ 23 h 23"/>
                <a:gd name="T84" fmla="*/ 27 w 39"/>
                <a:gd name="T85" fmla="*/ 21 h 23"/>
                <a:gd name="T86" fmla="*/ 29 w 39"/>
                <a:gd name="T87" fmla="*/ 21 h 23"/>
                <a:gd name="T88" fmla="*/ 32 w 39"/>
                <a:gd name="T89" fmla="*/ 19 h 23"/>
                <a:gd name="T90" fmla="*/ 32 w 39"/>
                <a:gd name="T91" fmla="*/ 19 h 23"/>
                <a:gd name="T92" fmla="*/ 34 w 39"/>
                <a:gd name="T93" fmla="*/ 18 h 23"/>
                <a:gd name="T94" fmla="*/ 35 w 39"/>
                <a:gd name="T95" fmla="*/ 18 h 23"/>
                <a:gd name="T96" fmla="*/ 37 w 39"/>
                <a:gd name="T97" fmla="*/ 16 h 23"/>
                <a:gd name="T98" fmla="*/ 37 w 39"/>
                <a:gd name="T99" fmla="*/ 14 h 23"/>
                <a:gd name="T100" fmla="*/ 39 w 39"/>
                <a:gd name="T101" fmla="*/ 11 h 23"/>
                <a:gd name="T102" fmla="*/ 39 w 39"/>
                <a:gd name="T10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" h="23">
                  <a:moveTo>
                    <a:pt x="39" y="11"/>
                  </a:moveTo>
                  <a:lnTo>
                    <a:pt x="39" y="9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7" y="6"/>
                  </a:lnTo>
                  <a:lnTo>
                    <a:pt x="35" y="4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2" y="1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1"/>
                  </a:lnTo>
                  <a:lnTo>
                    <a:pt x="7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4" y="18"/>
                  </a:lnTo>
                  <a:lnTo>
                    <a:pt x="35" y="18"/>
                  </a:lnTo>
                  <a:lnTo>
                    <a:pt x="37" y="16"/>
                  </a:lnTo>
                  <a:lnTo>
                    <a:pt x="37" y="14"/>
                  </a:lnTo>
                  <a:lnTo>
                    <a:pt x="39" y="11"/>
                  </a:lnTo>
                  <a:lnTo>
                    <a:pt x="39" y="1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066" name="Freeform 194"/>
            <p:cNvSpPr>
              <a:spLocks/>
            </p:cNvSpPr>
            <p:nvPr/>
          </p:nvSpPr>
          <p:spPr bwMode="auto">
            <a:xfrm>
              <a:off x="1027" y="3072"/>
              <a:ext cx="39" cy="23"/>
            </a:xfrm>
            <a:custGeom>
              <a:avLst/>
              <a:gdLst>
                <a:gd name="T0" fmla="*/ 39 w 39"/>
                <a:gd name="T1" fmla="*/ 11 h 23"/>
                <a:gd name="T2" fmla="*/ 39 w 39"/>
                <a:gd name="T3" fmla="*/ 9 h 23"/>
                <a:gd name="T4" fmla="*/ 37 w 39"/>
                <a:gd name="T5" fmla="*/ 8 h 23"/>
                <a:gd name="T6" fmla="*/ 37 w 39"/>
                <a:gd name="T7" fmla="*/ 8 h 23"/>
                <a:gd name="T8" fmla="*/ 37 w 39"/>
                <a:gd name="T9" fmla="*/ 6 h 23"/>
                <a:gd name="T10" fmla="*/ 35 w 39"/>
                <a:gd name="T11" fmla="*/ 4 h 23"/>
                <a:gd name="T12" fmla="*/ 34 w 39"/>
                <a:gd name="T13" fmla="*/ 3 h 23"/>
                <a:gd name="T14" fmla="*/ 32 w 39"/>
                <a:gd name="T15" fmla="*/ 3 h 23"/>
                <a:gd name="T16" fmla="*/ 32 w 39"/>
                <a:gd name="T17" fmla="*/ 1 h 23"/>
                <a:gd name="T18" fmla="*/ 29 w 39"/>
                <a:gd name="T19" fmla="*/ 1 h 23"/>
                <a:gd name="T20" fmla="*/ 27 w 39"/>
                <a:gd name="T21" fmla="*/ 0 h 23"/>
                <a:gd name="T22" fmla="*/ 25 w 39"/>
                <a:gd name="T23" fmla="*/ 0 h 23"/>
                <a:gd name="T24" fmla="*/ 24 w 39"/>
                <a:gd name="T25" fmla="*/ 0 h 23"/>
                <a:gd name="T26" fmla="*/ 22 w 39"/>
                <a:gd name="T27" fmla="*/ 0 h 23"/>
                <a:gd name="T28" fmla="*/ 17 w 39"/>
                <a:gd name="T29" fmla="*/ 0 h 23"/>
                <a:gd name="T30" fmla="*/ 15 w 39"/>
                <a:gd name="T31" fmla="*/ 0 h 23"/>
                <a:gd name="T32" fmla="*/ 14 w 39"/>
                <a:gd name="T33" fmla="*/ 0 h 23"/>
                <a:gd name="T34" fmla="*/ 12 w 39"/>
                <a:gd name="T35" fmla="*/ 0 h 23"/>
                <a:gd name="T36" fmla="*/ 10 w 39"/>
                <a:gd name="T37" fmla="*/ 1 h 23"/>
                <a:gd name="T38" fmla="*/ 7 w 39"/>
                <a:gd name="T39" fmla="*/ 1 h 23"/>
                <a:gd name="T40" fmla="*/ 7 w 39"/>
                <a:gd name="T41" fmla="*/ 3 h 23"/>
                <a:gd name="T42" fmla="*/ 5 w 39"/>
                <a:gd name="T43" fmla="*/ 3 h 23"/>
                <a:gd name="T44" fmla="*/ 4 w 39"/>
                <a:gd name="T45" fmla="*/ 4 h 23"/>
                <a:gd name="T46" fmla="*/ 2 w 39"/>
                <a:gd name="T47" fmla="*/ 6 h 23"/>
                <a:gd name="T48" fmla="*/ 2 w 39"/>
                <a:gd name="T49" fmla="*/ 8 h 23"/>
                <a:gd name="T50" fmla="*/ 2 w 39"/>
                <a:gd name="T51" fmla="*/ 8 h 23"/>
                <a:gd name="T52" fmla="*/ 0 w 39"/>
                <a:gd name="T53" fmla="*/ 9 h 23"/>
                <a:gd name="T54" fmla="*/ 0 w 39"/>
                <a:gd name="T55" fmla="*/ 11 h 23"/>
                <a:gd name="T56" fmla="*/ 2 w 39"/>
                <a:gd name="T57" fmla="*/ 14 h 23"/>
                <a:gd name="T58" fmla="*/ 2 w 39"/>
                <a:gd name="T59" fmla="*/ 16 h 23"/>
                <a:gd name="T60" fmla="*/ 4 w 39"/>
                <a:gd name="T61" fmla="*/ 18 h 23"/>
                <a:gd name="T62" fmla="*/ 5 w 39"/>
                <a:gd name="T63" fmla="*/ 18 h 23"/>
                <a:gd name="T64" fmla="*/ 7 w 39"/>
                <a:gd name="T65" fmla="*/ 19 h 23"/>
                <a:gd name="T66" fmla="*/ 7 w 39"/>
                <a:gd name="T67" fmla="*/ 19 h 23"/>
                <a:gd name="T68" fmla="*/ 10 w 39"/>
                <a:gd name="T69" fmla="*/ 21 h 23"/>
                <a:gd name="T70" fmla="*/ 12 w 39"/>
                <a:gd name="T71" fmla="*/ 21 h 23"/>
                <a:gd name="T72" fmla="*/ 14 w 39"/>
                <a:gd name="T73" fmla="*/ 23 h 23"/>
                <a:gd name="T74" fmla="*/ 15 w 39"/>
                <a:gd name="T75" fmla="*/ 23 h 23"/>
                <a:gd name="T76" fmla="*/ 17 w 39"/>
                <a:gd name="T77" fmla="*/ 23 h 23"/>
                <a:gd name="T78" fmla="*/ 22 w 39"/>
                <a:gd name="T79" fmla="*/ 23 h 23"/>
                <a:gd name="T80" fmla="*/ 24 w 39"/>
                <a:gd name="T81" fmla="*/ 23 h 23"/>
                <a:gd name="T82" fmla="*/ 25 w 39"/>
                <a:gd name="T83" fmla="*/ 23 h 23"/>
                <a:gd name="T84" fmla="*/ 27 w 39"/>
                <a:gd name="T85" fmla="*/ 21 h 23"/>
                <a:gd name="T86" fmla="*/ 29 w 39"/>
                <a:gd name="T87" fmla="*/ 21 h 23"/>
                <a:gd name="T88" fmla="*/ 32 w 39"/>
                <a:gd name="T89" fmla="*/ 19 h 23"/>
                <a:gd name="T90" fmla="*/ 32 w 39"/>
                <a:gd name="T91" fmla="*/ 19 h 23"/>
                <a:gd name="T92" fmla="*/ 34 w 39"/>
                <a:gd name="T93" fmla="*/ 18 h 23"/>
                <a:gd name="T94" fmla="*/ 35 w 39"/>
                <a:gd name="T95" fmla="*/ 18 h 23"/>
                <a:gd name="T96" fmla="*/ 37 w 39"/>
                <a:gd name="T97" fmla="*/ 16 h 23"/>
                <a:gd name="T98" fmla="*/ 37 w 39"/>
                <a:gd name="T99" fmla="*/ 14 h 23"/>
                <a:gd name="T100" fmla="*/ 39 w 39"/>
                <a:gd name="T101" fmla="*/ 11 h 23"/>
                <a:gd name="T102" fmla="*/ 39 w 39"/>
                <a:gd name="T10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" h="23">
                  <a:moveTo>
                    <a:pt x="39" y="11"/>
                  </a:moveTo>
                  <a:lnTo>
                    <a:pt x="39" y="9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7" y="6"/>
                  </a:lnTo>
                  <a:lnTo>
                    <a:pt x="35" y="4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2" y="1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1"/>
                  </a:lnTo>
                  <a:lnTo>
                    <a:pt x="7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4" y="18"/>
                  </a:lnTo>
                  <a:lnTo>
                    <a:pt x="35" y="18"/>
                  </a:lnTo>
                  <a:lnTo>
                    <a:pt x="37" y="16"/>
                  </a:lnTo>
                  <a:lnTo>
                    <a:pt x="37" y="14"/>
                  </a:lnTo>
                  <a:lnTo>
                    <a:pt x="39" y="11"/>
                  </a:lnTo>
                  <a:lnTo>
                    <a:pt x="39" y="11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067" name="Freeform 195"/>
            <p:cNvSpPr>
              <a:spLocks/>
            </p:cNvSpPr>
            <p:nvPr/>
          </p:nvSpPr>
          <p:spPr bwMode="auto">
            <a:xfrm>
              <a:off x="4487" y="2943"/>
              <a:ext cx="386" cy="147"/>
            </a:xfrm>
            <a:custGeom>
              <a:avLst/>
              <a:gdLst>
                <a:gd name="T0" fmla="*/ 0 w 386"/>
                <a:gd name="T1" fmla="*/ 147 h 147"/>
                <a:gd name="T2" fmla="*/ 203 w 386"/>
                <a:gd name="T3" fmla="*/ 44 h 147"/>
                <a:gd name="T4" fmla="*/ 117 w 386"/>
                <a:gd name="T5" fmla="*/ 133 h 147"/>
                <a:gd name="T6" fmla="*/ 386 w 386"/>
                <a:gd name="T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6" h="147">
                  <a:moveTo>
                    <a:pt x="0" y="147"/>
                  </a:moveTo>
                  <a:lnTo>
                    <a:pt x="203" y="44"/>
                  </a:lnTo>
                  <a:lnTo>
                    <a:pt x="117" y="133"/>
                  </a:lnTo>
                  <a:lnTo>
                    <a:pt x="386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068" name="Freeform 196"/>
            <p:cNvSpPr>
              <a:spLocks/>
            </p:cNvSpPr>
            <p:nvPr/>
          </p:nvSpPr>
          <p:spPr bwMode="auto">
            <a:xfrm>
              <a:off x="4421" y="3040"/>
              <a:ext cx="110" cy="86"/>
            </a:xfrm>
            <a:custGeom>
              <a:avLst/>
              <a:gdLst>
                <a:gd name="T0" fmla="*/ 70 w 110"/>
                <a:gd name="T1" fmla="*/ 0 h 86"/>
                <a:gd name="T2" fmla="*/ 76 w 110"/>
                <a:gd name="T3" fmla="*/ 46 h 86"/>
                <a:gd name="T4" fmla="*/ 110 w 110"/>
                <a:gd name="T5" fmla="*/ 80 h 86"/>
                <a:gd name="T6" fmla="*/ 0 w 110"/>
                <a:gd name="T7" fmla="*/ 86 h 86"/>
                <a:gd name="T8" fmla="*/ 70 w 110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86">
                  <a:moveTo>
                    <a:pt x="70" y="0"/>
                  </a:moveTo>
                  <a:lnTo>
                    <a:pt x="76" y="46"/>
                  </a:lnTo>
                  <a:lnTo>
                    <a:pt x="110" y="80"/>
                  </a:lnTo>
                  <a:lnTo>
                    <a:pt x="0" y="86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069" name="Freeform 197"/>
            <p:cNvSpPr>
              <a:spLocks/>
            </p:cNvSpPr>
            <p:nvPr/>
          </p:nvSpPr>
          <p:spPr bwMode="auto">
            <a:xfrm>
              <a:off x="4830" y="2910"/>
              <a:ext cx="113" cy="83"/>
            </a:xfrm>
            <a:custGeom>
              <a:avLst/>
              <a:gdLst>
                <a:gd name="T0" fmla="*/ 40 w 113"/>
                <a:gd name="T1" fmla="*/ 83 h 83"/>
                <a:gd name="T2" fmla="*/ 37 w 113"/>
                <a:gd name="T3" fmla="*/ 37 h 83"/>
                <a:gd name="T4" fmla="*/ 0 w 113"/>
                <a:gd name="T5" fmla="*/ 7 h 83"/>
                <a:gd name="T6" fmla="*/ 113 w 113"/>
                <a:gd name="T7" fmla="*/ 0 h 83"/>
                <a:gd name="T8" fmla="*/ 40 w 113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83">
                  <a:moveTo>
                    <a:pt x="40" y="83"/>
                  </a:moveTo>
                  <a:lnTo>
                    <a:pt x="37" y="37"/>
                  </a:lnTo>
                  <a:lnTo>
                    <a:pt x="0" y="7"/>
                  </a:lnTo>
                  <a:lnTo>
                    <a:pt x="113" y="0"/>
                  </a:lnTo>
                  <a:lnTo>
                    <a:pt x="4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070" name="Line 198"/>
            <p:cNvSpPr>
              <a:spLocks noChangeShapeType="1"/>
            </p:cNvSpPr>
            <p:nvPr/>
          </p:nvSpPr>
          <p:spPr bwMode="auto">
            <a:xfrm>
              <a:off x="2323" y="2026"/>
              <a:ext cx="1" cy="92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071" name="Line 199"/>
            <p:cNvSpPr>
              <a:spLocks noChangeShapeType="1"/>
            </p:cNvSpPr>
            <p:nvPr/>
          </p:nvSpPr>
          <p:spPr bwMode="auto">
            <a:xfrm>
              <a:off x="3679" y="2019"/>
              <a:ext cx="1" cy="93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072" name="Freeform 200"/>
            <p:cNvSpPr>
              <a:spLocks/>
            </p:cNvSpPr>
            <p:nvPr/>
          </p:nvSpPr>
          <p:spPr bwMode="auto">
            <a:xfrm>
              <a:off x="2123" y="1459"/>
              <a:ext cx="1663" cy="810"/>
            </a:xfrm>
            <a:custGeom>
              <a:avLst/>
              <a:gdLst>
                <a:gd name="T0" fmla="*/ 269 w 1663"/>
                <a:gd name="T1" fmla="*/ 643 h 810"/>
                <a:gd name="T2" fmla="*/ 336 w 1663"/>
                <a:gd name="T3" fmla="*/ 718 h 810"/>
                <a:gd name="T4" fmla="*/ 417 w 1663"/>
                <a:gd name="T5" fmla="*/ 771 h 810"/>
                <a:gd name="T6" fmla="*/ 511 w 1663"/>
                <a:gd name="T7" fmla="*/ 803 h 810"/>
                <a:gd name="T8" fmla="*/ 607 w 1663"/>
                <a:gd name="T9" fmla="*/ 810 h 810"/>
                <a:gd name="T10" fmla="*/ 702 w 1663"/>
                <a:gd name="T11" fmla="*/ 793 h 810"/>
                <a:gd name="T12" fmla="*/ 792 w 1663"/>
                <a:gd name="T13" fmla="*/ 751 h 810"/>
                <a:gd name="T14" fmla="*/ 870 w 1663"/>
                <a:gd name="T15" fmla="*/ 751 h 810"/>
                <a:gd name="T16" fmla="*/ 960 w 1663"/>
                <a:gd name="T17" fmla="*/ 793 h 810"/>
                <a:gd name="T18" fmla="*/ 1054 w 1663"/>
                <a:gd name="T19" fmla="*/ 810 h 810"/>
                <a:gd name="T20" fmla="*/ 1151 w 1663"/>
                <a:gd name="T21" fmla="*/ 803 h 810"/>
                <a:gd name="T22" fmla="*/ 1244 w 1663"/>
                <a:gd name="T23" fmla="*/ 771 h 810"/>
                <a:gd name="T24" fmla="*/ 1325 w 1663"/>
                <a:gd name="T25" fmla="*/ 718 h 810"/>
                <a:gd name="T26" fmla="*/ 1392 w 1663"/>
                <a:gd name="T27" fmla="*/ 643 h 810"/>
                <a:gd name="T28" fmla="*/ 1450 w 1663"/>
                <a:gd name="T29" fmla="*/ 607 h 810"/>
                <a:gd name="T30" fmla="*/ 1513 w 1663"/>
                <a:gd name="T31" fmla="*/ 602 h 810"/>
                <a:gd name="T32" fmla="*/ 1573 w 1663"/>
                <a:gd name="T33" fmla="*/ 575 h 810"/>
                <a:gd name="T34" fmla="*/ 1621 w 1663"/>
                <a:gd name="T35" fmla="*/ 530 h 810"/>
                <a:gd name="T36" fmla="*/ 1651 w 1663"/>
                <a:gd name="T37" fmla="*/ 472 h 810"/>
                <a:gd name="T38" fmla="*/ 1663 w 1663"/>
                <a:gd name="T39" fmla="*/ 406 h 810"/>
                <a:gd name="T40" fmla="*/ 1651 w 1663"/>
                <a:gd name="T41" fmla="*/ 339 h 810"/>
                <a:gd name="T42" fmla="*/ 1621 w 1663"/>
                <a:gd name="T43" fmla="*/ 281 h 810"/>
                <a:gd name="T44" fmla="*/ 1573 w 1663"/>
                <a:gd name="T45" fmla="*/ 236 h 810"/>
                <a:gd name="T46" fmla="*/ 1513 w 1663"/>
                <a:gd name="T47" fmla="*/ 209 h 810"/>
                <a:gd name="T48" fmla="*/ 1450 w 1663"/>
                <a:gd name="T49" fmla="*/ 203 h 810"/>
                <a:gd name="T50" fmla="*/ 1392 w 1663"/>
                <a:gd name="T51" fmla="*/ 166 h 810"/>
                <a:gd name="T52" fmla="*/ 1325 w 1663"/>
                <a:gd name="T53" fmla="*/ 93 h 810"/>
                <a:gd name="T54" fmla="*/ 1244 w 1663"/>
                <a:gd name="T55" fmla="*/ 40 h 810"/>
                <a:gd name="T56" fmla="*/ 1151 w 1663"/>
                <a:gd name="T57" fmla="*/ 8 h 810"/>
                <a:gd name="T58" fmla="*/ 1054 w 1663"/>
                <a:gd name="T59" fmla="*/ 0 h 810"/>
                <a:gd name="T60" fmla="*/ 960 w 1663"/>
                <a:gd name="T61" fmla="*/ 18 h 810"/>
                <a:gd name="T62" fmla="*/ 870 w 1663"/>
                <a:gd name="T63" fmla="*/ 60 h 810"/>
                <a:gd name="T64" fmla="*/ 792 w 1663"/>
                <a:gd name="T65" fmla="*/ 60 h 810"/>
                <a:gd name="T66" fmla="*/ 702 w 1663"/>
                <a:gd name="T67" fmla="*/ 18 h 810"/>
                <a:gd name="T68" fmla="*/ 607 w 1663"/>
                <a:gd name="T69" fmla="*/ 0 h 810"/>
                <a:gd name="T70" fmla="*/ 511 w 1663"/>
                <a:gd name="T71" fmla="*/ 8 h 810"/>
                <a:gd name="T72" fmla="*/ 417 w 1663"/>
                <a:gd name="T73" fmla="*/ 40 h 810"/>
                <a:gd name="T74" fmla="*/ 336 w 1663"/>
                <a:gd name="T75" fmla="*/ 93 h 810"/>
                <a:gd name="T76" fmla="*/ 269 w 1663"/>
                <a:gd name="T77" fmla="*/ 166 h 810"/>
                <a:gd name="T78" fmla="*/ 211 w 1663"/>
                <a:gd name="T79" fmla="*/ 203 h 810"/>
                <a:gd name="T80" fmla="*/ 148 w 1663"/>
                <a:gd name="T81" fmla="*/ 209 h 810"/>
                <a:gd name="T82" fmla="*/ 88 w 1663"/>
                <a:gd name="T83" fmla="*/ 236 h 810"/>
                <a:gd name="T84" fmla="*/ 40 w 1663"/>
                <a:gd name="T85" fmla="*/ 281 h 810"/>
                <a:gd name="T86" fmla="*/ 10 w 1663"/>
                <a:gd name="T87" fmla="*/ 339 h 810"/>
                <a:gd name="T88" fmla="*/ 0 w 1663"/>
                <a:gd name="T89" fmla="*/ 406 h 810"/>
                <a:gd name="T90" fmla="*/ 10 w 1663"/>
                <a:gd name="T91" fmla="*/ 472 h 810"/>
                <a:gd name="T92" fmla="*/ 40 w 1663"/>
                <a:gd name="T93" fmla="*/ 530 h 810"/>
                <a:gd name="T94" fmla="*/ 88 w 1663"/>
                <a:gd name="T95" fmla="*/ 575 h 810"/>
                <a:gd name="T96" fmla="*/ 148 w 1663"/>
                <a:gd name="T97" fmla="*/ 602 h 810"/>
                <a:gd name="T98" fmla="*/ 211 w 1663"/>
                <a:gd name="T99" fmla="*/ 607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63" h="810">
                  <a:moveTo>
                    <a:pt x="245" y="602"/>
                  </a:moveTo>
                  <a:lnTo>
                    <a:pt x="269" y="643"/>
                  </a:lnTo>
                  <a:lnTo>
                    <a:pt x="301" y="683"/>
                  </a:lnTo>
                  <a:lnTo>
                    <a:pt x="336" y="718"/>
                  </a:lnTo>
                  <a:lnTo>
                    <a:pt x="376" y="746"/>
                  </a:lnTo>
                  <a:lnTo>
                    <a:pt x="417" y="771"/>
                  </a:lnTo>
                  <a:lnTo>
                    <a:pt x="464" y="790"/>
                  </a:lnTo>
                  <a:lnTo>
                    <a:pt x="511" y="803"/>
                  </a:lnTo>
                  <a:lnTo>
                    <a:pt x="559" y="810"/>
                  </a:lnTo>
                  <a:lnTo>
                    <a:pt x="607" y="810"/>
                  </a:lnTo>
                  <a:lnTo>
                    <a:pt x="655" y="805"/>
                  </a:lnTo>
                  <a:lnTo>
                    <a:pt x="702" y="793"/>
                  </a:lnTo>
                  <a:lnTo>
                    <a:pt x="748" y="775"/>
                  </a:lnTo>
                  <a:lnTo>
                    <a:pt x="792" y="751"/>
                  </a:lnTo>
                  <a:lnTo>
                    <a:pt x="831" y="721"/>
                  </a:lnTo>
                  <a:lnTo>
                    <a:pt x="870" y="751"/>
                  </a:lnTo>
                  <a:lnTo>
                    <a:pt x="913" y="775"/>
                  </a:lnTo>
                  <a:lnTo>
                    <a:pt x="960" y="793"/>
                  </a:lnTo>
                  <a:lnTo>
                    <a:pt x="1006" y="805"/>
                  </a:lnTo>
                  <a:lnTo>
                    <a:pt x="1054" y="810"/>
                  </a:lnTo>
                  <a:lnTo>
                    <a:pt x="1102" y="810"/>
                  </a:lnTo>
                  <a:lnTo>
                    <a:pt x="1151" y="803"/>
                  </a:lnTo>
                  <a:lnTo>
                    <a:pt x="1199" y="790"/>
                  </a:lnTo>
                  <a:lnTo>
                    <a:pt x="1244" y="771"/>
                  </a:lnTo>
                  <a:lnTo>
                    <a:pt x="1285" y="746"/>
                  </a:lnTo>
                  <a:lnTo>
                    <a:pt x="1325" y="718"/>
                  </a:lnTo>
                  <a:lnTo>
                    <a:pt x="1360" y="683"/>
                  </a:lnTo>
                  <a:lnTo>
                    <a:pt x="1392" y="643"/>
                  </a:lnTo>
                  <a:lnTo>
                    <a:pt x="1418" y="602"/>
                  </a:lnTo>
                  <a:lnTo>
                    <a:pt x="1450" y="607"/>
                  </a:lnTo>
                  <a:lnTo>
                    <a:pt x="1482" y="607"/>
                  </a:lnTo>
                  <a:lnTo>
                    <a:pt x="1513" y="602"/>
                  </a:lnTo>
                  <a:lnTo>
                    <a:pt x="1545" y="592"/>
                  </a:lnTo>
                  <a:lnTo>
                    <a:pt x="1573" y="575"/>
                  </a:lnTo>
                  <a:lnTo>
                    <a:pt x="1598" y="555"/>
                  </a:lnTo>
                  <a:lnTo>
                    <a:pt x="1621" y="530"/>
                  </a:lnTo>
                  <a:lnTo>
                    <a:pt x="1638" y="502"/>
                  </a:lnTo>
                  <a:lnTo>
                    <a:pt x="1651" y="472"/>
                  </a:lnTo>
                  <a:lnTo>
                    <a:pt x="1659" y="439"/>
                  </a:lnTo>
                  <a:lnTo>
                    <a:pt x="1663" y="406"/>
                  </a:lnTo>
                  <a:lnTo>
                    <a:pt x="1659" y="372"/>
                  </a:lnTo>
                  <a:lnTo>
                    <a:pt x="1651" y="339"/>
                  </a:lnTo>
                  <a:lnTo>
                    <a:pt x="1638" y="309"/>
                  </a:lnTo>
                  <a:lnTo>
                    <a:pt x="1621" y="281"/>
                  </a:lnTo>
                  <a:lnTo>
                    <a:pt x="1598" y="256"/>
                  </a:lnTo>
                  <a:lnTo>
                    <a:pt x="1573" y="236"/>
                  </a:lnTo>
                  <a:lnTo>
                    <a:pt x="1545" y="219"/>
                  </a:lnTo>
                  <a:lnTo>
                    <a:pt x="1513" y="209"/>
                  </a:lnTo>
                  <a:lnTo>
                    <a:pt x="1482" y="203"/>
                  </a:lnTo>
                  <a:lnTo>
                    <a:pt x="1450" y="203"/>
                  </a:lnTo>
                  <a:lnTo>
                    <a:pt x="1418" y="209"/>
                  </a:lnTo>
                  <a:lnTo>
                    <a:pt x="1392" y="166"/>
                  </a:lnTo>
                  <a:lnTo>
                    <a:pt x="1360" y="128"/>
                  </a:lnTo>
                  <a:lnTo>
                    <a:pt x="1325" y="93"/>
                  </a:lnTo>
                  <a:lnTo>
                    <a:pt x="1285" y="63"/>
                  </a:lnTo>
                  <a:lnTo>
                    <a:pt x="1244" y="40"/>
                  </a:lnTo>
                  <a:lnTo>
                    <a:pt x="1199" y="20"/>
                  </a:lnTo>
                  <a:lnTo>
                    <a:pt x="1151" y="8"/>
                  </a:lnTo>
                  <a:lnTo>
                    <a:pt x="1102" y="2"/>
                  </a:lnTo>
                  <a:lnTo>
                    <a:pt x="1054" y="0"/>
                  </a:lnTo>
                  <a:lnTo>
                    <a:pt x="1006" y="7"/>
                  </a:lnTo>
                  <a:lnTo>
                    <a:pt x="960" y="18"/>
                  </a:lnTo>
                  <a:lnTo>
                    <a:pt x="913" y="37"/>
                  </a:lnTo>
                  <a:lnTo>
                    <a:pt x="870" y="60"/>
                  </a:lnTo>
                  <a:lnTo>
                    <a:pt x="831" y="90"/>
                  </a:lnTo>
                  <a:lnTo>
                    <a:pt x="792" y="60"/>
                  </a:lnTo>
                  <a:lnTo>
                    <a:pt x="748" y="37"/>
                  </a:lnTo>
                  <a:lnTo>
                    <a:pt x="702" y="18"/>
                  </a:lnTo>
                  <a:lnTo>
                    <a:pt x="655" y="7"/>
                  </a:lnTo>
                  <a:lnTo>
                    <a:pt x="607" y="0"/>
                  </a:lnTo>
                  <a:lnTo>
                    <a:pt x="559" y="2"/>
                  </a:lnTo>
                  <a:lnTo>
                    <a:pt x="511" y="8"/>
                  </a:lnTo>
                  <a:lnTo>
                    <a:pt x="464" y="20"/>
                  </a:lnTo>
                  <a:lnTo>
                    <a:pt x="417" y="40"/>
                  </a:lnTo>
                  <a:lnTo>
                    <a:pt x="376" y="63"/>
                  </a:lnTo>
                  <a:lnTo>
                    <a:pt x="336" y="93"/>
                  </a:lnTo>
                  <a:lnTo>
                    <a:pt x="301" y="128"/>
                  </a:lnTo>
                  <a:lnTo>
                    <a:pt x="269" y="166"/>
                  </a:lnTo>
                  <a:lnTo>
                    <a:pt x="245" y="209"/>
                  </a:lnTo>
                  <a:lnTo>
                    <a:pt x="211" y="203"/>
                  </a:lnTo>
                  <a:lnTo>
                    <a:pt x="180" y="203"/>
                  </a:lnTo>
                  <a:lnTo>
                    <a:pt x="148" y="209"/>
                  </a:lnTo>
                  <a:lnTo>
                    <a:pt x="117" y="219"/>
                  </a:lnTo>
                  <a:lnTo>
                    <a:pt x="88" y="236"/>
                  </a:lnTo>
                  <a:lnTo>
                    <a:pt x="63" y="256"/>
                  </a:lnTo>
                  <a:lnTo>
                    <a:pt x="40" y="281"/>
                  </a:lnTo>
                  <a:lnTo>
                    <a:pt x="23" y="309"/>
                  </a:lnTo>
                  <a:lnTo>
                    <a:pt x="10" y="339"/>
                  </a:lnTo>
                  <a:lnTo>
                    <a:pt x="2" y="372"/>
                  </a:lnTo>
                  <a:lnTo>
                    <a:pt x="0" y="406"/>
                  </a:lnTo>
                  <a:lnTo>
                    <a:pt x="2" y="439"/>
                  </a:lnTo>
                  <a:lnTo>
                    <a:pt x="10" y="472"/>
                  </a:lnTo>
                  <a:lnTo>
                    <a:pt x="23" y="502"/>
                  </a:lnTo>
                  <a:lnTo>
                    <a:pt x="40" y="530"/>
                  </a:lnTo>
                  <a:lnTo>
                    <a:pt x="63" y="555"/>
                  </a:lnTo>
                  <a:lnTo>
                    <a:pt x="88" y="575"/>
                  </a:lnTo>
                  <a:lnTo>
                    <a:pt x="117" y="592"/>
                  </a:lnTo>
                  <a:lnTo>
                    <a:pt x="148" y="602"/>
                  </a:lnTo>
                  <a:lnTo>
                    <a:pt x="180" y="607"/>
                  </a:lnTo>
                  <a:lnTo>
                    <a:pt x="211" y="607"/>
                  </a:lnTo>
                  <a:lnTo>
                    <a:pt x="245" y="602"/>
                  </a:lnTo>
                  <a:close/>
                </a:path>
              </a:pathLst>
            </a:custGeom>
            <a:solidFill>
              <a:schemeClr val="bg1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073" name="Freeform 201"/>
            <p:cNvSpPr>
              <a:spLocks/>
            </p:cNvSpPr>
            <p:nvPr/>
          </p:nvSpPr>
          <p:spPr bwMode="auto">
            <a:xfrm>
              <a:off x="1664" y="2900"/>
              <a:ext cx="1063" cy="717"/>
            </a:xfrm>
            <a:custGeom>
              <a:avLst/>
              <a:gdLst>
                <a:gd name="T0" fmla="*/ 175 w 1063"/>
                <a:gd name="T1" fmla="*/ 572 h 717"/>
                <a:gd name="T2" fmla="*/ 221 w 1063"/>
                <a:gd name="T3" fmla="*/ 640 h 717"/>
                <a:gd name="T4" fmla="*/ 278 w 1063"/>
                <a:gd name="T5" fmla="*/ 690 h 717"/>
                <a:gd name="T6" fmla="*/ 343 w 1063"/>
                <a:gd name="T7" fmla="*/ 713 h 717"/>
                <a:gd name="T8" fmla="*/ 409 w 1063"/>
                <a:gd name="T9" fmla="*/ 713 h 717"/>
                <a:gd name="T10" fmla="*/ 474 w 1063"/>
                <a:gd name="T11" fmla="*/ 689 h 717"/>
                <a:gd name="T12" fmla="*/ 531 w 1063"/>
                <a:gd name="T13" fmla="*/ 639 h 717"/>
                <a:gd name="T14" fmla="*/ 589 w 1063"/>
                <a:gd name="T15" fmla="*/ 689 h 717"/>
                <a:gd name="T16" fmla="*/ 652 w 1063"/>
                <a:gd name="T17" fmla="*/ 713 h 717"/>
                <a:gd name="T18" fmla="*/ 719 w 1063"/>
                <a:gd name="T19" fmla="*/ 713 h 717"/>
                <a:gd name="T20" fmla="*/ 783 w 1063"/>
                <a:gd name="T21" fmla="*/ 690 h 717"/>
                <a:gd name="T22" fmla="*/ 842 w 1063"/>
                <a:gd name="T23" fmla="*/ 640 h 717"/>
                <a:gd name="T24" fmla="*/ 888 w 1063"/>
                <a:gd name="T25" fmla="*/ 572 h 717"/>
                <a:gd name="T26" fmla="*/ 928 w 1063"/>
                <a:gd name="T27" fmla="*/ 537 h 717"/>
                <a:gd name="T28" fmla="*/ 973 w 1063"/>
                <a:gd name="T29" fmla="*/ 531 h 717"/>
                <a:gd name="T30" fmla="*/ 1014 w 1063"/>
                <a:gd name="T31" fmla="*/ 501 h 717"/>
                <a:gd name="T32" fmla="*/ 1044 w 1063"/>
                <a:gd name="T33" fmla="*/ 452 h 717"/>
                <a:gd name="T34" fmla="*/ 1059 w 1063"/>
                <a:gd name="T35" fmla="*/ 391 h 717"/>
                <a:gd name="T36" fmla="*/ 1059 w 1063"/>
                <a:gd name="T37" fmla="*/ 326 h 717"/>
                <a:gd name="T38" fmla="*/ 1044 w 1063"/>
                <a:gd name="T39" fmla="*/ 265 h 717"/>
                <a:gd name="T40" fmla="*/ 1014 w 1063"/>
                <a:gd name="T41" fmla="*/ 216 h 717"/>
                <a:gd name="T42" fmla="*/ 973 w 1063"/>
                <a:gd name="T43" fmla="*/ 186 h 717"/>
                <a:gd name="T44" fmla="*/ 928 w 1063"/>
                <a:gd name="T45" fmla="*/ 180 h 717"/>
                <a:gd name="T46" fmla="*/ 888 w 1063"/>
                <a:gd name="T47" fmla="*/ 145 h 717"/>
                <a:gd name="T48" fmla="*/ 842 w 1063"/>
                <a:gd name="T49" fmla="*/ 77 h 717"/>
                <a:gd name="T50" fmla="*/ 783 w 1063"/>
                <a:gd name="T51" fmla="*/ 29 h 717"/>
                <a:gd name="T52" fmla="*/ 719 w 1063"/>
                <a:gd name="T53" fmla="*/ 4 h 717"/>
                <a:gd name="T54" fmla="*/ 652 w 1063"/>
                <a:gd name="T55" fmla="*/ 4 h 717"/>
                <a:gd name="T56" fmla="*/ 589 w 1063"/>
                <a:gd name="T57" fmla="*/ 30 h 717"/>
                <a:gd name="T58" fmla="*/ 531 w 1063"/>
                <a:gd name="T59" fmla="*/ 78 h 717"/>
                <a:gd name="T60" fmla="*/ 474 w 1063"/>
                <a:gd name="T61" fmla="*/ 30 h 717"/>
                <a:gd name="T62" fmla="*/ 409 w 1063"/>
                <a:gd name="T63" fmla="*/ 4 h 717"/>
                <a:gd name="T64" fmla="*/ 343 w 1063"/>
                <a:gd name="T65" fmla="*/ 4 h 717"/>
                <a:gd name="T66" fmla="*/ 278 w 1063"/>
                <a:gd name="T67" fmla="*/ 29 h 717"/>
                <a:gd name="T68" fmla="*/ 221 w 1063"/>
                <a:gd name="T69" fmla="*/ 77 h 717"/>
                <a:gd name="T70" fmla="*/ 175 w 1063"/>
                <a:gd name="T71" fmla="*/ 145 h 717"/>
                <a:gd name="T72" fmla="*/ 133 w 1063"/>
                <a:gd name="T73" fmla="*/ 180 h 717"/>
                <a:gd name="T74" fmla="*/ 88 w 1063"/>
                <a:gd name="T75" fmla="*/ 186 h 717"/>
                <a:gd name="T76" fmla="*/ 48 w 1063"/>
                <a:gd name="T77" fmla="*/ 216 h 717"/>
                <a:gd name="T78" fmla="*/ 19 w 1063"/>
                <a:gd name="T79" fmla="*/ 265 h 717"/>
                <a:gd name="T80" fmla="*/ 2 w 1063"/>
                <a:gd name="T81" fmla="*/ 326 h 717"/>
                <a:gd name="T82" fmla="*/ 2 w 1063"/>
                <a:gd name="T83" fmla="*/ 391 h 717"/>
                <a:gd name="T84" fmla="*/ 19 w 1063"/>
                <a:gd name="T85" fmla="*/ 452 h 717"/>
                <a:gd name="T86" fmla="*/ 48 w 1063"/>
                <a:gd name="T87" fmla="*/ 501 h 717"/>
                <a:gd name="T88" fmla="*/ 88 w 1063"/>
                <a:gd name="T89" fmla="*/ 531 h 717"/>
                <a:gd name="T90" fmla="*/ 133 w 1063"/>
                <a:gd name="T91" fmla="*/ 537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63" h="717">
                  <a:moveTo>
                    <a:pt x="157" y="532"/>
                  </a:moveTo>
                  <a:lnTo>
                    <a:pt x="175" y="572"/>
                  </a:lnTo>
                  <a:lnTo>
                    <a:pt x="196" y="609"/>
                  </a:lnTo>
                  <a:lnTo>
                    <a:pt x="221" y="640"/>
                  </a:lnTo>
                  <a:lnTo>
                    <a:pt x="248" y="669"/>
                  </a:lnTo>
                  <a:lnTo>
                    <a:pt x="278" y="690"/>
                  </a:lnTo>
                  <a:lnTo>
                    <a:pt x="310" y="705"/>
                  </a:lnTo>
                  <a:lnTo>
                    <a:pt x="343" y="713"/>
                  </a:lnTo>
                  <a:lnTo>
                    <a:pt x="376" y="717"/>
                  </a:lnTo>
                  <a:lnTo>
                    <a:pt x="409" y="713"/>
                  </a:lnTo>
                  <a:lnTo>
                    <a:pt x="443" y="703"/>
                  </a:lnTo>
                  <a:lnTo>
                    <a:pt x="474" y="689"/>
                  </a:lnTo>
                  <a:lnTo>
                    <a:pt x="504" y="665"/>
                  </a:lnTo>
                  <a:lnTo>
                    <a:pt x="531" y="639"/>
                  </a:lnTo>
                  <a:lnTo>
                    <a:pt x="559" y="665"/>
                  </a:lnTo>
                  <a:lnTo>
                    <a:pt x="589" y="689"/>
                  </a:lnTo>
                  <a:lnTo>
                    <a:pt x="620" y="703"/>
                  </a:lnTo>
                  <a:lnTo>
                    <a:pt x="652" y="713"/>
                  </a:lnTo>
                  <a:lnTo>
                    <a:pt x="685" y="717"/>
                  </a:lnTo>
                  <a:lnTo>
                    <a:pt x="719" y="713"/>
                  </a:lnTo>
                  <a:lnTo>
                    <a:pt x="752" y="705"/>
                  </a:lnTo>
                  <a:lnTo>
                    <a:pt x="783" y="690"/>
                  </a:lnTo>
                  <a:lnTo>
                    <a:pt x="813" y="669"/>
                  </a:lnTo>
                  <a:lnTo>
                    <a:pt x="842" y="640"/>
                  </a:lnTo>
                  <a:lnTo>
                    <a:pt x="866" y="609"/>
                  </a:lnTo>
                  <a:lnTo>
                    <a:pt x="888" y="572"/>
                  </a:lnTo>
                  <a:lnTo>
                    <a:pt x="906" y="532"/>
                  </a:lnTo>
                  <a:lnTo>
                    <a:pt x="928" y="537"/>
                  </a:lnTo>
                  <a:lnTo>
                    <a:pt x="951" y="537"/>
                  </a:lnTo>
                  <a:lnTo>
                    <a:pt x="973" y="531"/>
                  </a:lnTo>
                  <a:lnTo>
                    <a:pt x="995" y="517"/>
                  </a:lnTo>
                  <a:lnTo>
                    <a:pt x="1014" y="501"/>
                  </a:lnTo>
                  <a:lnTo>
                    <a:pt x="1031" y="477"/>
                  </a:lnTo>
                  <a:lnTo>
                    <a:pt x="1044" y="452"/>
                  </a:lnTo>
                  <a:lnTo>
                    <a:pt x="1054" y="423"/>
                  </a:lnTo>
                  <a:lnTo>
                    <a:pt x="1059" y="391"/>
                  </a:lnTo>
                  <a:lnTo>
                    <a:pt x="1063" y="359"/>
                  </a:lnTo>
                  <a:lnTo>
                    <a:pt x="1059" y="326"/>
                  </a:lnTo>
                  <a:lnTo>
                    <a:pt x="1054" y="295"/>
                  </a:lnTo>
                  <a:lnTo>
                    <a:pt x="1044" y="265"/>
                  </a:lnTo>
                  <a:lnTo>
                    <a:pt x="1031" y="240"/>
                  </a:lnTo>
                  <a:lnTo>
                    <a:pt x="1014" y="216"/>
                  </a:lnTo>
                  <a:lnTo>
                    <a:pt x="995" y="200"/>
                  </a:lnTo>
                  <a:lnTo>
                    <a:pt x="973" y="186"/>
                  </a:lnTo>
                  <a:lnTo>
                    <a:pt x="951" y="180"/>
                  </a:lnTo>
                  <a:lnTo>
                    <a:pt x="928" y="180"/>
                  </a:lnTo>
                  <a:lnTo>
                    <a:pt x="906" y="185"/>
                  </a:lnTo>
                  <a:lnTo>
                    <a:pt x="888" y="145"/>
                  </a:lnTo>
                  <a:lnTo>
                    <a:pt x="866" y="108"/>
                  </a:lnTo>
                  <a:lnTo>
                    <a:pt x="842" y="77"/>
                  </a:lnTo>
                  <a:lnTo>
                    <a:pt x="813" y="50"/>
                  </a:lnTo>
                  <a:lnTo>
                    <a:pt x="783" y="29"/>
                  </a:lnTo>
                  <a:lnTo>
                    <a:pt x="752" y="12"/>
                  </a:lnTo>
                  <a:lnTo>
                    <a:pt x="719" y="4"/>
                  </a:lnTo>
                  <a:lnTo>
                    <a:pt x="685" y="0"/>
                  </a:lnTo>
                  <a:lnTo>
                    <a:pt x="652" y="4"/>
                  </a:lnTo>
                  <a:lnTo>
                    <a:pt x="620" y="14"/>
                  </a:lnTo>
                  <a:lnTo>
                    <a:pt x="589" y="30"/>
                  </a:lnTo>
                  <a:lnTo>
                    <a:pt x="559" y="52"/>
                  </a:lnTo>
                  <a:lnTo>
                    <a:pt x="531" y="78"/>
                  </a:lnTo>
                  <a:lnTo>
                    <a:pt x="504" y="52"/>
                  </a:lnTo>
                  <a:lnTo>
                    <a:pt x="474" y="30"/>
                  </a:lnTo>
                  <a:lnTo>
                    <a:pt x="443" y="14"/>
                  </a:lnTo>
                  <a:lnTo>
                    <a:pt x="409" y="4"/>
                  </a:lnTo>
                  <a:lnTo>
                    <a:pt x="376" y="0"/>
                  </a:lnTo>
                  <a:lnTo>
                    <a:pt x="343" y="4"/>
                  </a:lnTo>
                  <a:lnTo>
                    <a:pt x="310" y="12"/>
                  </a:lnTo>
                  <a:lnTo>
                    <a:pt x="278" y="29"/>
                  </a:lnTo>
                  <a:lnTo>
                    <a:pt x="248" y="50"/>
                  </a:lnTo>
                  <a:lnTo>
                    <a:pt x="221" y="77"/>
                  </a:lnTo>
                  <a:lnTo>
                    <a:pt x="196" y="108"/>
                  </a:lnTo>
                  <a:lnTo>
                    <a:pt x="175" y="145"/>
                  </a:lnTo>
                  <a:lnTo>
                    <a:pt x="157" y="185"/>
                  </a:lnTo>
                  <a:lnTo>
                    <a:pt x="133" y="180"/>
                  </a:lnTo>
                  <a:lnTo>
                    <a:pt x="112" y="180"/>
                  </a:lnTo>
                  <a:lnTo>
                    <a:pt x="88" y="186"/>
                  </a:lnTo>
                  <a:lnTo>
                    <a:pt x="67" y="200"/>
                  </a:lnTo>
                  <a:lnTo>
                    <a:pt x="48" y="216"/>
                  </a:lnTo>
                  <a:lnTo>
                    <a:pt x="32" y="240"/>
                  </a:lnTo>
                  <a:lnTo>
                    <a:pt x="19" y="265"/>
                  </a:lnTo>
                  <a:lnTo>
                    <a:pt x="9" y="295"/>
                  </a:lnTo>
                  <a:lnTo>
                    <a:pt x="2" y="326"/>
                  </a:lnTo>
                  <a:lnTo>
                    <a:pt x="0" y="359"/>
                  </a:lnTo>
                  <a:lnTo>
                    <a:pt x="2" y="391"/>
                  </a:lnTo>
                  <a:lnTo>
                    <a:pt x="9" y="423"/>
                  </a:lnTo>
                  <a:lnTo>
                    <a:pt x="19" y="452"/>
                  </a:lnTo>
                  <a:lnTo>
                    <a:pt x="32" y="477"/>
                  </a:lnTo>
                  <a:lnTo>
                    <a:pt x="48" y="501"/>
                  </a:lnTo>
                  <a:lnTo>
                    <a:pt x="67" y="517"/>
                  </a:lnTo>
                  <a:lnTo>
                    <a:pt x="88" y="531"/>
                  </a:lnTo>
                  <a:lnTo>
                    <a:pt x="112" y="537"/>
                  </a:lnTo>
                  <a:lnTo>
                    <a:pt x="133" y="537"/>
                  </a:lnTo>
                  <a:lnTo>
                    <a:pt x="157" y="532"/>
                  </a:lnTo>
                  <a:close/>
                </a:path>
              </a:pathLst>
            </a:custGeom>
            <a:solidFill>
              <a:schemeClr val="accent2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074" name="Freeform 202"/>
            <p:cNvSpPr>
              <a:spLocks/>
            </p:cNvSpPr>
            <p:nvPr/>
          </p:nvSpPr>
          <p:spPr bwMode="auto">
            <a:xfrm>
              <a:off x="3317" y="2885"/>
              <a:ext cx="1062" cy="717"/>
            </a:xfrm>
            <a:custGeom>
              <a:avLst/>
              <a:gdLst>
                <a:gd name="T0" fmla="*/ 175 w 1062"/>
                <a:gd name="T1" fmla="*/ 572 h 717"/>
                <a:gd name="T2" fmla="*/ 221 w 1062"/>
                <a:gd name="T3" fmla="*/ 640 h 717"/>
                <a:gd name="T4" fmla="*/ 279 w 1062"/>
                <a:gd name="T5" fmla="*/ 689 h 717"/>
                <a:gd name="T6" fmla="*/ 344 w 1062"/>
                <a:gd name="T7" fmla="*/ 713 h 717"/>
                <a:gd name="T8" fmla="*/ 411 w 1062"/>
                <a:gd name="T9" fmla="*/ 713 h 717"/>
                <a:gd name="T10" fmla="*/ 474 w 1062"/>
                <a:gd name="T11" fmla="*/ 687 h 717"/>
                <a:gd name="T12" fmla="*/ 532 w 1062"/>
                <a:gd name="T13" fmla="*/ 639 h 717"/>
                <a:gd name="T14" fmla="*/ 589 w 1062"/>
                <a:gd name="T15" fmla="*/ 687 h 717"/>
                <a:gd name="T16" fmla="*/ 653 w 1062"/>
                <a:gd name="T17" fmla="*/ 713 h 717"/>
                <a:gd name="T18" fmla="*/ 720 w 1062"/>
                <a:gd name="T19" fmla="*/ 713 h 717"/>
                <a:gd name="T20" fmla="*/ 785 w 1062"/>
                <a:gd name="T21" fmla="*/ 689 h 717"/>
                <a:gd name="T22" fmla="*/ 841 w 1062"/>
                <a:gd name="T23" fmla="*/ 640 h 717"/>
                <a:gd name="T24" fmla="*/ 888 w 1062"/>
                <a:gd name="T25" fmla="*/ 572 h 717"/>
                <a:gd name="T26" fmla="*/ 929 w 1062"/>
                <a:gd name="T27" fmla="*/ 537 h 717"/>
                <a:gd name="T28" fmla="*/ 974 w 1062"/>
                <a:gd name="T29" fmla="*/ 529 h 717"/>
                <a:gd name="T30" fmla="*/ 1014 w 1062"/>
                <a:gd name="T31" fmla="*/ 499 h 717"/>
                <a:gd name="T32" fmla="*/ 1044 w 1062"/>
                <a:gd name="T33" fmla="*/ 451 h 717"/>
                <a:gd name="T34" fmla="*/ 1061 w 1062"/>
                <a:gd name="T35" fmla="*/ 391 h 717"/>
                <a:gd name="T36" fmla="*/ 1061 w 1062"/>
                <a:gd name="T37" fmla="*/ 326 h 717"/>
                <a:gd name="T38" fmla="*/ 1044 w 1062"/>
                <a:gd name="T39" fmla="*/ 265 h 717"/>
                <a:gd name="T40" fmla="*/ 1014 w 1062"/>
                <a:gd name="T41" fmla="*/ 216 h 717"/>
                <a:gd name="T42" fmla="*/ 974 w 1062"/>
                <a:gd name="T43" fmla="*/ 187 h 717"/>
                <a:gd name="T44" fmla="*/ 929 w 1062"/>
                <a:gd name="T45" fmla="*/ 180 h 717"/>
                <a:gd name="T46" fmla="*/ 888 w 1062"/>
                <a:gd name="T47" fmla="*/ 145 h 717"/>
                <a:gd name="T48" fmla="*/ 841 w 1062"/>
                <a:gd name="T49" fmla="*/ 75 h 717"/>
                <a:gd name="T50" fmla="*/ 785 w 1062"/>
                <a:gd name="T51" fmla="*/ 27 h 717"/>
                <a:gd name="T52" fmla="*/ 720 w 1062"/>
                <a:gd name="T53" fmla="*/ 2 h 717"/>
                <a:gd name="T54" fmla="*/ 653 w 1062"/>
                <a:gd name="T55" fmla="*/ 4 h 717"/>
                <a:gd name="T56" fmla="*/ 589 w 1062"/>
                <a:gd name="T57" fmla="*/ 29 h 717"/>
                <a:gd name="T58" fmla="*/ 532 w 1062"/>
                <a:gd name="T59" fmla="*/ 78 h 717"/>
                <a:gd name="T60" fmla="*/ 474 w 1062"/>
                <a:gd name="T61" fmla="*/ 29 h 717"/>
                <a:gd name="T62" fmla="*/ 411 w 1062"/>
                <a:gd name="T63" fmla="*/ 4 h 717"/>
                <a:gd name="T64" fmla="*/ 344 w 1062"/>
                <a:gd name="T65" fmla="*/ 2 h 717"/>
                <a:gd name="T66" fmla="*/ 279 w 1062"/>
                <a:gd name="T67" fmla="*/ 27 h 717"/>
                <a:gd name="T68" fmla="*/ 221 w 1062"/>
                <a:gd name="T69" fmla="*/ 75 h 717"/>
                <a:gd name="T70" fmla="*/ 175 w 1062"/>
                <a:gd name="T71" fmla="*/ 145 h 717"/>
                <a:gd name="T72" fmla="*/ 135 w 1062"/>
                <a:gd name="T73" fmla="*/ 180 h 717"/>
                <a:gd name="T74" fmla="*/ 90 w 1062"/>
                <a:gd name="T75" fmla="*/ 187 h 717"/>
                <a:gd name="T76" fmla="*/ 48 w 1062"/>
                <a:gd name="T77" fmla="*/ 216 h 717"/>
                <a:gd name="T78" fmla="*/ 18 w 1062"/>
                <a:gd name="T79" fmla="*/ 265 h 717"/>
                <a:gd name="T80" fmla="*/ 3 w 1062"/>
                <a:gd name="T81" fmla="*/ 326 h 717"/>
                <a:gd name="T82" fmla="*/ 3 w 1062"/>
                <a:gd name="T83" fmla="*/ 391 h 717"/>
                <a:gd name="T84" fmla="*/ 18 w 1062"/>
                <a:gd name="T85" fmla="*/ 451 h 717"/>
                <a:gd name="T86" fmla="*/ 48 w 1062"/>
                <a:gd name="T87" fmla="*/ 499 h 717"/>
                <a:gd name="T88" fmla="*/ 90 w 1062"/>
                <a:gd name="T89" fmla="*/ 529 h 717"/>
                <a:gd name="T90" fmla="*/ 135 w 1062"/>
                <a:gd name="T91" fmla="*/ 537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62" h="717">
                  <a:moveTo>
                    <a:pt x="156" y="532"/>
                  </a:moveTo>
                  <a:lnTo>
                    <a:pt x="175" y="572"/>
                  </a:lnTo>
                  <a:lnTo>
                    <a:pt x="196" y="609"/>
                  </a:lnTo>
                  <a:lnTo>
                    <a:pt x="221" y="640"/>
                  </a:lnTo>
                  <a:lnTo>
                    <a:pt x="249" y="667"/>
                  </a:lnTo>
                  <a:lnTo>
                    <a:pt x="279" y="689"/>
                  </a:lnTo>
                  <a:lnTo>
                    <a:pt x="311" y="704"/>
                  </a:lnTo>
                  <a:lnTo>
                    <a:pt x="344" y="713"/>
                  </a:lnTo>
                  <a:lnTo>
                    <a:pt x="377" y="717"/>
                  </a:lnTo>
                  <a:lnTo>
                    <a:pt x="411" y="713"/>
                  </a:lnTo>
                  <a:lnTo>
                    <a:pt x="442" y="704"/>
                  </a:lnTo>
                  <a:lnTo>
                    <a:pt x="474" y="687"/>
                  </a:lnTo>
                  <a:lnTo>
                    <a:pt x="504" y="665"/>
                  </a:lnTo>
                  <a:lnTo>
                    <a:pt x="532" y="639"/>
                  </a:lnTo>
                  <a:lnTo>
                    <a:pt x="559" y="665"/>
                  </a:lnTo>
                  <a:lnTo>
                    <a:pt x="589" y="687"/>
                  </a:lnTo>
                  <a:lnTo>
                    <a:pt x="620" y="704"/>
                  </a:lnTo>
                  <a:lnTo>
                    <a:pt x="653" y="713"/>
                  </a:lnTo>
                  <a:lnTo>
                    <a:pt x="687" y="717"/>
                  </a:lnTo>
                  <a:lnTo>
                    <a:pt x="720" y="713"/>
                  </a:lnTo>
                  <a:lnTo>
                    <a:pt x="753" y="704"/>
                  </a:lnTo>
                  <a:lnTo>
                    <a:pt x="785" y="689"/>
                  </a:lnTo>
                  <a:lnTo>
                    <a:pt x="815" y="667"/>
                  </a:lnTo>
                  <a:lnTo>
                    <a:pt x="841" y="640"/>
                  </a:lnTo>
                  <a:lnTo>
                    <a:pt x="866" y="609"/>
                  </a:lnTo>
                  <a:lnTo>
                    <a:pt x="888" y="572"/>
                  </a:lnTo>
                  <a:lnTo>
                    <a:pt x="906" y="532"/>
                  </a:lnTo>
                  <a:lnTo>
                    <a:pt x="929" y="537"/>
                  </a:lnTo>
                  <a:lnTo>
                    <a:pt x="951" y="536"/>
                  </a:lnTo>
                  <a:lnTo>
                    <a:pt x="974" y="529"/>
                  </a:lnTo>
                  <a:lnTo>
                    <a:pt x="996" y="517"/>
                  </a:lnTo>
                  <a:lnTo>
                    <a:pt x="1014" y="499"/>
                  </a:lnTo>
                  <a:lnTo>
                    <a:pt x="1031" y="477"/>
                  </a:lnTo>
                  <a:lnTo>
                    <a:pt x="1044" y="451"/>
                  </a:lnTo>
                  <a:lnTo>
                    <a:pt x="1054" y="423"/>
                  </a:lnTo>
                  <a:lnTo>
                    <a:pt x="1061" y="391"/>
                  </a:lnTo>
                  <a:lnTo>
                    <a:pt x="1062" y="358"/>
                  </a:lnTo>
                  <a:lnTo>
                    <a:pt x="1061" y="326"/>
                  </a:lnTo>
                  <a:lnTo>
                    <a:pt x="1054" y="295"/>
                  </a:lnTo>
                  <a:lnTo>
                    <a:pt x="1044" y="265"/>
                  </a:lnTo>
                  <a:lnTo>
                    <a:pt x="1031" y="238"/>
                  </a:lnTo>
                  <a:lnTo>
                    <a:pt x="1014" y="216"/>
                  </a:lnTo>
                  <a:lnTo>
                    <a:pt x="996" y="198"/>
                  </a:lnTo>
                  <a:lnTo>
                    <a:pt x="974" y="187"/>
                  </a:lnTo>
                  <a:lnTo>
                    <a:pt x="951" y="180"/>
                  </a:lnTo>
                  <a:lnTo>
                    <a:pt x="929" y="180"/>
                  </a:lnTo>
                  <a:lnTo>
                    <a:pt x="906" y="185"/>
                  </a:lnTo>
                  <a:lnTo>
                    <a:pt x="888" y="145"/>
                  </a:lnTo>
                  <a:lnTo>
                    <a:pt x="866" y="108"/>
                  </a:lnTo>
                  <a:lnTo>
                    <a:pt x="841" y="75"/>
                  </a:lnTo>
                  <a:lnTo>
                    <a:pt x="815" y="49"/>
                  </a:lnTo>
                  <a:lnTo>
                    <a:pt x="785" y="27"/>
                  </a:lnTo>
                  <a:lnTo>
                    <a:pt x="753" y="12"/>
                  </a:lnTo>
                  <a:lnTo>
                    <a:pt x="720" y="2"/>
                  </a:lnTo>
                  <a:lnTo>
                    <a:pt x="687" y="0"/>
                  </a:lnTo>
                  <a:lnTo>
                    <a:pt x="653" y="4"/>
                  </a:lnTo>
                  <a:lnTo>
                    <a:pt x="620" y="14"/>
                  </a:lnTo>
                  <a:lnTo>
                    <a:pt x="589" y="29"/>
                  </a:lnTo>
                  <a:lnTo>
                    <a:pt x="559" y="50"/>
                  </a:lnTo>
                  <a:lnTo>
                    <a:pt x="532" y="78"/>
                  </a:lnTo>
                  <a:lnTo>
                    <a:pt x="504" y="50"/>
                  </a:lnTo>
                  <a:lnTo>
                    <a:pt x="474" y="29"/>
                  </a:lnTo>
                  <a:lnTo>
                    <a:pt x="442" y="14"/>
                  </a:lnTo>
                  <a:lnTo>
                    <a:pt x="411" y="4"/>
                  </a:lnTo>
                  <a:lnTo>
                    <a:pt x="377" y="0"/>
                  </a:lnTo>
                  <a:lnTo>
                    <a:pt x="344" y="2"/>
                  </a:lnTo>
                  <a:lnTo>
                    <a:pt x="311" y="12"/>
                  </a:lnTo>
                  <a:lnTo>
                    <a:pt x="279" y="27"/>
                  </a:lnTo>
                  <a:lnTo>
                    <a:pt x="249" y="49"/>
                  </a:lnTo>
                  <a:lnTo>
                    <a:pt x="221" y="75"/>
                  </a:lnTo>
                  <a:lnTo>
                    <a:pt x="196" y="108"/>
                  </a:lnTo>
                  <a:lnTo>
                    <a:pt x="175" y="145"/>
                  </a:lnTo>
                  <a:lnTo>
                    <a:pt x="156" y="185"/>
                  </a:lnTo>
                  <a:lnTo>
                    <a:pt x="135" y="180"/>
                  </a:lnTo>
                  <a:lnTo>
                    <a:pt x="111" y="180"/>
                  </a:lnTo>
                  <a:lnTo>
                    <a:pt x="90" y="187"/>
                  </a:lnTo>
                  <a:lnTo>
                    <a:pt x="68" y="198"/>
                  </a:lnTo>
                  <a:lnTo>
                    <a:pt x="48" y="216"/>
                  </a:lnTo>
                  <a:lnTo>
                    <a:pt x="32" y="238"/>
                  </a:lnTo>
                  <a:lnTo>
                    <a:pt x="18" y="265"/>
                  </a:lnTo>
                  <a:lnTo>
                    <a:pt x="8" y="295"/>
                  </a:lnTo>
                  <a:lnTo>
                    <a:pt x="3" y="326"/>
                  </a:lnTo>
                  <a:lnTo>
                    <a:pt x="0" y="358"/>
                  </a:lnTo>
                  <a:lnTo>
                    <a:pt x="3" y="391"/>
                  </a:lnTo>
                  <a:lnTo>
                    <a:pt x="8" y="423"/>
                  </a:lnTo>
                  <a:lnTo>
                    <a:pt x="18" y="451"/>
                  </a:lnTo>
                  <a:lnTo>
                    <a:pt x="32" y="477"/>
                  </a:lnTo>
                  <a:lnTo>
                    <a:pt x="48" y="499"/>
                  </a:lnTo>
                  <a:lnTo>
                    <a:pt x="68" y="517"/>
                  </a:lnTo>
                  <a:lnTo>
                    <a:pt x="90" y="529"/>
                  </a:lnTo>
                  <a:lnTo>
                    <a:pt x="111" y="536"/>
                  </a:lnTo>
                  <a:lnTo>
                    <a:pt x="135" y="537"/>
                  </a:lnTo>
                  <a:lnTo>
                    <a:pt x="156" y="532"/>
                  </a:lnTo>
                  <a:close/>
                </a:path>
              </a:pathLst>
            </a:custGeom>
            <a:solidFill>
              <a:schemeClr val="accent2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075" name="Rectangle 203"/>
            <p:cNvSpPr>
              <a:spLocks noChangeArrowheads="1"/>
            </p:cNvSpPr>
            <p:nvPr/>
          </p:nvSpPr>
          <p:spPr bwMode="auto">
            <a:xfrm>
              <a:off x="2698" y="1772"/>
              <a:ext cx="587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700" dirty="0">
                  <a:solidFill>
                    <a:srgbClr val="000000"/>
                  </a:solidFill>
                </a:rPr>
                <a:t>IP-</a:t>
              </a:r>
              <a:r>
                <a:rPr lang="ru-RU" altLang="ru-RU" sz="1700" dirty="0" err="1">
                  <a:solidFill>
                    <a:srgbClr val="000000"/>
                  </a:solidFill>
                </a:rPr>
                <a:t>желі</a:t>
              </a:r>
              <a:endParaRPr lang="ru-RU" altLang="ru-RU" dirty="0"/>
            </a:p>
          </p:txBody>
        </p:sp>
        <p:sp>
          <p:nvSpPr>
            <p:cNvPr id="208076" name="Rectangle 204"/>
            <p:cNvSpPr>
              <a:spLocks noChangeArrowheads="1"/>
            </p:cNvSpPr>
            <p:nvPr/>
          </p:nvSpPr>
          <p:spPr bwMode="auto">
            <a:xfrm>
              <a:off x="1787" y="3181"/>
              <a:ext cx="77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>
                  <a:solidFill>
                    <a:srgbClr val="000000"/>
                  </a:solidFill>
                </a:rPr>
                <a:t>ТфОП/моб.</a:t>
              </a:r>
              <a:endParaRPr lang="ru-RU" altLang="ru-RU" sz="1400"/>
            </a:p>
          </p:txBody>
        </p:sp>
        <p:sp>
          <p:nvSpPr>
            <p:cNvPr id="208077" name="Freeform 205"/>
            <p:cNvSpPr>
              <a:spLocks/>
            </p:cNvSpPr>
            <p:nvPr/>
          </p:nvSpPr>
          <p:spPr bwMode="auto">
            <a:xfrm>
              <a:off x="4353" y="3357"/>
              <a:ext cx="529" cy="42"/>
            </a:xfrm>
            <a:custGeom>
              <a:avLst/>
              <a:gdLst>
                <a:gd name="T0" fmla="*/ 0 w 529"/>
                <a:gd name="T1" fmla="*/ 0 h 42"/>
                <a:gd name="T2" fmla="*/ 346 w 529"/>
                <a:gd name="T3" fmla="*/ 0 h 42"/>
                <a:gd name="T4" fmla="*/ 282 w 529"/>
                <a:gd name="T5" fmla="*/ 42 h 42"/>
                <a:gd name="T6" fmla="*/ 529 w 529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9" h="42">
                  <a:moveTo>
                    <a:pt x="0" y="0"/>
                  </a:moveTo>
                  <a:lnTo>
                    <a:pt x="346" y="0"/>
                  </a:lnTo>
                  <a:lnTo>
                    <a:pt x="282" y="42"/>
                  </a:lnTo>
                  <a:lnTo>
                    <a:pt x="529" y="4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078" name="Freeform 206"/>
            <p:cNvSpPr>
              <a:spLocks noEditPoints="1"/>
            </p:cNvSpPr>
            <p:nvPr/>
          </p:nvSpPr>
          <p:spPr bwMode="auto">
            <a:xfrm>
              <a:off x="4852" y="3213"/>
              <a:ext cx="370" cy="301"/>
            </a:xfrm>
            <a:custGeom>
              <a:avLst/>
              <a:gdLst>
                <a:gd name="T0" fmla="*/ 365 w 370"/>
                <a:gd name="T1" fmla="*/ 73 h 301"/>
                <a:gd name="T2" fmla="*/ 319 w 370"/>
                <a:gd name="T3" fmla="*/ 93 h 301"/>
                <a:gd name="T4" fmla="*/ 276 w 370"/>
                <a:gd name="T5" fmla="*/ 78 h 301"/>
                <a:gd name="T6" fmla="*/ 269 w 370"/>
                <a:gd name="T7" fmla="*/ 60 h 301"/>
                <a:gd name="T8" fmla="*/ 224 w 370"/>
                <a:gd name="T9" fmla="*/ 46 h 301"/>
                <a:gd name="T10" fmla="*/ 146 w 370"/>
                <a:gd name="T11" fmla="*/ 46 h 301"/>
                <a:gd name="T12" fmla="*/ 108 w 370"/>
                <a:gd name="T13" fmla="*/ 56 h 301"/>
                <a:gd name="T14" fmla="*/ 94 w 370"/>
                <a:gd name="T15" fmla="*/ 75 h 301"/>
                <a:gd name="T16" fmla="*/ 63 w 370"/>
                <a:gd name="T17" fmla="*/ 90 h 301"/>
                <a:gd name="T18" fmla="*/ 0 w 370"/>
                <a:gd name="T19" fmla="*/ 88 h 301"/>
                <a:gd name="T20" fmla="*/ 15 w 370"/>
                <a:gd name="T21" fmla="*/ 41 h 301"/>
                <a:gd name="T22" fmla="*/ 59 w 370"/>
                <a:gd name="T23" fmla="*/ 16 h 301"/>
                <a:gd name="T24" fmla="*/ 163 w 370"/>
                <a:gd name="T25" fmla="*/ 1 h 301"/>
                <a:gd name="T26" fmla="*/ 227 w 370"/>
                <a:gd name="T27" fmla="*/ 1 h 301"/>
                <a:gd name="T28" fmla="*/ 329 w 370"/>
                <a:gd name="T29" fmla="*/ 21 h 301"/>
                <a:gd name="T30" fmla="*/ 370 w 370"/>
                <a:gd name="T31" fmla="*/ 106 h 301"/>
                <a:gd name="T32" fmla="*/ 364 w 370"/>
                <a:gd name="T33" fmla="*/ 128 h 301"/>
                <a:gd name="T34" fmla="*/ 342 w 370"/>
                <a:gd name="T35" fmla="*/ 139 h 301"/>
                <a:gd name="T36" fmla="*/ 297 w 370"/>
                <a:gd name="T37" fmla="*/ 133 h 301"/>
                <a:gd name="T38" fmla="*/ 277 w 370"/>
                <a:gd name="T39" fmla="*/ 115 h 301"/>
                <a:gd name="T40" fmla="*/ 289 w 370"/>
                <a:gd name="T41" fmla="*/ 95 h 301"/>
                <a:gd name="T42" fmla="*/ 334 w 370"/>
                <a:gd name="T43" fmla="*/ 103 h 301"/>
                <a:gd name="T44" fmla="*/ 94 w 370"/>
                <a:gd name="T45" fmla="*/ 106 h 301"/>
                <a:gd name="T46" fmla="*/ 81 w 370"/>
                <a:gd name="T47" fmla="*/ 131 h 301"/>
                <a:gd name="T48" fmla="*/ 51 w 370"/>
                <a:gd name="T49" fmla="*/ 141 h 301"/>
                <a:gd name="T50" fmla="*/ 6 w 370"/>
                <a:gd name="T51" fmla="*/ 134 h 301"/>
                <a:gd name="T52" fmla="*/ 1 w 370"/>
                <a:gd name="T53" fmla="*/ 116 h 301"/>
                <a:gd name="T54" fmla="*/ 20 w 370"/>
                <a:gd name="T55" fmla="*/ 103 h 301"/>
                <a:gd name="T56" fmla="*/ 79 w 370"/>
                <a:gd name="T57" fmla="*/ 96 h 301"/>
                <a:gd name="T58" fmla="*/ 214 w 370"/>
                <a:gd name="T59" fmla="*/ 100 h 301"/>
                <a:gd name="T60" fmla="*/ 257 w 370"/>
                <a:gd name="T61" fmla="*/ 111 h 301"/>
                <a:gd name="T62" fmla="*/ 324 w 370"/>
                <a:gd name="T63" fmla="*/ 223 h 301"/>
                <a:gd name="T64" fmla="*/ 41 w 370"/>
                <a:gd name="T65" fmla="*/ 301 h 301"/>
                <a:gd name="T66" fmla="*/ 46 w 370"/>
                <a:gd name="T67" fmla="*/ 223 h 301"/>
                <a:gd name="T68" fmla="*/ 113 w 370"/>
                <a:gd name="T69" fmla="*/ 111 h 301"/>
                <a:gd name="T70" fmla="*/ 156 w 370"/>
                <a:gd name="T71" fmla="*/ 100 h 301"/>
                <a:gd name="T72" fmla="*/ 154 w 370"/>
                <a:gd name="T73" fmla="*/ 149 h 301"/>
                <a:gd name="T74" fmla="*/ 171 w 370"/>
                <a:gd name="T75" fmla="*/ 131 h 301"/>
                <a:gd name="T76" fmla="*/ 194 w 370"/>
                <a:gd name="T77" fmla="*/ 131 h 301"/>
                <a:gd name="T78" fmla="*/ 212 w 370"/>
                <a:gd name="T79" fmla="*/ 149 h 301"/>
                <a:gd name="T80" fmla="*/ 212 w 370"/>
                <a:gd name="T81" fmla="*/ 131 h 301"/>
                <a:gd name="T82" fmla="*/ 154 w 370"/>
                <a:gd name="T83" fmla="*/ 178 h 301"/>
                <a:gd name="T84" fmla="*/ 171 w 370"/>
                <a:gd name="T85" fmla="*/ 161 h 301"/>
                <a:gd name="T86" fmla="*/ 194 w 370"/>
                <a:gd name="T87" fmla="*/ 161 h 301"/>
                <a:gd name="T88" fmla="*/ 212 w 370"/>
                <a:gd name="T89" fmla="*/ 178 h 301"/>
                <a:gd name="T90" fmla="*/ 212 w 370"/>
                <a:gd name="T91" fmla="*/ 161 h 301"/>
                <a:gd name="T92" fmla="*/ 154 w 370"/>
                <a:gd name="T93" fmla="*/ 208 h 301"/>
                <a:gd name="T94" fmla="*/ 171 w 370"/>
                <a:gd name="T95" fmla="*/ 189 h 301"/>
                <a:gd name="T96" fmla="*/ 194 w 370"/>
                <a:gd name="T97" fmla="*/ 189 h 301"/>
                <a:gd name="T98" fmla="*/ 212 w 370"/>
                <a:gd name="T99" fmla="*/ 208 h 301"/>
                <a:gd name="T100" fmla="*/ 212 w 370"/>
                <a:gd name="T101" fmla="*/ 189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0" h="301">
                  <a:moveTo>
                    <a:pt x="347" y="28"/>
                  </a:moveTo>
                  <a:lnTo>
                    <a:pt x="360" y="56"/>
                  </a:lnTo>
                  <a:lnTo>
                    <a:pt x="365" y="73"/>
                  </a:lnTo>
                  <a:lnTo>
                    <a:pt x="370" y="88"/>
                  </a:lnTo>
                  <a:lnTo>
                    <a:pt x="352" y="93"/>
                  </a:lnTo>
                  <a:lnTo>
                    <a:pt x="319" y="93"/>
                  </a:lnTo>
                  <a:lnTo>
                    <a:pt x="306" y="88"/>
                  </a:lnTo>
                  <a:lnTo>
                    <a:pt x="289" y="85"/>
                  </a:lnTo>
                  <a:lnTo>
                    <a:pt x="276" y="78"/>
                  </a:lnTo>
                  <a:lnTo>
                    <a:pt x="276" y="75"/>
                  </a:lnTo>
                  <a:lnTo>
                    <a:pt x="274" y="66"/>
                  </a:lnTo>
                  <a:lnTo>
                    <a:pt x="269" y="60"/>
                  </a:lnTo>
                  <a:lnTo>
                    <a:pt x="252" y="51"/>
                  </a:lnTo>
                  <a:lnTo>
                    <a:pt x="239" y="48"/>
                  </a:lnTo>
                  <a:lnTo>
                    <a:pt x="224" y="46"/>
                  </a:lnTo>
                  <a:lnTo>
                    <a:pt x="207" y="45"/>
                  </a:lnTo>
                  <a:lnTo>
                    <a:pt x="164" y="45"/>
                  </a:lnTo>
                  <a:lnTo>
                    <a:pt x="146" y="46"/>
                  </a:lnTo>
                  <a:lnTo>
                    <a:pt x="129" y="48"/>
                  </a:lnTo>
                  <a:lnTo>
                    <a:pt x="118" y="51"/>
                  </a:lnTo>
                  <a:lnTo>
                    <a:pt x="108" y="56"/>
                  </a:lnTo>
                  <a:lnTo>
                    <a:pt x="99" y="60"/>
                  </a:lnTo>
                  <a:lnTo>
                    <a:pt x="96" y="66"/>
                  </a:lnTo>
                  <a:lnTo>
                    <a:pt x="94" y="75"/>
                  </a:lnTo>
                  <a:lnTo>
                    <a:pt x="94" y="78"/>
                  </a:lnTo>
                  <a:lnTo>
                    <a:pt x="79" y="85"/>
                  </a:lnTo>
                  <a:lnTo>
                    <a:pt x="63" y="90"/>
                  </a:lnTo>
                  <a:lnTo>
                    <a:pt x="49" y="95"/>
                  </a:lnTo>
                  <a:lnTo>
                    <a:pt x="18" y="95"/>
                  </a:lnTo>
                  <a:lnTo>
                    <a:pt x="0" y="88"/>
                  </a:lnTo>
                  <a:lnTo>
                    <a:pt x="3" y="73"/>
                  </a:lnTo>
                  <a:lnTo>
                    <a:pt x="10" y="58"/>
                  </a:lnTo>
                  <a:lnTo>
                    <a:pt x="15" y="41"/>
                  </a:lnTo>
                  <a:lnTo>
                    <a:pt x="21" y="28"/>
                  </a:lnTo>
                  <a:lnTo>
                    <a:pt x="41" y="21"/>
                  </a:lnTo>
                  <a:lnTo>
                    <a:pt x="59" y="16"/>
                  </a:lnTo>
                  <a:lnTo>
                    <a:pt x="119" y="3"/>
                  </a:lnTo>
                  <a:lnTo>
                    <a:pt x="139" y="1"/>
                  </a:lnTo>
                  <a:lnTo>
                    <a:pt x="163" y="1"/>
                  </a:lnTo>
                  <a:lnTo>
                    <a:pt x="184" y="0"/>
                  </a:lnTo>
                  <a:lnTo>
                    <a:pt x="207" y="1"/>
                  </a:lnTo>
                  <a:lnTo>
                    <a:pt x="227" y="1"/>
                  </a:lnTo>
                  <a:lnTo>
                    <a:pt x="249" y="3"/>
                  </a:lnTo>
                  <a:lnTo>
                    <a:pt x="309" y="16"/>
                  </a:lnTo>
                  <a:lnTo>
                    <a:pt x="329" y="21"/>
                  </a:lnTo>
                  <a:lnTo>
                    <a:pt x="347" y="28"/>
                  </a:lnTo>
                  <a:close/>
                  <a:moveTo>
                    <a:pt x="370" y="98"/>
                  </a:moveTo>
                  <a:lnTo>
                    <a:pt x="370" y="106"/>
                  </a:lnTo>
                  <a:lnTo>
                    <a:pt x="369" y="115"/>
                  </a:lnTo>
                  <a:lnTo>
                    <a:pt x="369" y="123"/>
                  </a:lnTo>
                  <a:lnTo>
                    <a:pt x="364" y="128"/>
                  </a:lnTo>
                  <a:lnTo>
                    <a:pt x="362" y="133"/>
                  </a:lnTo>
                  <a:lnTo>
                    <a:pt x="350" y="136"/>
                  </a:lnTo>
                  <a:lnTo>
                    <a:pt x="342" y="139"/>
                  </a:lnTo>
                  <a:lnTo>
                    <a:pt x="317" y="139"/>
                  </a:lnTo>
                  <a:lnTo>
                    <a:pt x="307" y="136"/>
                  </a:lnTo>
                  <a:lnTo>
                    <a:pt x="297" y="133"/>
                  </a:lnTo>
                  <a:lnTo>
                    <a:pt x="289" y="128"/>
                  </a:lnTo>
                  <a:lnTo>
                    <a:pt x="284" y="123"/>
                  </a:lnTo>
                  <a:lnTo>
                    <a:pt x="277" y="115"/>
                  </a:lnTo>
                  <a:lnTo>
                    <a:pt x="276" y="106"/>
                  </a:lnTo>
                  <a:lnTo>
                    <a:pt x="276" y="88"/>
                  </a:lnTo>
                  <a:lnTo>
                    <a:pt x="289" y="95"/>
                  </a:lnTo>
                  <a:lnTo>
                    <a:pt x="304" y="98"/>
                  </a:lnTo>
                  <a:lnTo>
                    <a:pt x="319" y="103"/>
                  </a:lnTo>
                  <a:lnTo>
                    <a:pt x="334" y="103"/>
                  </a:lnTo>
                  <a:lnTo>
                    <a:pt x="370" y="98"/>
                  </a:lnTo>
                  <a:close/>
                  <a:moveTo>
                    <a:pt x="94" y="88"/>
                  </a:moveTo>
                  <a:lnTo>
                    <a:pt x="94" y="106"/>
                  </a:lnTo>
                  <a:lnTo>
                    <a:pt x="91" y="116"/>
                  </a:lnTo>
                  <a:lnTo>
                    <a:pt x="88" y="124"/>
                  </a:lnTo>
                  <a:lnTo>
                    <a:pt x="81" y="131"/>
                  </a:lnTo>
                  <a:lnTo>
                    <a:pt x="73" y="134"/>
                  </a:lnTo>
                  <a:lnTo>
                    <a:pt x="63" y="139"/>
                  </a:lnTo>
                  <a:lnTo>
                    <a:pt x="51" y="141"/>
                  </a:lnTo>
                  <a:lnTo>
                    <a:pt x="28" y="141"/>
                  </a:lnTo>
                  <a:lnTo>
                    <a:pt x="20" y="139"/>
                  </a:lnTo>
                  <a:lnTo>
                    <a:pt x="6" y="134"/>
                  </a:lnTo>
                  <a:lnTo>
                    <a:pt x="5" y="131"/>
                  </a:lnTo>
                  <a:lnTo>
                    <a:pt x="1" y="124"/>
                  </a:lnTo>
                  <a:lnTo>
                    <a:pt x="1" y="116"/>
                  </a:lnTo>
                  <a:lnTo>
                    <a:pt x="0" y="106"/>
                  </a:lnTo>
                  <a:lnTo>
                    <a:pt x="0" y="98"/>
                  </a:lnTo>
                  <a:lnTo>
                    <a:pt x="20" y="103"/>
                  </a:lnTo>
                  <a:lnTo>
                    <a:pt x="35" y="105"/>
                  </a:lnTo>
                  <a:lnTo>
                    <a:pt x="51" y="105"/>
                  </a:lnTo>
                  <a:lnTo>
                    <a:pt x="79" y="96"/>
                  </a:lnTo>
                  <a:lnTo>
                    <a:pt x="94" y="88"/>
                  </a:lnTo>
                  <a:close/>
                  <a:moveTo>
                    <a:pt x="156" y="100"/>
                  </a:moveTo>
                  <a:lnTo>
                    <a:pt x="214" y="100"/>
                  </a:lnTo>
                  <a:lnTo>
                    <a:pt x="214" y="75"/>
                  </a:lnTo>
                  <a:lnTo>
                    <a:pt x="257" y="75"/>
                  </a:lnTo>
                  <a:lnTo>
                    <a:pt x="257" y="111"/>
                  </a:lnTo>
                  <a:lnTo>
                    <a:pt x="309" y="193"/>
                  </a:lnTo>
                  <a:lnTo>
                    <a:pt x="319" y="209"/>
                  </a:lnTo>
                  <a:lnTo>
                    <a:pt x="324" y="223"/>
                  </a:lnTo>
                  <a:lnTo>
                    <a:pt x="327" y="236"/>
                  </a:lnTo>
                  <a:lnTo>
                    <a:pt x="327" y="301"/>
                  </a:lnTo>
                  <a:lnTo>
                    <a:pt x="41" y="301"/>
                  </a:lnTo>
                  <a:lnTo>
                    <a:pt x="41" y="254"/>
                  </a:lnTo>
                  <a:lnTo>
                    <a:pt x="43" y="238"/>
                  </a:lnTo>
                  <a:lnTo>
                    <a:pt x="46" y="223"/>
                  </a:lnTo>
                  <a:lnTo>
                    <a:pt x="51" y="208"/>
                  </a:lnTo>
                  <a:lnTo>
                    <a:pt x="61" y="193"/>
                  </a:lnTo>
                  <a:lnTo>
                    <a:pt x="113" y="111"/>
                  </a:lnTo>
                  <a:lnTo>
                    <a:pt x="113" y="75"/>
                  </a:lnTo>
                  <a:lnTo>
                    <a:pt x="156" y="75"/>
                  </a:lnTo>
                  <a:lnTo>
                    <a:pt x="156" y="100"/>
                  </a:lnTo>
                  <a:close/>
                  <a:moveTo>
                    <a:pt x="129" y="131"/>
                  </a:moveTo>
                  <a:lnTo>
                    <a:pt x="129" y="149"/>
                  </a:lnTo>
                  <a:lnTo>
                    <a:pt x="154" y="149"/>
                  </a:lnTo>
                  <a:lnTo>
                    <a:pt x="154" y="131"/>
                  </a:lnTo>
                  <a:lnTo>
                    <a:pt x="129" y="131"/>
                  </a:lnTo>
                  <a:close/>
                  <a:moveTo>
                    <a:pt x="171" y="131"/>
                  </a:moveTo>
                  <a:lnTo>
                    <a:pt x="171" y="149"/>
                  </a:lnTo>
                  <a:lnTo>
                    <a:pt x="194" y="149"/>
                  </a:lnTo>
                  <a:lnTo>
                    <a:pt x="194" y="131"/>
                  </a:lnTo>
                  <a:lnTo>
                    <a:pt x="171" y="131"/>
                  </a:lnTo>
                  <a:close/>
                  <a:moveTo>
                    <a:pt x="212" y="131"/>
                  </a:moveTo>
                  <a:lnTo>
                    <a:pt x="212" y="149"/>
                  </a:lnTo>
                  <a:lnTo>
                    <a:pt x="237" y="149"/>
                  </a:lnTo>
                  <a:lnTo>
                    <a:pt x="237" y="131"/>
                  </a:lnTo>
                  <a:lnTo>
                    <a:pt x="212" y="131"/>
                  </a:lnTo>
                  <a:close/>
                  <a:moveTo>
                    <a:pt x="129" y="161"/>
                  </a:moveTo>
                  <a:lnTo>
                    <a:pt x="129" y="178"/>
                  </a:lnTo>
                  <a:lnTo>
                    <a:pt x="154" y="178"/>
                  </a:lnTo>
                  <a:lnTo>
                    <a:pt x="154" y="161"/>
                  </a:lnTo>
                  <a:lnTo>
                    <a:pt x="129" y="161"/>
                  </a:lnTo>
                  <a:close/>
                  <a:moveTo>
                    <a:pt x="171" y="161"/>
                  </a:moveTo>
                  <a:lnTo>
                    <a:pt x="171" y="178"/>
                  </a:lnTo>
                  <a:lnTo>
                    <a:pt x="194" y="178"/>
                  </a:lnTo>
                  <a:lnTo>
                    <a:pt x="194" y="161"/>
                  </a:lnTo>
                  <a:lnTo>
                    <a:pt x="171" y="161"/>
                  </a:lnTo>
                  <a:close/>
                  <a:moveTo>
                    <a:pt x="212" y="161"/>
                  </a:moveTo>
                  <a:lnTo>
                    <a:pt x="212" y="178"/>
                  </a:lnTo>
                  <a:lnTo>
                    <a:pt x="237" y="178"/>
                  </a:lnTo>
                  <a:lnTo>
                    <a:pt x="237" y="161"/>
                  </a:lnTo>
                  <a:lnTo>
                    <a:pt x="212" y="161"/>
                  </a:lnTo>
                  <a:close/>
                  <a:moveTo>
                    <a:pt x="129" y="189"/>
                  </a:moveTo>
                  <a:lnTo>
                    <a:pt x="129" y="208"/>
                  </a:lnTo>
                  <a:lnTo>
                    <a:pt x="154" y="208"/>
                  </a:lnTo>
                  <a:lnTo>
                    <a:pt x="154" y="189"/>
                  </a:lnTo>
                  <a:lnTo>
                    <a:pt x="129" y="189"/>
                  </a:lnTo>
                  <a:close/>
                  <a:moveTo>
                    <a:pt x="171" y="189"/>
                  </a:moveTo>
                  <a:lnTo>
                    <a:pt x="171" y="208"/>
                  </a:lnTo>
                  <a:lnTo>
                    <a:pt x="194" y="208"/>
                  </a:lnTo>
                  <a:lnTo>
                    <a:pt x="194" y="189"/>
                  </a:lnTo>
                  <a:lnTo>
                    <a:pt x="171" y="189"/>
                  </a:lnTo>
                  <a:close/>
                  <a:moveTo>
                    <a:pt x="212" y="189"/>
                  </a:moveTo>
                  <a:lnTo>
                    <a:pt x="212" y="208"/>
                  </a:lnTo>
                  <a:lnTo>
                    <a:pt x="237" y="208"/>
                  </a:lnTo>
                  <a:lnTo>
                    <a:pt x="237" y="189"/>
                  </a:lnTo>
                  <a:lnTo>
                    <a:pt x="212" y="189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079" name="Freeform 207"/>
            <p:cNvSpPr>
              <a:spLocks/>
            </p:cNvSpPr>
            <p:nvPr/>
          </p:nvSpPr>
          <p:spPr bwMode="auto">
            <a:xfrm>
              <a:off x="5153" y="2530"/>
              <a:ext cx="31" cy="128"/>
            </a:xfrm>
            <a:custGeom>
              <a:avLst/>
              <a:gdLst>
                <a:gd name="T0" fmla="*/ 0 w 31"/>
                <a:gd name="T1" fmla="*/ 63 h 128"/>
                <a:gd name="T2" fmla="*/ 0 w 31"/>
                <a:gd name="T3" fmla="*/ 0 h 128"/>
                <a:gd name="T4" fmla="*/ 31 w 31"/>
                <a:gd name="T5" fmla="*/ 0 h 128"/>
                <a:gd name="T6" fmla="*/ 31 w 31"/>
                <a:gd name="T7" fmla="*/ 128 h 128"/>
                <a:gd name="T8" fmla="*/ 0 w 31"/>
                <a:gd name="T9" fmla="*/ 128 h 128"/>
                <a:gd name="T10" fmla="*/ 0 w 31"/>
                <a:gd name="T11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8">
                  <a:moveTo>
                    <a:pt x="0" y="63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28"/>
                  </a:lnTo>
                  <a:lnTo>
                    <a:pt x="0" y="128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080" name="Freeform 208"/>
            <p:cNvSpPr>
              <a:spLocks/>
            </p:cNvSpPr>
            <p:nvPr/>
          </p:nvSpPr>
          <p:spPr bwMode="auto">
            <a:xfrm>
              <a:off x="5153" y="2530"/>
              <a:ext cx="31" cy="128"/>
            </a:xfrm>
            <a:custGeom>
              <a:avLst/>
              <a:gdLst>
                <a:gd name="T0" fmla="*/ 0 w 31"/>
                <a:gd name="T1" fmla="*/ 63 h 128"/>
                <a:gd name="T2" fmla="*/ 0 w 31"/>
                <a:gd name="T3" fmla="*/ 0 h 128"/>
                <a:gd name="T4" fmla="*/ 31 w 31"/>
                <a:gd name="T5" fmla="*/ 0 h 128"/>
                <a:gd name="T6" fmla="*/ 31 w 31"/>
                <a:gd name="T7" fmla="*/ 128 h 128"/>
                <a:gd name="T8" fmla="*/ 0 w 31"/>
                <a:gd name="T9" fmla="*/ 128 h 128"/>
                <a:gd name="T10" fmla="*/ 0 w 31"/>
                <a:gd name="T11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8">
                  <a:moveTo>
                    <a:pt x="0" y="63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28"/>
                  </a:lnTo>
                  <a:lnTo>
                    <a:pt x="0" y="128"/>
                  </a:lnTo>
                  <a:lnTo>
                    <a:pt x="0" y="6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081" name="Freeform 209"/>
            <p:cNvSpPr>
              <a:spLocks/>
            </p:cNvSpPr>
            <p:nvPr/>
          </p:nvSpPr>
          <p:spPr bwMode="auto">
            <a:xfrm>
              <a:off x="5016" y="2583"/>
              <a:ext cx="178" cy="493"/>
            </a:xfrm>
            <a:custGeom>
              <a:avLst/>
              <a:gdLst>
                <a:gd name="T0" fmla="*/ 0 w 178"/>
                <a:gd name="T1" fmla="*/ 93 h 493"/>
                <a:gd name="T2" fmla="*/ 0 w 178"/>
                <a:gd name="T3" fmla="*/ 90 h 493"/>
                <a:gd name="T4" fmla="*/ 2 w 178"/>
                <a:gd name="T5" fmla="*/ 85 h 493"/>
                <a:gd name="T6" fmla="*/ 4 w 178"/>
                <a:gd name="T7" fmla="*/ 80 h 493"/>
                <a:gd name="T8" fmla="*/ 5 w 178"/>
                <a:gd name="T9" fmla="*/ 71 h 493"/>
                <a:gd name="T10" fmla="*/ 7 w 178"/>
                <a:gd name="T11" fmla="*/ 65 h 493"/>
                <a:gd name="T12" fmla="*/ 12 w 178"/>
                <a:gd name="T13" fmla="*/ 51 h 493"/>
                <a:gd name="T14" fmla="*/ 18 w 178"/>
                <a:gd name="T15" fmla="*/ 38 h 493"/>
                <a:gd name="T16" fmla="*/ 25 w 178"/>
                <a:gd name="T17" fmla="*/ 30 h 493"/>
                <a:gd name="T18" fmla="*/ 32 w 178"/>
                <a:gd name="T19" fmla="*/ 23 h 493"/>
                <a:gd name="T20" fmla="*/ 42 w 178"/>
                <a:gd name="T21" fmla="*/ 15 h 493"/>
                <a:gd name="T22" fmla="*/ 50 w 178"/>
                <a:gd name="T23" fmla="*/ 10 h 493"/>
                <a:gd name="T24" fmla="*/ 62 w 178"/>
                <a:gd name="T25" fmla="*/ 5 h 493"/>
                <a:gd name="T26" fmla="*/ 75 w 178"/>
                <a:gd name="T27" fmla="*/ 1 h 493"/>
                <a:gd name="T28" fmla="*/ 90 w 178"/>
                <a:gd name="T29" fmla="*/ 0 h 493"/>
                <a:gd name="T30" fmla="*/ 105 w 178"/>
                <a:gd name="T31" fmla="*/ 0 h 493"/>
                <a:gd name="T32" fmla="*/ 117 w 178"/>
                <a:gd name="T33" fmla="*/ 3 h 493"/>
                <a:gd name="T34" fmla="*/ 128 w 178"/>
                <a:gd name="T35" fmla="*/ 6 h 493"/>
                <a:gd name="T36" fmla="*/ 138 w 178"/>
                <a:gd name="T37" fmla="*/ 13 h 493"/>
                <a:gd name="T38" fmla="*/ 147 w 178"/>
                <a:gd name="T39" fmla="*/ 20 h 493"/>
                <a:gd name="T40" fmla="*/ 153 w 178"/>
                <a:gd name="T41" fmla="*/ 26 h 493"/>
                <a:gd name="T42" fmla="*/ 160 w 178"/>
                <a:gd name="T43" fmla="*/ 35 h 493"/>
                <a:gd name="T44" fmla="*/ 165 w 178"/>
                <a:gd name="T45" fmla="*/ 43 h 493"/>
                <a:gd name="T46" fmla="*/ 168 w 178"/>
                <a:gd name="T47" fmla="*/ 51 h 493"/>
                <a:gd name="T48" fmla="*/ 171 w 178"/>
                <a:gd name="T49" fmla="*/ 60 h 493"/>
                <a:gd name="T50" fmla="*/ 173 w 178"/>
                <a:gd name="T51" fmla="*/ 68 h 493"/>
                <a:gd name="T52" fmla="*/ 175 w 178"/>
                <a:gd name="T53" fmla="*/ 75 h 493"/>
                <a:gd name="T54" fmla="*/ 176 w 178"/>
                <a:gd name="T55" fmla="*/ 81 h 493"/>
                <a:gd name="T56" fmla="*/ 176 w 178"/>
                <a:gd name="T57" fmla="*/ 85 h 493"/>
                <a:gd name="T58" fmla="*/ 178 w 178"/>
                <a:gd name="T59" fmla="*/ 88 h 493"/>
                <a:gd name="T60" fmla="*/ 176 w 178"/>
                <a:gd name="T61" fmla="*/ 459 h 493"/>
                <a:gd name="T62" fmla="*/ 176 w 178"/>
                <a:gd name="T63" fmla="*/ 464 h 493"/>
                <a:gd name="T64" fmla="*/ 175 w 178"/>
                <a:gd name="T65" fmla="*/ 472 h 493"/>
                <a:gd name="T66" fmla="*/ 171 w 178"/>
                <a:gd name="T67" fmla="*/ 475 h 493"/>
                <a:gd name="T68" fmla="*/ 168 w 178"/>
                <a:gd name="T69" fmla="*/ 480 h 493"/>
                <a:gd name="T70" fmla="*/ 165 w 178"/>
                <a:gd name="T71" fmla="*/ 485 h 493"/>
                <a:gd name="T72" fmla="*/ 161 w 178"/>
                <a:gd name="T73" fmla="*/ 487 h 493"/>
                <a:gd name="T74" fmla="*/ 155 w 178"/>
                <a:gd name="T75" fmla="*/ 490 h 493"/>
                <a:gd name="T76" fmla="*/ 148 w 178"/>
                <a:gd name="T77" fmla="*/ 492 h 493"/>
                <a:gd name="T78" fmla="*/ 142 w 178"/>
                <a:gd name="T79" fmla="*/ 493 h 493"/>
                <a:gd name="T80" fmla="*/ 38 w 178"/>
                <a:gd name="T81" fmla="*/ 493 h 493"/>
                <a:gd name="T82" fmla="*/ 32 w 178"/>
                <a:gd name="T83" fmla="*/ 492 h 493"/>
                <a:gd name="T84" fmla="*/ 28 w 178"/>
                <a:gd name="T85" fmla="*/ 492 h 493"/>
                <a:gd name="T86" fmla="*/ 23 w 178"/>
                <a:gd name="T87" fmla="*/ 490 h 493"/>
                <a:gd name="T88" fmla="*/ 18 w 178"/>
                <a:gd name="T89" fmla="*/ 489 h 493"/>
                <a:gd name="T90" fmla="*/ 14 w 178"/>
                <a:gd name="T91" fmla="*/ 487 h 493"/>
                <a:gd name="T92" fmla="*/ 7 w 178"/>
                <a:gd name="T93" fmla="*/ 480 h 493"/>
                <a:gd name="T94" fmla="*/ 4 w 178"/>
                <a:gd name="T95" fmla="*/ 475 h 493"/>
                <a:gd name="T96" fmla="*/ 2 w 178"/>
                <a:gd name="T97" fmla="*/ 470 h 493"/>
                <a:gd name="T98" fmla="*/ 0 w 178"/>
                <a:gd name="T99" fmla="*/ 464 h 493"/>
                <a:gd name="T100" fmla="*/ 0 w 178"/>
                <a:gd name="T101" fmla="*/ 457 h 493"/>
                <a:gd name="T102" fmla="*/ 0 w 178"/>
                <a:gd name="T103" fmla="*/ 449 h 493"/>
                <a:gd name="T104" fmla="*/ 0 w 178"/>
                <a:gd name="T105" fmla="*/ 432 h 493"/>
                <a:gd name="T106" fmla="*/ 0 w 178"/>
                <a:gd name="T107" fmla="*/ 370 h 493"/>
                <a:gd name="T108" fmla="*/ 0 w 178"/>
                <a:gd name="T109" fmla="*/ 351 h 493"/>
                <a:gd name="T110" fmla="*/ 0 w 178"/>
                <a:gd name="T111" fmla="*/ 236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8" h="493">
                  <a:moveTo>
                    <a:pt x="0" y="236"/>
                  </a:moveTo>
                  <a:lnTo>
                    <a:pt x="0" y="93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2" y="88"/>
                  </a:lnTo>
                  <a:lnTo>
                    <a:pt x="2" y="85"/>
                  </a:lnTo>
                  <a:lnTo>
                    <a:pt x="2" y="81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5" y="71"/>
                  </a:lnTo>
                  <a:lnTo>
                    <a:pt x="5" y="68"/>
                  </a:lnTo>
                  <a:lnTo>
                    <a:pt x="7" y="65"/>
                  </a:lnTo>
                  <a:lnTo>
                    <a:pt x="9" y="60"/>
                  </a:lnTo>
                  <a:lnTo>
                    <a:pt x="12" y="51"/>
                  </a:lnTo>
                  <a:lnTo>
                    <a:pt x="17" y="43"/>
                  </a:lnTo>
                  <a:lnTo>
                    <a:pt x="18" y="38"/>
                  </a:lnTo>
                  <a:lnTo>
                    <a:pt x="22" y="35"/>
                  </a:lnTo>
                  <a:lnTo>
                    <a:pt x="25" y="30"/>
                  </a:lnTo>
                  <a:lnTo>
                    <a:pt x="28" y="26"/>
                  </a:lnTo>
                  <a:lnTo>
                    <a:pt x="32" y="23"/>
                  </a:lnTo>
                  <a:lnTo>
                    <a:pt x="37" y="18"/>
                  </a:lnTo>
                  <a:lnTo>
                    <a:pt x="42" y="15"/>
                  </a:lnTo>
                  <a:lnTo>
                    <a:pt x="45" y="11"/>
                  </a:lnTo>
                  <a:lnTo>
                    <a:pt x="50" y="10"/>
                  </a:lnTo>
                  <a:lnTo>
                    <a:pt x="57" y="6"/>
                  </a:lnTo>
                  <a:lnTo>
                    <a:pt x="62" y="5"/>
                  </a:lnTo>
                  <a:lnTo>
                    <a:pt x="68" y="3"/>
                  </a:lnTo>
                  <a:lnTo>
                    <a:pt x="75" y="1"/>
                  </a:lnTo>
                  <a:lnTo>
                    <a:pt x="82" y="0"/>
                  </a:lnTo>
                  <a:lnTo>
                    <a:pt x="90" y="0"/>
                  </a:lnTo>
                  <a:lnTo>
                    <a:pt x="97" y="0"/>
                  </a:lnTo>
                  <a:lnTo>
                    <a:pt x="105" y="0"/>
                  </a:lnTo>
                  <a:lnTo>
                    <a:pt x="112" y="1"/>
                  </a:lnTo>
                  <a:lnTo>
                    <a:pt x="117" y="3"/>
                  </a:lnTo>
                  <a:lnTo>
                    <a:pt x="123" y="5"/>
                  </a:lnTo>
                  <a:lnTo>
                    <a:pt x="128" y="6"/>
                  </a:lnTo>
                  <a:lnTo>
                    <a:pt x="133" y="10"/>
                  </a:lnTo>
                  <a:lnTo>
                    <a:pt x="138" y="13"/>
                  </a:lnTo>
                  <a:lnTo>
                    <a:pt x="143" y="16"/>
                  </a:lnTo>
                  <a:lnTo>
                    <a:pt x="147" y="20"/>
                  </a:lnTo>
                  <a:lnTo>
                    <a:pt x="150" y="23"/>
                  </a:lnTo>
                  <a:lnTo>
                    <a:pt x="153" y="26"/>
                  </a:lnTo>
                  <a:lnTo>
                    <a:pt x="156" y="31"/>
                  </a:lnTo>
                  <a:lnTo>
                    <a:pt x="160" y="35"/>
                  </a:lnTo>
                  <a:lnTo>
                    <a:pt x="161" y="40"/>
                  </a:lnTo>
                  <a:lnTo>
                    <a:pt x="165" y="43"/>
                  </a:lnTo>
                  <a:lnTo>
                    <a:pt x="166" y="48"/>
                  </a:lnTo>
                  <a:lnTo>
                    <a:pt x="168" y="51"/>
                  </a:lnTo>
                  <a:lnTo>
                    <a:pt x="170" y="56"/>
                  </a:lnTo>
                  <a:lnTo>
                    <a:pt x="171" y="60"/>
                  </a:lnTo>
                  <a:lnTo>
                    <a:pt x="173" y="65"/>
                  </a:lnTo>
                  <a:lnTo>
                    <a:pt x="173" y="68"/>
                  </a:lnTo>
                  <a:lnTo>
                    <a:pt x="175" y="71"/>
                  </a:lnTo>
                  <a:lnTo>
                    <a:pt x="175" y="75"/>
                  </a:lnTo>
                  <a:lnTo>
                    <a:pt x="176" y="78"/>
                  </a:lnTo>
                  <a:lnTo>
                    <a:pt x="176" y="81"/>
                  </a:lnTo>
                  <a:lnTo>
                    <a:pt x="176" y="83"/>
                  </a:lnTo>
                  <a:lnTo>
                    <a:pt x="176" y="85"/>
                  </a:lnTo>
                  <a:lnTo>
                    <a:pt x="176" y="86"/>
                  </a:lnTo>
                  <a:lnTo>
                    <a:pt x="178" y="88"/>
                  </a:lnTo>
                  <a:lnTo>
                    <a:pt x="178" y="457"/>
                  </a:lnTo>
                  <a:lnTo>
                    <a:pt x="176" y="459"/>
                  </a:lnTo>
                  <a:lnTo>
                    <a:pt x="176" y="460"/>
                  </a:lnTo>
                  <a:lnTo>
                    <a:pt x="176" y="464"/>
                  </a:lnTo>
                  <a:lnTo>
                    <a:pt x="176" y="467"/>
                  </a:lnTo>
                  <a:lnTo>
                    <a:pt x="175" y="472"/>
                  </a:lnTo>
                  <a:lnTo>
                    <a:pt x="173" y="474"/>
                  </a:lnTo>
                  <a:lnTo>
                    <a:pt x="171" y="475"/>
                  </a:lnTo>
                  <a:lnTo>
                    <a:pt x="170" y="479"/>
                  </a:lnTo>
                  <a:lnTo>
                    <a:pt x="168" y="480"/>
                  </a:lnTo>
                  <a:lnTo>
                    <a:pt x="166" y="484"/>
                  </a:lnTo>
                  <a:lnTo>
                    <a:pt x="165" y="485"/>
                  </a:lnTo>
                  <a:lnTo>
                    <a:pt x="163" y="487"/>
                  </a:lnTo>
                  <a:lnTo>
                    <a:pt x="161" y="487"/>
                  </a:lnTo>
                  <a:lnTo>
                    <a:pt x="156" y="490"/>
                  </a:lnTo>
                  <a:lnTo>
                    <a:pt x="155" y="490"/>
                  </a:lnTo>
                  <a:lnTo>
                    <a:pt x="152" y="492"/>
                  </a:lnTo>
                  <a:lnTo>
                    <a:pt x="148" y="492"/>
                  </a:lnTo>
                  <a:lnTo>
                    <a:pt x="145" y="493"/>
                  </a:lnTo>
                  <a:lnTo>
                    <a:pt x="142" y="493"/>
                  </a:lnTo>
                  <a:lnTo>
                    <a:pt x="40" y="493"/>
                  </a:lnTo>
                  <a:lnTo>
                    <a:pt x="38" y="493"/>
                  </a:lnTo>
                  <a:lnTo>
                    <a:pt x="37" y="493"/>
                  </a:lnTo>
                  <a:lnTo>
                    <a:pt x="32" y="492"/>
                  </a:lnTo>
                  <a:lnTo>
                    <a:pt x="30" y="492"/>
                  </a:lnTo>
                  <a:lnTo>
                    <a:pt x="28" y="492"/>
                  </a:lnTo>
                  <a:lnTo>
                    <a:pt x="25" y="490"/>
                  </a:lnTo>
                  <a:lnTo>
                    <a:pt x="23" y="490"/>
                  </a:lnTo>
                  <a:lnTo>
                    <a:pt x="22" y="490"/>
                  </a:lnTo>
                  <a:lnTo>
                    <a:pt x="18" y="489"/>
                  </a:lnTo>
                  <a:lnTo>
                    <a:pt x="17" y="487"/>
                  </a:lnTo>
                  <a:lnTo>
                    <a:pt x="14" y="487"/>
                  </a:lnTo>
                  <a:lnTo>
                    <a:pt x="10" y="484"/>
                  </a:lnTo>
                  <a:lnTo>
                    <a:pt x="7" y="480"/>
                  </a:lnTo>
                  <a:lnTo>
                    <a:pt x="5" y="477"/>
                  </a:lnTo>
                  <a:lnTo>
                    <a:pt x="4" y="475"/>
                  </a:lnTo>
                  <a:lnTo>
                    <a:pt x="2" y="474"/>
                  </a:lnTo>
                  <a:lnTo>
                    <a:pt x="2" y="470"/>
                  </a:lnTo>
                  <a:lnTo>
                    <a:pt x="0" y="467"/>
                  </a:lnTo>
                  <a:lnTo>
                    <a:pt x="0" y="464"/>
                  </a:lnTo>
                  <a:lnTo>
                    <a:pt x="0" y="460"/>
                  </a:lnTo>
                  <a:lnTo>
                    <a:pt x="0" y="457"/>
                  </a:lnTo>
                  <a:lnTo>
                    <a:pt x="0" y="454"/>
                  </a:lnTo>
                  <a:lnTo>
                    <a:pt x="0" y="449"/>
                  </a:lnTo>
                  <a:lnTo>
                    <a:pt x="0" y="442"/>
                  </a:lnTo>
                  <a:lnTo>
                    <a:pt x="0" y="432"/>
                  </a:lnTo>
                  <a:lnTo>
                    <a:pt x="0" y="427"/>
                  </a:lnTo>
                  <a:lnTo>
                    <a:pt x="0" y="370"/>
                  </a:lnTo>
                  <a:lnTo>
                    <a:pt x="0" y="367"/>
                  </a:lnTo>
                  <a:lnTo>
                    <a:pt x="0" y="351"/>
                  </a:lnTo>
                  <a:lnTo>
                    <a:pt x="0" y="349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082" name="Freeform 210"/>
            <p:cNvSpPr>
              <a:spLocks/>
            </p:cNvSpPr>
            <p:nvPr/>
          </p:nvSpPr>
          <p:spPr bwMode="auto">
            <a:xfrm>
              <a:off x="5016" y="2583"/>
              <a:ext cx="178" cy="493"/>
            </a:xfrm>
            <a:custGeom>
              <a:avLst/>
              <a:gdLst>
                <a:gd name="T0" fmla="*/ 0 w 178"/>
                <a:gd name="T1" fmla="*/ 93 h 493"/>
                <a:gd name="T2" fmla="*/ 0 w 178"/>
                <a:gd name="T3" fmla="*/ 90 h 493"/>
                <a:gd name="T4" fmla="*/ 2 w 178"/>
                <a:gd name="T5" fmla="*/ 85 h 493"/>
                <a:gd name="T6" fmla="*/ 4 w 178"/>
                <a:gd name="T7" fmla="*/ 80 h 493"/>
                <a:gd name="T8" fmla="*/ 5 w 178"/>
                <a:gd name="T9" fmla="*/ 71 h 493"/>
                <a:gd name="T10" fmla="*/ 7 w 178"/>
                <a:gd name="T11" fmla="*/ 65 h 493"/>
                <a:gd name="T12" fmla="*/ 12 w 178"/>
                <a:gd name="T13" fmla="*/ 51 h 493"/>
                <a:gd name="T14" fmla="*/ 18 w 178"/>
                <a:gd name="T15" fmla="*/ 38 h 493"/>
                <a:gd name="T16" fmla="*/ 25 w 178"/>
                <a:gd name="T17" fmla="*/ 30 h 493"/>
                <a:gd name="T18" fmla="*/ 32 w 178"/>
                <a:gd name="T19" fmla="*/ 23 h 493"/>
                <a:gd name="T20" fmla="*/ 42 w 178"/>
                <a:gd name="T21" fmla="*/ 15 h 493"/>
                <a:gd name="T22" fmla="*/ 50 w 178"/>
                <a:gd name="T23" fmla="*/ 10 h 493"/>
                <a:gd name="T24" fmla="*/ 62 w 178"/>
                <a:gd name="T25" fmla="*/ 5 h 493"/>
                <a:gd name="T26" fmla="*/ 75 w 178"/>
                <a:gd name="T27" fmla="*/ 1 h 493"/>
                <a:gd name="T28" fmla="*/ 90 w 178"/>
                <a:gd name="T29" fmla="*/ 0 h 493"/>
                <a:gd name="T30" fmla="*/ 105 w 178"/>
                <a:gd name="T31" fmla="*/ 0 h 493"/>
                <a:gd name="T32" fmla="*/ 117 w 178"/>
                <a:gd name="T33" fmla="*/ 3 h 493"/>
                <a:gd name="T34" fmla="*/ 128 w 178"/>
                <a:gd name="T35" fmla="*/ 6 h 493"/>
                <a:gd name="T36" fmla="*/ 138 w 178"/>
                <a:gd name="T37" fmla="*/ 13 h 493"/>
                <a:gd name="T38" fmla="*/ 147 w 178"/>
                <a:gd name="T39" fmla="*/ 20 h 493"/>
                <a:gd name="T40" fmla="*/ 153 w 178"/>
                <a:gd name="T41" fmla="*/ 26 h 493"/>
                <a:gd name="T42" fmla="*/ 160 w 178"/>
                <a:gd name="T43" fmla="*/ 35 h 493"/>
                <a:gd name="T44" fmla="*/ 165 w 178"/>
                <a:gd name="T45" fmla="*/ 43 h 493"/>
                <a:gd name="T46" fmla="*/ 168 w 178"/>
                <a:gd name="T47" fmla="*/ 51 h 493"/>
                <a:gd name="T48" fmla="*/ 171 w 178"/>
                <a:gd name="T49" fmla="*/ 60 h 493"/>
                <a:gd name="T50" fmla="*/ 173 w 178"/>
                <a:gd name="T51" fmla="*/ 68 h 493"/>
                <a:gd name="T52" fmla="*/ 175 w 178"/>
                <a:gd name="T53" fmla="*/ 75 h 493"/>
                <a:gd name="T54" fmla="*/ 176 w 178"/>
                <a:gd name="T55" fmla="*/ 81 h 493"/>
                <a:gd name="T56" fmla="*/ 176 w 178"/>
                <a:gd name="T57" fmla="*/ 85 h 493"/>
                <a:gd name="T58" fmla="*/ 178 w 178"/>
                <a:gd name="T59" fmla="*/ 88 h 493"/>
                <a:gd name="T60" fmla="*/ 176 w 178"/>
                <a:gd name="T61" fmla="*/ 459 h 493"/>
                <a:gd name="T62" fmla="*/ 176 w 178"/>
                <a:gd name="T63" fmla="*/ 464 h 493"/>
                <a:gd name="T64" fmla="*/ 175 w 178"/>
                <a:gd name="T65" fmla="*/ 472 h 493"/>
                <a:gd name="T66" fmla="*/ 171 w 178"/>
                <a:gd name="T67" fmla="*/ 475 h 493"/>
                <a:gd name="T68" fmla="*/ 168 w 178"/>
                <a:gd name="T69" fmla="*/ 480 h 493"/>
                <a:gd name="T70" fmla="*/ 165 w 178"/>
                <a:gd name="T71" fmla="*/ 485 h 493"/>
                <a:gd name="T72" fmla="*/ 161 w 178"/>
                <a:gd name="T73" fmla="*/ 487 h 493"/>
                <a:gd name="T74" fmla="*/ 155 w 178"/>
                <a:gd name="T75" fmla="*/ 490 h 493"/>
                <a:gd name="T76" fmla="*/ 148 w 178"/>
                <a:gd name="T77" fmla="*/ 492 h 493"/>
                <a:gd name="T78" fmla="*/ 142 w 178"/>
                <a:gd name="T79" fmla="*/ 493 h 493"/>
                <a:gd name="T80" fmla="*/ 38 w 178"/>
                <a:gd name="T81" fmla="*/ 493 h 493"/>
                <a:gd name="T82" fmla="*/ 32 w 178"/>
                <a:gd name="T83" fmla="*/ 492 h 493"/>
                <a:gd name="T84" fmla="*/ 28 w 178"/>
                <a:gd name="T85" fmla="*/ 492 h 493"/>
                <a:gd name="T86" fmla="*/ 23 w 178"/>
                <a:gd name="T87" fmla="*/ 490 h 493"/>
                <a:gd name="T88" fmla="*/ 18 w 178"/>
                <a:gd name="T89" fmla="*/ 489 h 493"/>
                <a:gd name="T90" fmla="*/ 14 w 178"/>
                <a:gd name="T91" fmla="*/ 487 h 493"/>
                <a:gd name="T92" fmla="*/ 7 w 178"/>
                <a:gd name="T93" fmla="*/ 480 h 493"/>
                <a:gd name="T94" fmla="*/ 4 w 178"/>
                <a:gd name="T95" fmla="*/ 475 h 493"/>
                <a:gd name="T96" fmla="*/ 2 w 178"/>
                <a:gd name="T97" fmla="*/ 470 h 493"/>
                <a:gd name="T98" fmla="*/ 0 w 178"/>
                <a:gd name="T99" fmla="*/ 464 h 493"/>
                <a:gd name="T100" fmla="*/ 0 w 178"/>
                <a:gd name="T101" fmla="*/ 457 h 493"/>
                <a:gd name="T102" fmla="*/ 0 w 178"/>
                <a:gd name="T103" fmla="*/ 449 h 493"/>
                <a:gd name="T104" fmla="*/ 0 w 178"/>
                <a:gd name="T105" fmla="*/ 432 h 493"/>
                <a:gd name="T106" fmla="*/ 0 w 178"/>
                <a:gd name="T107" fmla="*/ 370 h 493"/>
                <a:gd name="T108" fmla="*/ 0 w 178"/>
                <a:gd name="T109" fmla="*/ 351 h 493"/>
                <a:gd name="T110" fmla="*/ 0 w 178"/>
                <a:gd name="T111" fmla="*/ 236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8" h="493">
                  <a:moveTo>
                    <a:pt x="0" y="236"/>
                  </a:moveTo>
                  <a:lnTo>
                    <a:pt x="0" y="93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2" y="88"/>
                  </a:lnTo>
                  <a:lnTo>
                    <a:pt x="2" y="85"/>
                  </a:lnTo>
                  <a:lnTo>
                    <a:pt x="2" y="81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5" y="71"/>
                  </a:lnTo>
                  <a:lnTo>
                    <a:pt x="5" y="68"/>
                  </a:lnTo>
                  <a:lnTo>
                    <a:pt x="7" y="65"/>
                  </a:lnTo>
                  <a:lnTo>
                    <a:pt x="9" y="60"/>
                  </a:lnTo>
                  <a:lnTo>
                    <a:pt x="12" y="51"/>
                  </a:lnTo>
                  <a:lnTo>
                    <a:pt x="17" y="43"/>
                  </a:lnTo>
                  <a:lnTo>
                    <a:pt x="18" y="38"/>
                  </a:lnTo>
                  <a:lnTo>
                    <a:pt x="22" y="35"/>
                  </a:lnTo>
                  <a:lnTo>
                    <a:pt x="25" y="30"/>
                  </a:lnTo>
                  <a:lnTo>
                    <a:pt x="28" y="26"/>
                  </a:lnTo>
                  <a:lnTo>
                    <a:pt x="32" y="23"/>
                  </a:lnTo>
                  <a:lnTo>
                    <a:pt x="37" y="18"/>
                  </a:lnTo>
                  <a:lnTo>
                    <a:pt x="42" y="15"/>
                  </a:lnTo>
                  <a:lnTo>
                    <a:pt x="45" y="11"/>
                  </a:lnTo>
                  <a:lnTo>
                    <a:pt x="50" y="10"/>
                  </a:lnTo>
                  <a:lnTo>
                    <a:pt x="57" y="6"/>
                  </a:lnTo>
                  <a:lnTo>
                    <a:pt x="62" y="5"/>
                  </a:lnTo>
                  <a:lnTo>
                    <a:pt x="68" y="3"/>
                  </a:lnTo>
                  <a:lnTo>
                    <a:pt x="75" y="1"/>
                  </a:lnTo>
                  <a:lnTo>
                    <a:pt x="82" y="0"/>
                  </a:lnTo>
                  <a:lnTo>
                    <a:pt x="90" y="0"/>
                  </a:lnTo>
                  <a:lnTo>
                    <a:pt x="97" y="0"/>
                  </a:lnTo>
                  <a:lnTo>
                    <a:pt x="105" y="0"/>
                  </a:lnTo>
                  <a:lnTo>
                    <a:pt x="112" y="1"/>
                  </a:lnTo>
                  <a:lnTo>
                    <a:pt x="117" y="3"/>
                  </a:lnTo>
                  <a:lnTo>
                    <a:pt x="123" y="5"/>
                  </a:lnTo>
                  <a:lnTo>
                    <a:pt x="128" y="6"/>
                  </a:lnTo>
                  <a:lnTo>
                    <a:pt x="133" y="10"/>
                  </a:lnTo>
                  <a:lnTo>
                    <a:pt x="138" y="13"/>
                  </a:lnTo>
                  <a:lnTo>
                    <a:pt x="143" y="16"/>
                  </a:lnTo>
                  <a:lnTo>
                    <a:pt x="147" y="20"/>
                  </a:lnTo>
                  <a:lnTo>
                    <a:pt x="150" y="23"/>
                  </a:lnTo>
                  <a:lnTo>
                    <a:pt x="153" y="26"/>
                  </a:lnTo>
                  <a:lnTo>
                    <a:pt x="156" y="31"/>
                  </a:lnTo>
                  <a:lnTo>
                    <a:pt x="160" y="35"/>
                  </a:lnTo>
                  <a:lnTo>
                    <a:pt x="161" y="40"/>
                  </a:lnTo>
                  <a:lnTo>
                    <a:pt x="165" y="43"/>
                  </a:lnTo>
                  <a:lnTo>
                    <a:pt x="166" y="48"/>
                  </a:lnTo>
                  <a:lnTo>
                    <a:pt x="168" y="51"/>
                  </a:lnTo>
                  <a:lnTo>
                    <a:pt x="170" y="56"/>
                  </a:lnTo>
                  <a:lnTo>
                    <a:pt x="171" y="60"/>
                  </a:lnTo>
                  <a:lnTo>
                    <a:pt x="173" y="65"/>
                  </a:lnTo>
                  <a:lnTo>
                    <a:pt x="173" y="68"/>
                  </a:lnTo>
                  <a:lnTo>
                    <a:pt x="175" y="71"/>
                  </a:lnTo>
                  <a:lnTo>
                    <a:pt x="175" y="75"/>
                  </a:lnTo>
                  <a:lnTo>
                    <a:pt x="176" y="78"/>
                  </a:lnTo>
                  <a:lnTo>
                    <a:pt x="176" y="81"/>
                  </a:lnTo>
                  <a:lnTo>
                    <a:pt x="176" y="83"/>
                  </a:lnTo>
                  <a:lnTo>
                    <a:pt x="176" y="85"/>
                  </a:lnTo>
                  <a:lnTo>
                    <a:pt x="176" y="86"/>
                  </a:lnTo>
                  <a:lnTo>
                    <a:pt x="178" y="88"/>
                  </a:lnTo>
                  <a:lnTo>
                    <a:pt x="178" y="457"/>
                  </a:lnTo>
                  <a:lnTo>
                    <a:pt x="176" y="459"/>
                  </a:lnTo>
                  <a:lnTo>
                    <a:pt x="176" y="460"/>
                  </a:lnTo>
                  <a:lnTo>
                    <a:pt x="176" y="464"/>
                  </a:lnTo>
                  <a:lnTo>
                    <a:pt x="176" y="467"/>
                  </a:lnTo>
                  <a:lnTo>
                    <a:pt x="175" y="472"/>
                  </a:lnTo>
                  <a:lnTo>
                    <a:pt x="173" y="474"/>
                  </a:lnTo>
                  <a:lnTo>
                    <a:pt x="171" y="475"/>
                  </a:lnTo>
                  <a:lnTo>
                    <a:pt x="170" y="479"/>
                  </a:lnTo>
                  <a:lnTo>
                    <a:pt x="168" y="480"/>
                  </a:lnTo>
                  <a:lnTo>
                    <a:pt x="166" y="484"/>
                  </a:lnTo>
                  <a:lnTo>
                    <a:pt x="165" y="485"/>
                  </a:lnTo>
                  <a:lnTo>
                    <a:pt x="163" y="487"/>
                  </a:lnTo>
                  <a:lnTo>
                    <a:pt x="161" y="487"/>
                  </a:lnTo>
                  <a:lnTo>
                    <a:pt x="156" y="490"/>
                  </a:lnTo>
                  <a:lnTo>
                    <a:pt x="155" y="490"/>
                  </a:lnTo>
                  <a:lnTo>
                    <a:pt x="152" y="492"/>
                  </a:lnTo>
                  <a:lnTo>
                    <a:pt x="148" y="492"/>
                  </a:lnTo>
                  <a:lnTo>
                    <a:pt x="145" y="493"/>
                  </a:lnTo>
                  <a:lnTo>
                    <a:pt x="142" y="493"/>
                  </a:lnTo>
                  <a:lnTo>
                    <a:pt x="40" y="493"/>
                  </a:lnTo>
                  <a:lnTo>
                    <a:pt x="38" y="493"/>
                  </a:lnTo>
                  <a:lnTo>
                    <a:pt x="37" y="493"/>
                  </a:lnTo>
                  <a:lnTo>
                    <a:pt x="32" y="492"/>
                  </a:lnTo>
                  <a:lnTo>
                    <a:pt x="30" y="492"/>
                  </a:lnTo>
                  <a:lnTo>
                    <a:pt x="28" y="492"/>
                  </a:lnTo>
                  <a:lnTo>
                    <a:pt x="25" y="490"/>
                  </a:lnTo>
                  <a:lnTo>
                    <a:pt x="23" y="490"/>
                  </a:lnTo>
                  <a:lnTo>
                    <a:pt x="22" y="490"/>
                  </a:lnTo>
                  <a:lnTo>
                    <a:pt x="18" y="489"/>
                  </a:lnTo>
                  <a:lnTo>
                    <a:pt x="17" y="487"/>
                  </a:lnTo>
                  <a:lnTo>
                    <a:pt x="14" y="487"/>
                  </a:lnTo>
                  <a:lnTo>
                    <a:pt x="10" y="484"/>
                  </a:lnTo>
                  <a:lnTo>
                    <a:pt x="7" y="480"/>
                  </a:lnTo>
                  <a:lnTo>
                    <a:pt x="5" y="477"/>
                  </a:lnTo>
                  <a:lnTo>
                    <a:pt x="4" y="475"/>
                  </a:lnTo>
                  <a:lnTo>
                    <a:pt x="2" y="474"/>
                  </a:lnTo>
                  <a:lnTo>
                    <a:pt x="2" y="470"/>
                  </a:lnTo>
                  <a:lnTo>
                    <a:pt x="0" y="467"/>
                  </a:lnTo>
                  <a:lnTo>
                    <a:pt x="0" y="464"/>
                  </a:lnTo>
                  <a:lnTo>
                    <a:pt x="0" y="460"/>
                  </a:lnTo>
                  <a:lnTo>
                    <a:pt x="0" y="457"/>
                  </a:lnTo>
                  <a:lnTo>
                    <a:pt x="0" y="454"/>
                  </a:lnTo>
                  <a:lnTo>
                    <a:pt x="0" y="449"/>
                  </a:lnTo>
                  <a:lnTo>
                    <a:pt x="0" y="442"/>
                  </a:lnTo>
                  <a:lnTo>
                    <a:pt x="0" y="432"/>
                  </a:lnTo>
                  <a:lnTo>
                    <a:pt x="0" y="427"/>
                  </a:lnTo>
                  <a:lnTo>
                    <a:pt x="0" y="370"/>
                  </a:lnTo>
                  <a:lnTo>
                    <a:pt x="0" y="367"/>
                  </a:lnTo>
                  <a:lnTo>
                    <a:pt x="0" y="351"/>
                  </a:lnTo>
                  <a:lnTo>
                    <a:pt x="0" y="349"/>
                  </a:lnTo>
                  <a:lnTo>
                    <a:pt x="0" y="236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083" name="Freeform 211"/>
            <p:cNvSpPr>
              <a:spLocks/>
            </p:cNvSpPr>
            <p:nvPr/>
          </p:nvSpPr>
          <p:spPr bwMode="auto">
            <a:xfrm>
              <a:off x="5073" y="2611"/>
              <a:ext cx="66" cy="67"/>
            </a:xfrm>
            <a:custGeom>
              <a:avLst/>
              <a:gdLst>
                <a:gd name="T0" fmla="*/ 66 w 66"/>
                <a:gd name="T1" fmla="*/ 33 h 67"/>
                <a:gd name="T2" fmla="*/ 65 w 66"/>
                <a:gd name="T3" fmla="*/ 47 h 67"/>
                <a:gd name="T4" fmla="*/ 56 w 66"/>
                <a:gd name="T5" fmla="*/ 58 h 67"/>
                <a:gd name="T6" fmla="*/ 43 w 66"/>
                <a:gd name="T7" fmla="*/ 67 h 67"/>
                <a:gd name="T8" fmla="*/ 30 w 66"/>
                <a:gd name="T9" fmla="*/ 67 h 67"/>
                <a:gd name="T10" fmla="*/ 16 w 66"/>
                <a:gd name="T11" fmla="*/ 63 h 67"/>
                <a:gd name="T12" fmla="*/ 5 w 66"/>
                <a:gd name="T13" fmla="*/ 53 h 67"/>
                <a:gd name="T14" fmla="*/ 0 w 66"/>
                <a:gd name="T15" fmla="*/ 40 h 67"/>
                <a:gd name="T16" fmla="*/ 0 w 66"/>
                <a:gd name="T17" fmla="*/ 27 h 67"/>
                <a:gd name="T18" fmla="*/ 5 w 66"/>
                <a:gd name="T19" fmla="*/ 13 h 67"/>
                <a:gd name="T20" fmla="*/ 16 w 66"/>
                <a:gd name="T21" fmla="*/ 3 h 67"/>
                <a:gd name="T22" fmla="*/ 30 w 66"/>
                <a:gd name="T23" fmla="*/ 0 h 67"/>
                <a:gd name="T24" fmla="*/ 43 w 66"/>
                <a:gd name="T25" fmla="*/ 2 h 67"/>
                <a:gd name="T26" fmla="*/ 56 w 66"/>
                <a:gd name="T27" fmla="*/ 8 h 67"/>
                <a:gd name="T28" fmla="*/ 65 w 66"/>
                <a:gd name="T29" fmla="*/ 20 h 67"/>
                <a:gd name="T30" fmla="*/ 66 w 66"/>
                <a:gd name="T31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67">
                  <a:moveTo>
                    <a:pt x="66" y="33"/>
                  </a:moveTo>
                  <a:lnTo>
                    <a:pt x="65" y="47"/>
                  </a:lnTo>
                  <a:lnTo>
                    <a:pt x="56" y="58"/>
                  </a:lnTo>
                  <a:lnTo>
                    <a:pt x="43" y="67"/>
                  </a:lnTo>
                  <a:lnTo>
                    <a:pt x="30" y="67"/>
                  </a:lnTo>
                  <a:lnTo>
                    <a:pt x="16" y="63"/>
                  </a:lnTo>
                  <a:lnTo>
                    <a:pt x="5" y="53"/>
                  </a:lnTo>
                  <a:lnTo>
                    <a:pt x="0" y="40"/>
                  </a:lnTo>
                  <a:lnTo>
                    <a:pt x="0" y="27"/>
                  </a:lnTo>
                  <a:lnTo>
                    <a:pt x="5" y="13"/>
                  </a:lnTo>
                  <a:lnTo>
                    <a:pt x="16" y="3"/>
                  </a:lnTo>
                  <a:lnTo>
                    <a:pt x="30" y="0"/>
                  </a:lnTo>
                  <a:lnTo>
                    <a:pt x="43" y="2"/>
                  </a:lnTo>
                  <a:lnTo>
                    <a:pt x="56" y="8"/>
                  </a:lnTo>
                  <a:lnTo>
                    <a:pt x="65" y="20"/>
                  </a:lnTo>
                  <a:lnTo>
                    <a:pt x="66" y="33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084" name="Freeform 212"/>
            <p:cNvSpPr>
              <a:spLocks/>
            </p:cNvSpPr>
            <p:nvPr/>
          </p:nvSpPr>
          <p:spPr bwMode="auto">
            <a:xfrm>
              <a:off x="5073" y="2611"/>
              <a:ext cx="66" cy="67"/>
            </a:xfrm>
            <a:custGeom>
              <a:avLst/>
              <a:gdLst>
                <a:gd name="T0" fmla="*/ 66 w 66"/>
                <a:gd name="T1" fmla="*/ 33 h 67"/>
                <a:gd name="T2" fmla="*/ 65 w 66"/>
                <a:gd name="T3" fmla="*/ 47 h 67"/>
                <a:gd name="T4" fmla="*/ 56 w 66"/>
                <a:gd name="T5" fmla="*/ 58 h 67"/>
                <a:gd name="T6" fmla="*/ 43 w 66"/>
                <a:gd name="T7" fmla="*/ 67 h 67"/>
                <a:gd name="T8" fmla="*/ 30 w 66"/>
                <a:gd name="T9" fmla="*/ 67 h 67"/>
                <a:gd name="T10" fmla="*/ 16 w 66"/>
                <a:gd name="T11" fmla="*/ 63 h 67"/>
                <a:gd name="T12" fmla="*/ 5 w 66"/>
                <a:gd name="T13" fmla="*/ 53 h 67"/>
                <a:gd name="T14" fmla="*/ 0 w 66"/>
                <a:gd name="T15" fmla="*/ 40 h 67"/>
                <a:gd name="T16" fmla="*/ 0 w 66"/>
                <a:gd name="T17" fmla="*/ 27 h 67"/>
                <a:gd name="T18" fmla="*/ 5 w 66"/>
                <a:gd name="T19" fmla="*/ 13 h 67"/>
                <a:gd name="T20" fmla="*/ 16 w 66"/>
                <a:gd name="T21" fmla="*/ 3 h 67"/>
                <a:gd name="T22" fmla="*/ 30 w 66"/>
                <a:gd name="T23" fmla="*/ 0 h 67"/>
                <a:gd name="T24" fmla="*/ 43 w 66"/>
                <a:gd name="T25" fmla="*/ 2 h 67"/>
                <a:gd name="T26" fmla="*/ 56 w 66"/>
                <a:gd name="T27" fmla="*/ 8 h 67"/>
                <a:gd name="T28" fmla="*/ 65 w 66"/>
                <a:gd name="T29" fmla="*/ 20 h 67"/>
                <a:gd name="T30" fmla="*/ 66 w 66"/>
                <a:gd name="T31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67">
                  <a:moveTo>
                    <a:pt x="66" y="33"/>
                  </a:moveTo>
                  <a:lnTo>
                    <a:pt x="65" y="47"/>
                  </a:lnTo>
                  <a:lnTo>
                    <a:pt x="56" y="58"/>
                  </a:lnTo>
                  <a:lnTo>
                    <a:pt x="43" y="67"/>
                  </a:lnTo>
                  <a:lnTo>
                    <a:pt x="30" y="67"/>
                  </a:lnTo>
                  <a:lnTo>
                    <a:pt x="16" y="63"/>
                  </a:lnTo>
                  <a:lnTo>
                    <a:pt x="5" y="53"/>
                  </a:lnTo>
                  <a:lnTo>
                    <a:pt x="0" y="40"/>
                  </a:lnTo>
                  <a:lnTo>
                    <a:pt x="0" y="27"/>
                  </a:lnTo>
                  <a:lnTo>
                    <a:pt x="5" y="13"/>
                  </a:lnTo>
                  <a:lnTo>
                    <a:pt x="16" y="3"/>
                  </a:lnTo>
                  <a:lnTo>
                    <a:pt x="30" y="0"/>
                  </a:lnTo>
                  <a:lnTo>
                    <a:pt x="43" y="2"/>
                  </a:lnTo>
                  <a:lnTo>
                    <a:pt x="56" y="8"/>
                  </a:lnTo>
                  <a:lnTo>
                    <a:pt x="65" y="20"/>
                  </a:lnTo>
                  <a:lnTo>
                    <a:pt x="66" y="3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085" name="Freeform 213"/>
            <p:cNvSpPr>
              <a:spLocks/>
            </p:cNvSpPr>
            <p:nvPr/>
          </p:nvSpPr>
          <p:spPr bwMode="auto">
            <a:xfrm>
              <a:off x="5144" y="2626"/>
              <a:ext cx="30" cy="28"/>
            </a:xfrm>
            <a:custGeom>
              <a:avLst/>
              <a:gdLst>
                <a:gd name="T0" fmla="*/ 30 w 30"/>
                <a:gd name="T1" fmla="*/ 15 h 28"/>
                <a:gd name="T2" fmla="*/ 28 w 30"/>
                <a:gd name="T3" fmla="*/ 23 h 28"/>
                <a:gd name="T4" fmla="*/ 20 w 30"/>
                <a:gd name="T5" fmla="*/ 28 h 28"/>
                <a:gd name="T6" fmla="*/ 10 w 30"/>
                <a:gd name="T7" fmla="*/ 28 h 28"/>
                <a:gd name="T8" fmla="*/ 4 w 30"/>
                <a:gd name="T9" fmla="*/ 23 h 28"/>
                <a:gd name="T10" fmla="*/ 0 w 30"/>
                <a:gd name="T11" fmla="*/ 15 h 28"/>
                <a:gd name="T12" fmla="*/ 4 w 30"/>
                <a:gd name="T13" fmla="*/ 5 h 28"/>
                <a:gd name="T14" fmla="*/ 10 w 30"/>
                <a:gd name="T15" fmla="*/ 0 h 28"/>
                <a:gd name="T16" fmla="*/ 20 w 30"/>
                <a:gd name="T17" fmla="*/ 0 h 28"/>
                <a:gd name="T18" fmla="*/ 28 w 30"/>
                <a:gd name="T19" fmla="*/ 5 h 28"/>
                <a:gd name="T20" fmla="*/ 30 w 30"/>
                <a:gd name="T21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28">
                  <a:moveTo>
                    <a:pt x="30" y="15"/>
                  </a:moveTo>
                  <a:lnTo>
                    <a:pt x="28" y="23"/>
                  </a:lnTo>
                  <a:lnTo>
                    <a:pt x="20" y="28"/>
                  </a:lnTo>
                  <a:lnTo>
                    <a:pt x="10" y="28"/>
                  </a:lnTo>
                  <a:lnTo>
                    <a:pt x="4" y="23"/>
                  </a:lnTo>
                  <a:lnTo>
                    <a:pt x="0" y="15"/>
                  </a:lnTo>
                  <a:lnTo>
                    <a:pt x="4" y="5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8" y="5"/>
                  </a:lnTo>
                  <a:lnTo>
                    <a:pt x="30" y="15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086" name="Freeform 214"/>
            <p:cNvSpPr>
              <a:spLocks/>
            </p:cNvSpPr>
            <p:nvPr/>
          </p:nvSpPr>
          <p:spPr bwMode="auto">
            <a:xfrm>
              <a:off x="5144" y="2626"/>
              <a:ext cx="30" cy="28"/>
            </a:xfrm>
            <a:custGeom>
              <a:avLst/>
              <a:gdLst>
                <a:gd name="T0" fmla="*/ 30 w 30"/>
                <a:gd name="T1" fmla="*/ 15 h 28"/>
                <a:gd name="T2" fmla="*/ 28 w 30"/>
                <a:gd name="T3" fmla="*/ 23 h 28"/>
                <a:gd name="T4" fmla="*/ 20 w 30"/>
                <a:gd name="T5" fmla="*/ 28 h 28"/>
                <a:gd name="T6" fmla="*/ 10 w 30"/>
                <a:gd name="T7" fmla="*/ 28 h 28"/>
                <a:gd name="T8" fmla="*/ 4 w 30"/>
                <a:gd name="T9" fmla="*/ 23 h 28"/>
                <a:gd name="T10" fmla="*/ 0 w 30"/>
                <a:gd name="T11" fmla="*/ 15 h 28"/>
                <a:gd name="T12" fmla="*/ 4 w 30"/>
                <a:gd name="T13" fmla="*/ 5 h 28"/>
                <a:gd name="T14" fmla="*/ 10 w 30"/>
                <a:gd name="T15" fmla="*/ 0 h 28"/>
                <a:gd name="T16" fmla="*/ 20 w 30"/>
                <a:gd name="T17" fmla="*/ 0 h 28"/>
                <a:gd name="T18" fmla="*/ 28 w 30"/>
                <a:gd name="T19" fmla="*/ 5 h 28"/>
                <a:gd name="T20" fmla="*/ 30 w 30"/>
                <a:gd name="T21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28">
                  <a:moveTo>
                    <a:pt x="30" y="15"/>
                  </a:moveTo>
                  <a:lnTo>
                    <a:pt x="28" y="23"/>
                  </a:lnTo>
                  <a:lnTo>
                    <a:pt x="20" y="28"/>
                  </a:lnTo>
                  <a:lnTo>
                    <a:pt x="10" y="28"/>
                  </a:lnTo>
                  <a:lnTo>
                    <a:pt x="4" y="23"/>
                  </a:lnTo>
                  <a:lnTo>
                    <a:pt x="0" y="15"/>
                  </a:lnTo>
                  <a:lnTo>
                    <a:pt x="4" y="5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8" y="5"/>
                  </a:lnTo>
                  <a:lnTo>
                    <a:pt x="30" y="1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087" name="Freeform 215"/>
            <p:cNvSpPr>
              <a:spLocks/>
            </p:cNvSpPr>
            <p:nvPr/>
          </p:nvSpPr>
          <p:spPr bwMode="auto">
            <a:xfrm>
              <a:off x="5034" y="2689"/>
              <a:ext cx="148" cy="151"/>
            </a:xfrm>
            <a:custGeom>
              <a:avLst/>
              <a:gdLst>
                <a:gd name="T0" fmla="*/ 148 w 148"/>
                <a:gd name="T1" fmla="*/ 60 h 151"/>
                <a:gd name="T2" fmla="*/ 148 w 148"/>
                <a:gd name="T3" fmla="*/ 92 h 151"/>
                <a:gd name="T4" fmla="*/ 147 w 148"/>
                <a:gd name="T5" fmla="*/ 98 h 151"/>
                <a:gd name="T6" fmla="*/ 145 w 148"/>
                <a:gd name="T7" fmla="*/ 107 h 151"/>
                <a:gd name="T8" fmla="*/ 143 w 148"/>
                <a:gd name="T9" fmla="*/ 112 h 151"/>
                <a:gd name="T10" fmla="*/ 140 w 148"/>
                <a:gd name="T11" fmla="*/ 118 h 151"/>
                <a:gd name="T12" fmla="*/ 137 w 148"/>
                <a:gd name="T13" fmla="*/ 123 h 151"/>
                <a:gd name="T14" fmla="*/ 134 w 148"/>
                <a:gd name="T15" fmla="*/ 128 h 151"/>
                <a:gd name="T16" fmla="*/ 129 w 148"/>
                <a:gd name="T17" fmla="*/ 133 h 151"/>
                <a:gd name="T18" fmla="*/ 124 w 148"/>
                <a:gd name="T19" fmla="*/ 136 h 151"/>
                <a:gd name="T20" fmla="*/ 117 w 148"/>
                <a:gd name="T21" fmla="*/ 141 h 151"/>
                <a:gd name="T22" fmla="*/ 112 w 148"/>
                <a:gd name="T23" fmla="*/ 143 h 151"/>
                <a:gd name="T24" fmla="*/ 105 w 148"/>
                <a:gd name="T25" fmla="*/ 146 h 151"/>
                <a:gd name="T26" fmla="*/ 99 w 148"/>
                <a:gd name="T27" fmla="*/ 148 h 151"/>
                <a:gd name="T28" fmla="*/ 92 w 148"/>
                <a:gd name="T29" fmla="*/ 150 h 151"/>
                <a:gd name="T30" fmla="*/ 85 w 148"/>
                <a:gd name="T31" fmla="*/ 151 h 151"/>
                <a:gd name="T32" fmla="*/ 79 w 148"/>
                <a:gd name="T33" fmla="*/ 151 h 151"/>
                <a:gd name="T34" fmla="*/ 72 w 148"/>
                <a:gd name="T35" fmla="*/ 151 h 151"/>
                <a:gd name="T36" fmla="*/ 65 w 148"/>
                <a:gd name="T37" fmla="*/ 151 h 151"/>
                <a:gd name="T38" fmla="*/ 57 w 148"/>
                <a:gd name="T39" fmla="*/ 151 h 151"/>
                <a:gd name="T40" fmla="*/ 50 w 148"/>
                <a:gd name="T41" fmla="*/ 150 h 151"/>
                <a:gd name="T42" fmla="*/ 44 w 148"/>
                <a:gd name="T43" fmla="*/ 148 h 151"/>
                <a:gd name="T44" fmla="*/ 39 w 148"/>
                <a:gd name="T45" fmla="*/ 145 h 151"/>
                <a:gd name="T46" fmla="*/ 32 w 148"/>
                <a:gd name="T47" fmla="*/ 143 h 151"/>
                <a:gd name="T48" fmla="*/ 25 w 148"/>
                <a:gd name="T49" fmla="*/ 140 h 151"/>
                <a:gd name="T50" fmla="*/ 20 w 148"/>
                <a:gd name="T51" fmla="*/ 136 h 151"/>
                <a:gd name="T52" fmla="*/ 15 w 148"/>
                <a:gd name="T53" fmla="*/ 131 h 151"/>
                <a:gd name="T54" fmla="*/ 12 w 148"/>
                <a:gd name="T55" fmla="*/ 128 h 151"/>
                <a:gd name="T56" fmla="*/ 9 w 148"/>
                <a:gd name="T57" fmla="*/ 123 h 151"/>
                <a:gd name="T58" fmla="*/ 5 w 148"/>
                <a:gd name="T59" fmla="*/ 118 h 151"/>
                <a:gd name="T60" fmla="*/ 2 w 148"/>
                <a:gd name="T61" fmla="*/ 112 h 151"/>
                <a:gd name="T62" fmla="*/ 0 w 148"/>
                <a:gd name="T63" fmla="*/ 107 h 151"/>
                <a:gd name="T64" fmla="*/ 0 w 148"/>
                <a:gd name="T65" fmla="*/ 100 h 151"/>
                <a:gd name="T66" fmla="*/ 0 w 148"/>
                <a:gd name="T67" fmla="*/ 0 h 151"/>
                <a:gd name="T68" fmla="*/ 148 w 148"/>
                <a:gd name="T69" fmla="*/ 0 h 151"/>
                <a:gd name="T70" fmla="*/ 148 w 148"/>
                <a:gd name="T71" fmla="*/ 6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8" h="151">
                  <a:moveTo>
                    <a:pt x="148" y="60"/>
                  </a:moveTo>
                  <a:lnTo>
                    <a:pt x="148" y="92"/>
                  </a:lnTo>
                  <a:lnTo>
                    <a:pt x="147" y="98"/>
                  </a:lnTo>
                  <a:lnTo>
                    <a:pt x="145" y="107"/>
                  </a:lnTo>
                  <a:lnTo>
                    <a:pt x="143" y="112"/>
                  </a:lnTo>
                  <a:lnTo>
                    <a:pt x="140" y="118"/>
                  </a:lnTo>
                  <a:lnTo>
                    <a:pt x="137" y="123"/>
                  </a:lnTo>
                  <a:lnTo>
                    <a:pt x="134" y="128"/>
                  </a:lnTo>
                  <a:lnTo>
                    <a:pt x="129" y="133"/>
                  </a:lnTo>
                  <a:lnTo>
                    <a:pt x="124" y="136"/>
                  </a:lnTo>
                  <a:lnTo>
                    <a:pt x="117" y="141"/>
                  </a:lnTo>
                  <a:lnTo>
                    <a:pt x="112" y="143"/>
                  </a:lnTo>
                  <a:lnTo>
                    <a:pt x="105" y="146"/>
                  </a:lnTo>
                  <a:lnTo>
                    <a:pt x="99" y="148"/>
                  </a:lnTo>
                  <a:lnTo>
                    <a:pt x="92" y="150"/>
                  </a:lnTo>
                  <a:lnTo>
                    <a:pt x="85" y="151"/>
                  </a:lnTo>
                  <a:lnTo>
                    <a:pt x="79" y="151"/>
                  </a:lnTo>
                  <a:lnTo>
                    <a:pt x="72" y="151"/>
                  </a:lnTo>
                  <a:lnTo>
                    <a:pt x="65" y="151"/>
                  </a:lnTo>
                  <a:lnTo>
                    <a:pt x="57" y="151"/>
                  </a:lnTo>
                  <a:lnTo>
                    <a:pt x="50" y="150"/>
                  </a:lnTo>
                  <a:lnTo>
                    <a:pt x="44" y="148"/>
                  </a:lnTo>
                  <a:lnTo>
                    <a:pt x="39" y="145"/>
                  </a:lnTo>
                  <a:lnTo>
                    <a:pt x="32" y="143"/>
                  </a:lnTo>
                  <a:lnTo>
                    <a:pt x="25" y="140"/>
                  </a:lnTo>
                  <a:lnTo>
                    <a:pt x="20" y="136"/>
                  </a:lnTo>
                  <a:lnTo>
                    <a:pt x="15" y="131"/>
                  </a:lnTo>
                  <a:lnTo>
                    <a:pt x="12" y="128"/>
                  </a:lnTo>
                  <a:lnTo>
                    <a:pt x="9" y="123"/>
                  </a:lnTo>
                  <a:lnTo>
                    <a:pt x="5" y="118"/>
                  </a:lnTo>
                  <a:lnTo>
                    <a:pt x="2" y="112"/>
                  </a:lnTo>
                  <a:lnTo>
                    <a:pt x="0" y="107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48" y="0"/>
                  </a:lnTo>
                  <a:lnTo>
                    <a:pt x="148" y="60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088" name="Freeform 216"/>
            <p:cNvSpPr>
              <a:spLocks/>
            </p:cNvSpPr>
            <p:nvPr/>
          </p:nvSpPr>
          <p:spPr bwMode="auto">
            <a:xfrm>
              <a:off x="5034" y="2689"/>
              <a:ext cx="148" cy="151"/>
            </a:xfrm>
            <a:custGeom>
              <a:avLst/>
              <a:gdLst>
                <a:gd name="T0" fmla="*/ 148 w 148"/>
                <a:gd name="T1" fmla="*/ 60 h 151"/>
                <a:gd name="T2" fmla="*/ 148 w 148"/>
                <a:gd name="T3" fmla="*/ 92 h 151"/>
                <a:gd name="T4" fmla="*/ 147 w 148"/>
                <a:gd name="T5" fmla="*/ 98 h 151"/>
                <a:gd name="T6" fmla="*/ 145 w 148"/>
                <a:gd name="T7" fmla="*/ 107 h 151"/>
                <a:gd name="T8" fmla="*/ 143 w 148"/>
                <a:gd name="T9" fmla="*/ 112 h 151"/>
                <a:gd name="T10" fmla="*/ 140 w 148"/>
                <a:gd name="T11" fmla="*/ 118 h 151"/>
                <a:gd name="T12" fmla="*/ 137 w 148"/>
                <a:gd name="T13" fmla="*/ 123 h 151"/>
                <a:gd name="T14" fmla="*/ 134 w 148"/>
                <a:gd name="T15" fmla="*/ 128 h 151"/>
                <a:gd name="T16" fmla="*/ 129 w 148"/>
                <a:gd name="T17" fmla="*/ 133 h 151"/>
                <a:gd name="T18" fmla="*/ 124 w 148"/>
                <a:gd name="T19" fmla="*/ 136 h 151"/>
                <a:gd name="T20" fmla="*/ 117 w 148"/>
                <a:gd name="T21" fmla="*/ 141 h 151"/>
                <a:gd name="T22" fmla="*/ 112 w 148"/>
                <a:gd name="T23" fmla="*/ 143 h 151"/>
                <a:gd name="T24" fmla="*/ 105 w 148"/>
                <a:gd name="T25" fmla="*/ 146 h 151"/>
                <a:gd name="T26" fmla="*/ 99 w 148"/>
                <a:gd name="T27" fmla="*/ 148 h 151"/>
                <a:gd name="T28" fmla="*/ 92 w 148"/>
                <a:gd name="T29" fmla="*/ 150 h 151"/>
                <a:gd name="T30" fmla="*/ 85 w 148"/>
                <a:gd name="T31" fmla="*/ 151 h 151"/>
                <a:gd name="T32" fmla="*/ 79 w 148"/>
                <a:gd name="T33" fmla="*/ 151 h 151"/>
                <a:gd name="T34" fmla="*/ 72 w 148"/>
                <a:gd name="T35" fmla="*/ 151 h 151"/>
                <a:gd name="T36" fmla="*/ 65 w 148"/>
                <a:gd name="T37" fmla="*/ 151 h 151"/>
                <a:gd name="T38" fmla="*/ 57 w 148"/>
                <a:gd name="T39" fmla="*/ 151 h 151"/>
                <a:gd name="T40" fmla="*/ 50 w 148"/>
                <a:gd name="T41" fmla="*/ 150 h 151"/>
                <a:gd name="T42" fmla="*/ 44 w 148"/>
                <a:gd name="T43" fmla="*/ 148 h 151"/>
                <a:gd name="T44" fmla="*/ 39 w 148"/>
                <a:gd name="T45" fmla="*/ 145 h 151"/>
                <a:gd name="T46" fmla="*/ 32 w 148"/>
                <a:gd name="T47" fmla="*/ 143 h 151"/>
                <a:gd name="T48" fmla="*/ 25 w 148"/>
                <a:gd name="T49" fmla="*/ 140 h 151"/>
                <a:gd name="T50" fmla="*/ 20 w 148"/>
                <a:gd name="T51" fmla="*/ 136 h 151"/>
                <a:gd name="T52" fmla="*/ 15 w 148"/>
                <a:gd name="T53" fmla="*/ 131 h 151"/>
                <a:gd name="T54" fmla="*/ 12 w 148"/>
                <a:gd name="T55" fmla="*/ 128 h 151"/>
                <a:gd name="T56" fmla="*/ 9 w 148"/>
                <a:gd name="T57" fmla="*/ 123 h 151"/>
                <a:gd name="T58" fmla="*/ 5 w 148"/>
                <a:gd name="T59" fmla="*/ 118 h 151"/>
                <a:gd name="T60" fmla="*/ 2 w 148"/>
                <a:gd name="T61" fmla="*/ 112 h 151"/>
                <a:gd name="T62" fmla="*/ 0 w 148"/>
                <a:gd name="T63" fmla="*/ 107 h 151"/>
                <a:gd name="T64" fmla="*/ 0 w 148"/>
                <a:gd name="T65" fmla="*/ 100 h 151"/>
                <a:gd name="T66" fmla="*/ 0 w 148"/>
                <a:gd name="T67" fmla="*/ 0 h 151"/>
                <a:gd name="T68" fmla="*/ 148 w 148"/>
                <a:gd name="T69" fmla="*/ 0 h 151"/>
                <a:gd name="T70" fmla="*/ 148 w 148"/>
                <a:gd name="T71" fmla="*/ 6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8" h="151">
                  <a:moveTo>
                    <a:pt x="148" y="60"/>
                  </a:moveTo>
                  <a:lnTo>
                    <a:pt x="148" y="92"/>
                  </a:lnTo>
                  <a:lnTo>
                    <a:pt x="147" y="98"/>
                  </a:lnTo>
                  <a:lnTo>
                    <a:pt x="145" y="107"/>
                  </a:lnTo>
                  <a:lnTo>
                    <a:pt x="143" y="112"/>
                  </a:lnTo>
                  <a:lnTo>
                    <a:pt x="140" y="118"/>
                  </a:lnTo>
                  <a:lnTo>
                    <a:pt x="137" y="123"/>
                  </a:lnTo>
                  <a:lnTo>
                    <a:pt x="134" y="128"/>
                  </a:lnTo>
                  <a:lnTo>
                    <a:pt x="129" y="133"/>
                  </a:lnTo>
                  <a:lnTo>
                    <a:pt x="124" y="136"/>
                  </a:lnTo>
                  <a:lnTo>
                    <a:pt x="117" y="141"/>
                  </a:lnTo>
                  <a:lnTo>
                    <a:pt x="112" y="143"/>
                  </a:lnTo>
                  <a:lnTo>
                    <a:pt x="105" y="146"/>
                  </a:lnTo>
                  <a:lnTo>
                    <a:pt x="99" y="148"/>
                  </a:lnTo>
                  <a:lnTo>
                    <a:pt x="92" y="150"/>
                  </a:lnTo>
                  <a:lnTo>
                    <a:pt x="85" y="151"/>
                  </a:lnTo>
                  <a:lnTo>
                    <a:pt x="79" y="151"/>
                  </a:lnTo>
                  <a:lnTo>
                    <a:pt x="72" y="151"/>
                  </a:lnTo>
                  <a:lnTo>
                    <a:pt x="65" y="151"/>
                  </a:lnTo>
                  <a:lnTo>
                    <a:pt x="57" y="151"/>
                  </a:lnTo>
                  <a:lnTo>
                    <a:pt x="50" y="150"/>
                  </a:lnTo>
                  <a:lnTo>
                    <a:pt x="44" y="148"/>
                  </a:lnTo>
                  <a:lnTo>
                    <a:pt x="39" y="145"/>
                  </a:lnTo>
                  <a:lnTo>
                    <a:pt x="32" y="143"/>
                  </a:lnTo>
                  <a:lnTo>
                    <a:pt x="25" y="140"/>
                  </a:lnTo>
                  <a:lnTo>
                    <a:pt x="20" y="136"/>
                  </a:lnTo>
                  <a:lnTo>
                    <a:pt x="15" y="131"/>
                  </a:lnTo>
                  <a:lnTo>
                    <a:pt x="12" y="128"/>
                  </a:lnTo>
                  <a:lnTo>
                    <a:pt x="9" y="123"/>
                  </a:lnTo>
                  <a:lnTo>
                    <a:pt x="5" y="118"/>
                  </a:lnTo>
                  <a:lnTo>
                    <a:pt x="2" y="112"/>
                  </a:lnTo>
                  <a:lnTo>
                    <a:pt x="0" y="107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48" y="0"/>
                  </a:lnTo>
                  <a:lnTo>
                    <a:pt x="148" y="6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089" name="Rectangle 217"/>
            <p:cNvSpPr>
              <a:spLocks noChangeArrowheads="1"/>
            </p:cNvSpPr>
            <p:nvPr/>
          </p:nvSpPr>
          <p:spPr bwMode="auto">
            <a:xfrm>
              <a:off x="5051" y="2707"/>
              <a:ext cx="112" cy="74"/>
            </a:xfrm>
            <a:prstGeom prst="rect">
              <a:avLst/>
            </a:prstGeom>
            <a:solidFill>
              <a:srgbClr val="FFFFFF"/>
            </a:solidFill>
            <a:ln w="269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090" name="Rectangle 218"/>
            <p:cNvSpPr>
              <a:spLocks noChangeArrowheads="1"/>
            </p:cNvSpPr>
            <p:nvPr/>
          </p:nvSpPr>
          <p:spPr bwMode="auto">
            <a:xfrm>
              <a:off x="5051" y="2707"/>
              <a:ext cx="112" cy="7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091" name="Freeform 219"/>
            <p:cNvSpPr>
              <a:spLocks/>
            </p:cNvSpPr>
            <p:nvPr/>
          </p:nvSpPr>
          <p:spPr bwMode="auto">
            <a:xfrm>
              <a:off x="5088" y="2900"/>
              <a:ext cx="38" cy="24"/>
            </a:xfrm>
            <a:custGeom>
              <a:avLst/>
              <a:gdLst>
                <a:gd name="T0" fmla="*/ 38 w 38"/>
                <a:gd name="T1" fmla="*/ 12 h 24"/>
                <a:gd name="T2" fmla="*/ 38 w 38"/>
                <a:gd name="T3" fmla="*/ 10 h 24"/>
                <a:gd name="T4" fmla="*/ 36 w 38"/>
                <a:gd name="T5" fmla="*/ 9 h 24"/>
                <a:gd name="T6" fmla="*/ 36 w 38"/>
                <a:gd name="T7" fmla="*/ 9 h 24"/>
                <a:gd name="T8" fmla="*/ 36 w 38"/>
                <a:gd name="T9" fmla="*/ 7 h 24"/>
                <a:gd name="T10" fmla="*/ 35 w 38"/>
                <a:gd name="T11" fmla="*/ 5 h 24"/>
                <a:gd name="T12" fmla="*/ 33 w 38"/>
                <a:gd name="T13" fmla="*/ 4 h 24"/>
                <a:gd name="T14" fmla="*/ 31 w 38"/>
                <a:gd name="T15" fmla="*/ 4 h 24"/>
                <a:gd name="T16" fmla="*/ 31 w 38"/>
                <a:gd name="T17" fmla="*/ 2 h 24"/>
                <a:gd name="T18" fmla="*/ 28 w 38"/>
                <a:gd name="T19" fmla="*/ 2 h 24"/>
                <a:gd name="T20" fmla="*/ 26 w 38"/>
                <a:gd name="T21" fmla="*/ 0 h 24"/>
                <a:gd name="T22" fmla="*/ 25 w 38"/>
                <a:gd name="T23" fmla="*/ 0 h 24"/>
                <a:gd name="T24" fmla="*/ 23 w 38"/>
                <a:gd name="T25" fmla="*/ 0 h 24"/>
                <a:gd name="T26" fmla="*/ 21 w 38"/>
                <a:gd name="T27" fmla="*/ 0 h 24"/>
                <a:gd name="T28" fmla="*/ 16 w 38"/>
                <a:gd name="T29" fmla="*/ 0 h 24"/>
                <a:gd name="T30" fmla="*/ 15 w 38"/>
                <a:gd name="T31" fmla="*/ 0 h 24"/>
                <a:gd name="T32" fmla="*/ 13 w 38"/>
                <a:gd name="T33" fmla="*/ 0 h 24"/>
                <a:gd name="T34" fmla="*/ 11 w 38"/>
                <a:gd name="T35" fmla="*/ 0 h 24"/>
                <a:gd name="T36" fmla="*/ 10 w 38"/>
                <a:gd name="T37" fmla="*/ 2 h 24"/>
                <a:gd name="T38" fmla="*/ 6 w 38"/>
                <a:gd name="T39" fmla="*/ 2 h 24"/>
                <a:gd name="T40" fmla="*/ 6 w 38"/>
                <a:gd name="T41" fmla="*/ 4 h 24"/>
                <a:gd name="T42" fmla="*/ 5 w 38"/>
                <a:gd name="T43" fmla="*/ 4 h 24"/>
                <a:gd name="T44" fmla="*/ 3 w 38"/>
                <a:gd name="T45" fmla="*/ 5 h 24"/>
                <a:gd name="T46" fmla="*/ 1 w 38"/>
                <a:gd name="T47" fmla="*/ 7 h 24"/>
                <a:gd name="T48" fmla="*/ 1 w 38"/>
                <a:gd name="T49" fmla="*/ 9 h 24"/>
                <a:gd name="T50" fmla="*/ 1 w 38"/>
                <a:gd name="T51" fmla="*/ 9 h 24"/>
                <a:gd name="T52" fmla="*/ 0 w 38"/>
                <a:gd name="T53" fmla="*/ 10 h 24"/>
                <a:gd name="T54" fmla="*/ 0 w 38"/>
                <a:gd name="T55" fmla="*/ 14 h 24"/>
                <a:gd name="T56" fmla="*/ 1 w 38"/>
                <a:gd name="T57" fmla="*/ 15 h 24"/>
                <a:gd name="T58" fmla="*/ 1 w 38"/>
                <a:gd name="T59" fmla="*/ 17 h 24"/>
                <a:gd name="T60" fmla="*/ 3 w 38"/>
                <a:gd name="T61" fmla="*/ 19 h 24"/>
                <a:gd name="T62" fmla="*/ 5 w 38"/>
                <a:gd name="T63" fmla="*/ 19 h 24"/>
                <a:gd name="T64" fmla="*/ 6 w 38"/>
                <a:gd name="T65" fmla="*/ 20 h 24"/>
                <a:gd name="T66" fmla="*/ 6 w 38"/>
                <a:gd name="T67" fmla="*/ 20 h 24"/>
                <a:gd name="T68" fmla="*/ 10 w 38"/>
                <a:gd name="T69" fmla="*/ 22 h 24"/>
                <a:gd name="T70" fmla="*/ 11 w 38"/>
                <a:gd name="T71" fmla="*/ 24 h 24"/>
                <a:gd name="T72" fmla="*/ 13 w 38"/>
                <a:gd name="T73" fmla="*/ 24 h 24"/>
                <a:gd name="T74" fmla="*/ 15 w 38"/>
                <a:gd name="T75" fmla="*/ 24 h 24"/>
                <a:gd name="T76" fmla="*/ 16 w 38"/>
                <a:gd name="T77" fmla="*/ 24 h 24"/>
                <a:gd name="T78" fmla="*/ 21 w 38"/>
                <a:gd name="T79" fmla="*/ 24 h 24"/>
                <a:gd name="T80" fmla="*/ 23 w 38"/>
                <a:gd name="T81" fmla="*/ 24 h 24"/>
                <a:gd name="T82" fmla="*/ 25 w 38"/>
                <a:gd name="T83" fmla="*/ 24 h 24"/>
                <a:gd name="T84" fmla="*/ 26 w 38"/>
                <a:gd name="T85" fmla="*/ 24 h 24"/>
                <a:gd name="T86" fmla="*/ 28 w 38"/>
                <a:gd name="T87" fmla="*/ 22 h 24"/>
                <a:gd name="T88" fmla="*/ 31 w 38"/>
                <a:gd name="T89" fmla="*/ 20 h 24"/>
                <a:gd name="T90" fmla="*/ 31 w 38"/>
                <a:gd name="T91" fmla="*/ 20 h 24"/>
                <a:gd name="T92" fmla="*/ 33 w 38"/>
                <a:gd name="T93" fmla="*/ 19 h 24"/>
                <a:gd name="T94" fmla="*/ 35 w 38"/>
                <a:gd name="T95" fmla="*/ 19 h 24"/>
                <a:gd name="T96" fmla="*/ 36 w 38"/>
                <a:gd name="T97" fmla="*/ 17 h 24"/>
                <a:gd name="T98" fmla="*/ 36 w 38"/>
                <a:gd name="T99" fmla="*/ 15 h 24"/>
                <a:gd name="T100" fmla="*/ 38 w 38"/>
                <a:gd name="T101" fmla="*/ 14 h 24"/>
                <a:gd name="T102" fmla="*/ 38 w 38"/>
                <a:gd name="T10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" h="24">
                  <a:moveTo>
                    <a:pt x="38" y="12"/>
                  </a:moveTo>
                  <a:lnTo>
                    <a:pt x="38" y="10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7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28" y="2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5" y="4"/>
                  </a:lnTo>
                  <a:lnTo>
                    <a:pt x="3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10" y="22"/>
                  </a:lnTo>
                  <a:lnTo>
                    <a:pt x="11" y="24"/>
                  </a:lnTo>
                  <a:lnTo>
                    <a:pt x="13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21" y="24"/>
                  </a:lnTo>
                  <a:lnTo>
                    <a:pt x="23" y="24"/>
                  </a:lnTo>
                  <a:lnTo>
                    <a:pt x="25" y="24"/>
                  </a:lnTo>
                  <a:lnTo>
                    <a:pt x="26" y="24"/>
                  </a:lnTo>
                  <a:lnTo>
                    <a:pt x="28" y="22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3" y="19"/>
                  </a:lnTo>
                  <a:lnTo>
                    <a:pt x="35" y="19"/>
                  </a:lnTo>
                  <a:lnTo>
                    <a:pt x="36" y="17"/>
                  </a:lnTo>
                  <a:lnTo>
                    <a:pt x="36" y="15"/>
                  </a:lnTo>
                  <a:lnTo>
                    <a:pt x="38" y="14"/>
                  </a:lnTo>
                  <a:lnTo>
                    <a:pt x="38" y="12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092" name="Freeform 220"/>
            <p:cNvSpPr>
              <a:spLocks/>
            </p:cNvSpPr>
            <p:nvPr/>
          </p:nvSpPr>
          <p:spPr bwMode="auto">
            <a:xfrm>
              <a:off x="5088" y="2900"/>
              <a:ext cx="38" cy="24"/>
            </a:xfrm>
            <a:custGeom>
              <a:avLst/>
              <a:gdLst>
                <a:gd name="T0" fmla="*/ 38 w 38"/>
                <a:gd name="T1" fmla="*/ 12 h 24"/>
                <a:gd name="T2" fmla="*/ 38 w 38"/>
                <a:gd name="T3" fmla="*/ 10 h 24"/>
                <a:gd name="T4" fmla="*/ 36 w 38"/>
                <a:gd name="T5" fmla="*/ 9 h 24"/>
                <a:gd name="T6" fmla="*/ 36 w 38"/>
                <a:gd name="T7" fmla="*/ 9 h 24"/>
                <a:gd name="T8" fmla="*/ 36 w 38"/>
                <a:gd name="T9" fmla="*/ 7 h 24"/>
                <a:gd name="T10" fmla="*/ 35 w 38"/>
                <a:gd name="T11" fmla="*/ 5 h 24"/>
                <a:gd name="T12" fmla="*/ 33 w 38"/>
                <a:gd name="T13" fmla="*/ 4 h 24"/>
                <a:gd name="T14" fmla="*/ 31 w 38"/>
                <a:gd name="T15" fmla="*/ 4 h 24"/>
                <a:gd name="T16" fmla="*/ 31 w 38"/>
                <a:gd name="T17" fmla="*/ 2 h 24"/>
                <a:gd name="T18" fmla="*/ 28 w 38"/>
                <a:gd name="T19" fmla="*/ 2 h 24"/>
                <a:gd name="T20" fmla="*/ 26 w 38"/>
                <a:gd name="T21" fmla="*/ 0 h 24"/>
                <a:gd name="T22" fmla="*/ 25 w 38"/>
                <a:gd name="T23" fmla="*/ 0 h 24"/>
                <a:gd name="T24" fmla="*/ 23 w 38"/>
                <a:gd name="T25" fmla="*/ 0 h 24"/>
                <a:gd name="T26" fmla="*/ 21 w 38"/>
                <a:gd name="T27" fmla="*/ 0 h 24"/>
                <a:gd name="T28" fmla="*/ 16 w 38"/>
                <a:gd name="T29" fmla="*/ 0 h 24"/>
                <a:gd name="T30" fmla="*/ 15 w 38"/>
                <a:gd name="T31" fmla="*/ 0 h 24"/>
                <a:gd name="T32" fmla="*/ 13 w 38"/>
                <a:gd name="T33" fmla="*/ 0 h 24"/>
                <a:gd name="T34" fmla="*/ 11 w 38"/>
                <a:gd name="T35" fmla="*/ 0 h 24"/>
                <a:gd name="T36" fmla="*/ 10 w 38"/>
                <a:gd name="T37" fmla="*/ 2 h 24"/>
                <a:gd name="T38" fmla="*/ 6 w 38"/>
                <a:gd name="T39" fmla="*/ 2 h 24"/>
                <a:gd name="T40" fmla="*/ 6 w 38"/>
                <a:gd name="T41" fmla="*/ 4 h 24"/>
                <a:gd name="T42" fmla="*/ 5 w 38"/>
                <a:gd name="T43" fmla="*/ 4 h 24"/>
                <a:gd name="T44" fmla="*/ 3 w 38"/>
                <a:gd name="T45" fmla="*/ 5 h 24"/>
                <a:gd name="T46" fmla="*/ 1 w 38"/>
                <a:gd name="T47" fmla="*/ 7 h 24"/>
                <a:gd name="T48" fmla="*/ 1 w 38"/>
                <a:gd name="T49" fmla="*/ 9 h 24"/>
                <a:gd name="T50" fmla="*/ 1 w 38"/>
                <a:gd name="T51" fmla="*/ 9 h 24"/>
                <a:gd name="T52" fmla="*/ 0 w 38"/>
                <a:gd name="T53" fmla="*/ 10 h 24"/>
                <a:gd name="T54" fmla="*/ 0 w 38"/>
                <a:gd name="T55" fmla="*/ 14 h 24"/>
                <a:gd name="T56" fmla="*/ 1 w 38"/>
                <a:gd name="T57" fmla="*/ 15 h 24"/>
                <a:gd name="T58" fmla="*/ 1 w 38"/>
                <a:gd name="T59" fmla="*/ 17 h 24"/>
                <a:gd name="T60" fmla="*/ 3 w 38"/>
                <a:gd name="T61" fmla="*/ 19 h 24"/>
                <a:gd name="T62" fmla="*/ 5 w 38"/>
                <a:gd name="T63" fmla="*/ 19 h 24"/>
                <a:gd name="T64" fmla="*/ 6 w 38"/>
                <a:gd name="T65" fmla="*/ 20 h 24"/>
                <a:gd name="T66" fmla="*/ 6 w 38"/>
                <a:gd name="T67" fmla="*/ 20 h 24"/>
                <a:gd name="T68" fmla="*/ 10 w 38"/>
                <a:gd name="T69" fmla="*/ 22 h 24"/>
                <a:gd name="T70" fmla="*/ 11 w 38"/>
                <a:gd name="T71" fmla="*/ 24 h 24"/>
                <a:gd name="T72" fmla="*/ 13 w 38"/>
                <a:gd name="T73" fmla="*/ 24 h 24"/>
                <a:gd name="T74" fmla="*/ 15 w 38"/>
                <a:gd name="T75" fmla="*/ 24 h 24"/>
                <a:gd name="T76" fmla="*/ 16 w 38"/>
                <a:gd name="T77" fmla="*/ 24 h 24"/>
                <a:gd name="T78" fmla="*/ 21 w 38"/>
                <a:gd name="T79" fmla="*/ 24 h 24"/>
                <a:gd name="T80" fmla="*/ 23 w 38"/>
                <a:gd name="T81" fmla="*/ 24 h 24"/>
                <a:gd name="T82" fmla="*/ 25 w 38"/>
                <a:gd name="T83" fmla="*/ 24 h 24"/>
                <a:gd name="T84" fmla="*/ 26 w 38"/>
                <a:gd name="T85" fmla="*/ 24 h 24"/>
                <a:gd name="T86" fmla="*/ 28 w 38"/>
                <a:gd name="T87" fmla="*/ 22 h 24"/>
                <a:gd name="T88" fmla="*/ 31 w 38"/>
                <a:gd name="T89" fmla="*/ 20 h 24"/>
                <a:gd name="T90" fmla="*/ 31 w 38"/>
                <a:gd name="T91" fmla="*/ 20 h 24"/>
                <a:gd name="T92" fmla="*/ 33 w 38"/>
                <a:gd name="T93" fmla="*/ 19 h 24"/>
                <a:gd name="T94" fmla="*/ 35 w 38"/>
                <a:gd name="T95" fmla="*/ 19 h 24"/>
                <a:gd name="T96" fmla="*/ 36 w 38"/>
                <a:gd name="T97" fmla="*/ 17 h 24"/>
                <a:gd name="T98" fmla="*/ 36 w 38"/>
                <a:gd name="T99" fmla="*/ 15 h 24"/>
                <a:gd name="T100" fmla="*/ 38 w 38"/>
                <a:gd name="T101" fmla="*/ 14 h 24"/>
                <a:gd name="T102" fmla="*/ 38 w 38"/>
                <a:gd name="T10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" h="24">
                  <a:moveTo>
                    <a:pt x="38" y="12"/>
                  </a:moveTo>
                  <a:lnTo>
                    <a:pt x="38" y="10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7"/>
                  </a:lnTo>
                  <a:lnTo>
                    <a:pt x="35" y="5"/>
                  </a:lnTo>
                  <a:lnTo>
                    <a:pt x="33" y="4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28" y="2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5" y="4"/>
                  </a:lnTo>
                  <a:lnTo>
                    <a:pt x="3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10" y="22"/>
                  </a:lnTo>
                  <a:lnTo>
                    <a:pt x="11" y="24"/>
                  </a:lnTo>
                  <a:lnTo>
                    <a:pt x="13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21" y="24"/>
                  </a:lnTo>
                  <a:lnTo>
                    <a:pt x="23" y="24"/>
                  </a:lnTo>
                  <a:lnTo>
                    <a:pt x="25" y="24"/>
                  </a:lnTo>
                  <a:lnTo>
                    <a:pt x="26" y="24"/>
                  </a:lnTo>
                  <a:lnTo>
                    <a:pt x="28" y="22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3" y="19"/>
                  </a:lnTo>
                  <a:lnTo>
                    <a:pt x="35" y="19"/>
                  </a:lnTo>
                  <a:lnTo>
                    <a:pt x="36" y="17"/>
                  </a:lnTo>
                  <a:lnTo>
                    <a:pt x="36" y="15"/>
                  </a:lnTo>
                  <a:lnTo>
                    <a:pt x="38" y="14"/>
                  </a:lnTo>
                  <a:lnTo>
                    <a:pt x="38" y="1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093" name="Freeform 221"/>
            <p:cNvSpPr>
              <a:spLocks/>
            </p:cNvSpPr>
            <p:nvPr/>
          </p:nvSpPr>
          <p:spPr bwMode="auto">
            <a:xfrm>
              <a:off x="5044" y="2900"/>
              <a:ext cx="37" cy="24"/>
            </a:xfrm>
            <a:custGeom>
              <a:avLst/>
              <a:gdLst>
                <a:gd name="T0" fmla="*/ 37 w 37"/>
                <a:gd name="T1" fmla="*/ 12 h 24"/>
                <a:gd name="T2" fmla="*/ 37 w 37"/>
                <a:gd name="T3" fmla="*/ 10 h 24"/>
                <a:gd name="T4" fmla="*/ 37 w 37"/>
                <a:gd name="T5" fmla="*/ 9 h 24"/>
                <a:gd name="T6" fmla="*/ 37 w 37"/>
                <a:gd name="T7" fmla="*/ 9 h 24"/>
                <a:gd name="T8" fmla="*/ 35 w 37"/>
                <a:gd name="T9" fmla="*/ 7 h 24"/>
                <a:gd name="T10" fmla="*/ 34 w 37"/>
                <a:gd name="T11" fmla="*/ 5 h 24"/>
                <a:gd name="T12" fmla="*/ 34 w 37"/>
                <a:gd name="T13" fmla="*/ 4 h 24"/>
                <a:gd name="T14" fmla="*/ 32 w 37"/>
                <a:gd name="T15" fmla="*/ 4 h 24"/>
                <a:gd name="T16" fmla="*/ 30 w 37"/>
                <a:gd name="T17" fmla="*/ 2 h 24"/>
                <a:gd name="T18" fmla="*/ 27 w 37"/>
                <a:gd name="T19" fmla="*/ 2 h 24"/>
                <a:gd name="T20" fmla="*/ 25 w 37"/>
                <a:gd name="T21" fmla="*/ 0 h 24"/>
                <a:gd name="T22" fmla="*/ 24 w 37"/>
                <a:gd name="T23" fmla="*/ 0 h 24"/>
                <a:gd name="T24" fmla="*/ 22 w 37"/>
                <a:gd name="T25" fmla="*/ 0 h 24"/>
                <a:gd name="T26" fmla="*/ 20 w 37"/>
                <a:gd name="T27" fmla="*/ 0 h 24"/>
                <a:gd name="T28" fmla="*/ 17 w 37"/>
                <a:gd name="T29" fmla="*/ 0 h 24"/>
                <a:gd name="T30" fmla="*/ 15 w 37"/>
                <a:gd name="T31" fmla="*/ 0 h 24"/>
                <a:gd name="T32" fmla="*/ 14 w 37"/>
                <a:gd name="T33" fmla="*/ 0 h 24"/>
                <a:gd name="T34" fmla="*/ 12 w 37"/>
                <a:gd name="T35" fmla="*/ 0 h 24"/>
                <a:gd name="T36" fmla="*/ 10 w 37"/>
                <a:gd name="T37" fmla="*/ 2 h 24"/>
                <a:gd name="T38" fmla="*/ 7 w 37"/>
                <a:gd name="T39" fmla="*/ 2 h 24"/>
                <a:gd name="T40" fmla="*/ 5 w 37"/>
                <a:gd name="T41" fmla="*/ 4 h 24"/>
                <a:gd name="T42" fmla="*/ 4 w 37"/>
                <a:gd name="T43" fmla="*/ 4 h 24"/>
                <a:gd name="T44" fmla="*/ 4 w 37"/>
                <a:gd name="T45" fmla="*/ 5 h 24"/>
                <a:gd name="T46" fmla="*/ 2 w 37"/>
                <a:gd name="T47" fmla="*/ 7 h 24"/>
                <a:gd name="T48" fmla="*/ 0 w 37"/>
                <a:gd name="T49" fmla="*/ 9 h 24"/>
                <a:gd name="T50" fmla="*/ 0 w 37"/>
                <a:gd name="T51" fmla="*/ 9 h 24"/>
                <a:gd name="T52" fmla="*/ 0 w 37"/>
                <a:gd name="T53" fmla="*/ 10 h 24"/>
                <a:gd name="T54" fmla="*/ 0 w 37"/>
                <a:gd name="T55" fmla="*/ 14 h 24"/>
                <a:gd name="T56" fmla="*/ 0 w 37"/>
                <a:gd name="T57" fmla="*/ 15 h 24"/>
                <a:gd name="T58" fmla="*/ 2 w 37"/>
                <a:gd name="T59" fmla="*/ 17 h 24"/>
                <a:gd name="T60" fmla="*/ 4 w 37"/>
                <a:gd name="T61" fmla="*/ 19 h 24"/>
                <a:gd name="T62" fmla="*/ 4 w 37"/>
                <a:gd name="T63" fmla="*/ 19 h 24"/>
                <a:gd name="T64" fmla="*/ 5 w 37"/>
                <a:gd name="T65" fmla="*/ 20 h 24"/>
                <a:gd name="T66" fmla="*/ 7 w 37"/>
                <a:gd name="T67" fmla="*/ 20 h 24"/>
                <a:gd name="T68" fmla="*/ 10 w 37"/>
                <a:gd name="T69" fmla="*/ 22 h 24"/>
                <a:gd name="T70" fmla="*/ 12 w 37"/>
                <a:gd name="T71" fmla="*/ 24 h 24"/>
                <a:gd name="T72" fmla="*/ 14 w 37"/>
                <a:gd name="T73" fmla="*/ 24 h 24"/>
                <a:gd name="T74" fmla="*/ 15 w 37"/>
                <a:gd name="T75" fmla="*/ 24 h 24"/>
                <a:gd name="T76" fmla="*/ 17 w 37"/>
                <a:gd name="T77" fmla="*/ 24 h 24"/>
                <a:gd name="T78" fmla="*/ 20 w 37"/>
                <a:gd name="T79" fmla="*/ 24 h 24"/>
                <a:gd name="T80" fmla="*/ 22 w 37"/>
                <a:gd name="T81" fmla="*/ 24 h 24"/>
                <a:gd name="T82" fmla="*/ 24 w 37"/>
                <a:gd name="T83" fmla="*/ 24 h 24"/>
                <a:gd name="T84" fmla="*/ 25 w 37"/>
                <a:gd name="T85" fmla="*/ 24 h 24"/>
                <a:gd name="T86" fmla="*/ 27 w 37"/>
                <a:gd name="T87" fmla="*/ 22 h 24"/>
                <a:gd name="T88" fmla="*/ 30 w 37"/>
                <a:gd name="T89" fmla="*/ 20 h 24"/>
                <a:gd name="T90" fmla="*/ 32 w 37"/>
                <a:gd name="T91" fmla="*/ 20 h 24"/>
                <a:gd name="T92" fmla="*/ 34 w 37"/>
                <a:gd name="T93" fmla="*/ 19 h 24"/>
                <a:gd name="T94" fmla="*/ 34 w 37"/>
                <a:gd name="T95" fmla="*/ 19 h 24"/>
                <a:gd name="T96" fmla="*/ 35 w 37"/>
                <a:gd name="T97" fmla="*/ 17 h 24"/>
                <a:gd name="T98" fmla="*/ 37 w 37"/>
                <a:gd name="T99" fmla="*/ 15 h 24"/>
                <a:gd name="T100" fmla="*/ 37 w 37"/>
                <a:gd name="T101" fmla="*/ 14 h 24"/>
                <a:gd name="T102" fmla="*/ 37 w 37"/>
                <a:gd name="T10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" h="24">
                  <a:moveTo>
                    <a:pt x="37" y="12"/>
                  </a:moveTo>
                  <a:lnTo>
                    <a:pt x="37" y="10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5" y="7"/>
                  </a:lnTo>
                  <a:lnTo>
                    <a:pt x="34" y="5"/>
                  </a:lnTo>
                  <a:lnTo>
                    <a:pt x="34" y="4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7" y="2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7" y="2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2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10" y="22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5" y="24"/>
                  </a:lnTo>
                  <a:lnTo>
                    <a:pt x="27" y="22"/>
                  </a:lnTo>
                  <a:lnTo>
                    <a:pt x="30" y="20"/>
                  </a:lnTo>
                  <a:lnTo>
                    <a:pt x="32" y="20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35" y="17"/>
                  </a:lnTo>
                  <a:lnTo>
                    <a:pt x="37" y="15"/>
                  </a:lnTo>
                  <a:lnTo>
                    <a:pt x="37" y="14"/>
                  </a:lnTo>
                  <a:lnTo>
                    <a:pt x="37" y="12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094" name="Freeform 222"/>
            <p:cNvSpPr>
              <a:spLocks/>
            </p:cNvSpPr>
            <p:nvPr/>
          </p:nvSpPr>
          <p:spPr bwMode="auto">
            <a:xfrm>
              <a:off x="5044" y="2900"/>
              <a:ext cx="37" cy="24"/>
            </a:xfrm>
            <a:custGeom>
              <a:avLst/>
              <a:gdLst>
                <a:gd name="T0" fmla="*/ 37 w 37"/>
                <a:gd name="T1" fmla="*/ 12 h 24"/>
                <a:gd name="T2" fmla="*/ 37 w 37"/>
                <a:gd name="T3" fmla="*/ 10 h 24"/>
                <a:gd name="T4" fmla="*/ 37 w 37"/>
                <a:gd name="T5" fmla="*/ 9 h 24"/>
                <a:gd name="T6" fmla="*/ 37 w 37"/>
                <a:gd name="T7" fmla="*/ 9 h 24"/>
                <a:gd name="T8" fmla="*/ 35 w 37"/>
                <a:gd name="T9" fmla="*/ 7 h 24"/>
                <a:gd name="T10" fmla="*/ 34 w 37"/>
                <a:gd name="T11" fmla="*/ 5 h 24"/>
                <a:gd name="T12" fmla="*/ 34 w 37"/>
                <a:gd name="T13" fmla="*/ 4 h 24"/>
                <a:gd name="T14" fmla="*/ 32 w 37"/>
                <a:gd name="T15" fmla="*/ 4 h 24"/>
                <a:gd name="T16" fmla="*/ 30 w 37"/>
                <a:gd name="T17" fmla="*/ 2 h 24"/>
                <a:gd name="T18" fmla="*/ 27 w 37"/>
                <a:gd name="T19" fmla="*/ 2 h 24"/>
                <a:gd name="T20" fmla="*/ 25 w 37"/>
                <a:gd name="T21" fmla="*/ 0 h 24"/>
                <a:gd name="T22" fmla="*/ 24 w 37"/>
                <a:gd name="T23" fmla="*/ 0 h 24"/>
                <a:gd name="T24" fmla="*/ 22 w 37"/>
                <a:gd name="T25" fmla="*/ 0 h 24"/>
                <a:gd name="T26" fmla="*/ 20 w 37"/>
                <a:gd name="T27" fmla="*/ 0 h 24"/>
                <a:gd name="T28" fmla="*/ 17 w 37"/>
                <a:gd name="T29" fmla="*/ 0 h 24"/>
                <a:gd name="T30" fmla="*/ 15 w 37"/>
                <a:gd name="T31" fmla="*/ 0 h 24"/>
                <a:gd name="T32" fmla="*/ 14 w 37"/>
                <a:gd name="T33" fmla="*/ 0 h 24"/>
                <a:gd name="T34" fmla="*/ 12 w 37"/>
                <a:gd name="T35" fmla="*/ 0 h 24"/>
                <a:gd name="T36" fmla="*/ 10 w 37"/>
                <a:gd name="T37" fmla="*/ 2 h 24"/>
                <a:gd name="T38" fmla="*/ 7 w 37"/>
                <a:gd name="T39" fmla="*/ 2 h 24"/>
                <a:gd name="T40" fmla="*/ 5 w 37"/>
                <a:gd name="T41" fmla="*/ 4 h 24"/>
                <a:gd name="T42" fmla="*/ 4 w 37"/>
                <a:gd name="T43" fmla="*/ 4 h 24"/>
                <a:gd name="T44" fmla="*/ 4 w 37"/>
                <a:gd name="T45" fmla="*/ 5 h 24"/>
                <a:gd name="T46" fmla="*/ 2 w 37"/>
                <a:gd name="T47" fmla="*/ 7 h 24"/>
                <a:gd name="T48" fmla="*/ 0 w 37"/>
                <a:gd name="T49" fmla="*/ 9 h 24"/>
                <a:gd name="T50" fmla="*/ 0 w 37"/>
                <a:gd name="T51" fmla="*/ 9 h 24"/>
                <a:gd name="T52" fmla="*/ 0 w 37"/>
                <a:gd name="T53" fmla="*/ 10 h 24"/>
                <a:gd name="T54" fmla="*/ 0 w 37"/>
                <a:gd name="T55" fmla="*/ 14 h 24"/>
                <a:gd name="T56" fmla="*/ 0 w 37"/>
                <a:gd name="T57" fmla="*/ 15 h 24"/>
                <a:gd name="T58" fmla="*/ 2 w 37"/>
                <a:gd name="T59" fmla="*/ 17 h 24"/>
                <a:gd name="T60" fmla="*/ 4 w 37"/>
                <a:gd name="T61" fmla="*/ 19 h 24"/>
                <a:gd name="T62" fmla="*/ 4 w 37"/>
                <a:gd name="T63" fmla="*/ 19 h 24"/>
                <a:gd name="T64" fmla="*/ 5 w 37"/>
                <a:gd name="T65" fmla="*/ 20 h 24"/>
                <a:gd name="T66" fmla="*/ 7 w 37"/>
                <a:gd name="T67" fmla="*/ 20 h 24"/>
                <a:gd name="T68" fmla="*/ 10 w 37"/>
                <a:gd name="T69" fmla="*/ 22 h 24"/>
                <a:gd name="T70" fmla="*/ 12 w 37"/>
                <a:gd name="T71" fmla="*/ 24 h 24"/>
                <a:gd name="T72" fmla="*/ 14 w 37"/>
                <a:gd name="T73" fmla="*/ 24 h 24"/>
                <a:gd name="T74" fmla="*/ 15 w 37"/>
                <a:gd name="T75" fmla="*/ 24 h 24"/>
                <a:gd name="T76" fmla="*/ 17 w 37"/>
                <a:gd name="T77" fmla="*/ 24 h 24"/>
                <a:gd name="T78" fmla="*/ 20 w 37"/>
                <a:gd name="T79" fmla="*/ 24 h 24"/>
                <a:gd name="T80" fmla="*/ 22 w 37"/>
                <a:gd name="T81" fmla="*/ 24 h 24"/>
                <a:gd name="T82" fmla="*/ 24 w 37"/>
                <a:gd name="T83" fmla="*/ 24 h 24"/>
                <a:gd name="T84" fmla="*/ 25 w 37"/>
                <a:gd name="T85" fmla="*/ 24 h 24"/>
                <a:gd name="T86" fmla="*/ 27 w 37"/>
                <a:gd name="T87" fmla="*/ 22 h 24"/>
                <a:gd name="T88" fmla="*/ 30 w 37"/>
                <a:gd name="T89" fmla="*/ 20 h 24"/>
                <a:gd name="T90" fmla="*/ 32 w 37"/>
                <a:gd name="T91" fmla="*/ 20 h 24"/>
                <a:gd name="T92" fmla="*/ 34 w 37"/>
                <a:gd name="T93" fmla="*/ 19 h 24"/>
                <a:gd name="T94" fmla="*/ 34 w 37"/>
                <a:gd name="T95" fmla="*/ 19 h 24"/>
                <a:gd name="T96" fmla="*/ 35 w 37"/>
                <a:gd name="T97" fmla="*/ 17 h 24"/>
                <a:gd name="T98" fmla="*/ 37 w 37"/>
                <a:gd name="T99" fmla="*/ 15 h 24"/>
                <a:gd name="T100" fmla="*/ 37 w 37"/>
                <a:gd name="T101" fmla="*/ 14 h 24"/>
                <a:gd name="T102" fmla="*/ 37 w 37"/>
                <a:gd name="T10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" h="24">
                  <a:moveTo>
                    <a:pt x="37" y="12"/>
                  </a:moveTo>
                  <a:lnTo>
                    <a:pt x="37" y="10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5" y="7"/>
                  </a:lnTo>
                  <a:lnTo>
                    <a:pt x="34" y="5"/>
                  </a:lnTo>
                  <a:lnTo>
                    <a:pt x="34" y="4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7" y="2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7" y="2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2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10" y="22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5" y="24"/>
                  </a:lnTo>
                  <a:lnTo>
                    <a:pt x="27" y="22"/>
                  </a:lnTo>
                  <a:lnTo>
                    <a:pt x="30" y="20"/>
                  </a:lnTo>
                  <a:lnTo>
                    <a:pt x="32" y="20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35" y="17"/>
                  </a:lnTo>
                  <a:lnTo>
                    <a:pt x="37" y="15"/>
                  </a:lnTo>
                  <a:lnTo>
                    <a:pt x="37" y="14"/>
                  </a:lnTo>
                  <a:lnTo>
                    <a:pt x="37" y="1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095" name="Freeform 223"/>
            <p:cNvSpPr>
              <a:spLocks/>
            </p:cNvSpPr>
            <p:nvPr/>
          </p:nvSpPr>
          <p:spPr bwMode="auto">
            <a:xfrm>
              <a:off x="5133" y="2900"/>
              <a:ext cx="36" cy="24"/>
            </a:xfrm>
            <a:custGeom>
              <a:avLst/>
              <a:gdLst>
                <a:gd name="T0" fmla="*/ 36 w 36"/>
                <a:gd name="T1" fmla="*/ 12 h 24"/>
                <a:gd name="T2" fmla="*/ 36 w 36"/>
                <a:gd name="T3" fmla="*/ 10 h 24"/>
                <a:gd name="T4" fmla="*/ 36 w 36"/>
                <a:gd name="T5" fmla="*/ 9 h 24"/>
                <a:gd name="T6" fmla="*/ 36 w 36"/>
                <a:gd name="T7" fmla="*/ 9 h 24"/>
                <a:gd name="T8" fmla="*/ 35 w 36"/>
                <a:gd name="T9" fmla="*/ 7 h 24"/>
                <a:gd name="T10" fmla="*/ 33 w 36"/>
                <a:gd name="T11" fmla="*/ 5 h 24"/>
                <a:gd name="T12" fmla="*/ 33 w 36"/>
                <a:gd name="T13" fmla="*/ 4 h 24"/>
                <a:gd name="T14" fmla="*/ 31 w 36"/>
                <a:gd name="T15" fmla="*/ 4 h 24"/>
                <a:gd name="T16" fmla="*/ 30 w 36"/>
                <a:gd name="T17" fmla="*/ 2 h 24"/>
                <a:gd name="T18" fmla="*/ 26 w 36"/>
                <a:gd name="T19" fmla="*/ 2 h 24"/>
                <a:gd name="T20" fmla="*/ 25 w 36"/>
                <a:gd name="T21" fmla="*/ 0 h 24"/>
                <a:gd name="T22" fmla="*/ 23 w 36"/>
                <a:gd name="T23" fmla="*/ 0 h 24"/>
                <a:gd name="T24" fmla="*/ 21 w 36"/>
                <a:gd name="T25" fmla="*/ 0 h 24"/>
                <a:gd name="T26" fmla="*/ 20 w 36"/>
                <a:gd name="T27" fmla="*/ 0 h 24"/>
                <a:gd name="T28" fmla="*/ 16 w 36"/>
                <a:gd name="T29" fmla="*/ 0 h 24"/>
                <a:gd name="T30" fmla="*/ 15 w 36"/>
                <a:gd name="T31" fmla="*/ 0 h 24"/>
                <a:gd name="T32" fmla="*/ 13 w 36"/>
                <a:gd name="T33" fmla="*/ 0 h 24"/>
                <a:gd name="T34" fmla="*/ 11 w 36"/>
                <a:gd name="T35" fmla="*/ 0 h 24"/>
                <a:gd name="T36" fmla="*/ 10 w 36"/>
                <a:gd name="T37" fmla="*/ 2 h 24"/>
                <a:gd name="T38" fmla="*/ 6 w 36"/>
                <a:gd name="T39" fmla="*/ 2 h 24"/>
                <a:gd name="T40" fmla="*/ 5 w 36"/>
                <a:gd name="T41" fmla="*/ 4 h 24"/>
                <a:gd name="T42" fmla="*/ 3 w 36"/>
                <a:gd name="T43" fmla="*/ 4 h 24"/>
                <a:gd name="T44" fmla="*/ 3 w 36"/>
                <a:gd name="T45" fmla="*/ 5 h 24"/>
                <a:gd name="T46" fmla="*/ 1 w 36"/>
                <a:gd name="T47" fmla="*/ 7 h 24"/>
                <a:gd name="T48" fmla="*/ 0 w 36"/>
                <a:gd name="T49" fmla="*/ 9 h 24"/>
                <a:gd name="T50" fmla="*/ 0 w 36"/>
                <a:gd name="T51" fmla="*/ 9 h 24"/>
                <a:gd name="T52" fmla="*/ 0 w 36"/>
                <a:gd name="T53" fmla="*/ 10 h 24"/>
                <a:gd name="T54" fmla="*/ 0 w 36"/>
                <a:gd name="T55" fmla="*/ 14 h 24"/>
                <a:gd name="T56" fmla="*/ 0 w 36"/>
                <a:gd name="T57" fmla="*/ 15 h 24"/>
                <a:gd name="T58" fmla="*/ 1 w 36"/>
                <a:gd name="T59" fmla="*/ 17 h 24"/>
                <a:gd name="T60" fmla="*/ 3 w 36"/>
                <a:gd name="T61" fmla="*/ 19 h 24"/>
                <a:gd name="T62" fmla="*/ 3 w 36"/>
                <a:gd name="T63" fmla="*/ 19 h 24"/>
                <a:gd name="T64" fmla="*/ 5 w 36"/>
                <a:gd name="T65" fmla="*/ 20 h 24"/>
                <a:gd name="T66" fmla="*/ 6 w 36"/>
                <a:gd name="T67" fmla="*/ 20 h 24"/>
                <a:gd name="T68" fmla="*/ 10 w 36"/>
                <a:gd name="T69" fmla="*/ 22 h 24"/>
                <a:gd name="T70" fmla="*/ 11 w 36"/>
                <a:gd name="T71" fmla="*/ 24 h 24"/>
                <a:gd name="T72" fmla="*/ 13 w 36"/>
                <a:gd name="T73" fmla="*/ 24 h 24"/>
                <a:gd name="T74" fmla="*/ 15 w 36"/>
                <a:gd name="T75" fmla="*/ 24 h 24"/>
                <a:gd name="T76" fmla="*/ 16 w 36"/>
                <a:gd name="T77" fmla="*/ 24 h 24"/>
                <a:gd name="T78" fmla="*/ 20 w 36"/>
                <a:gd name="T79" fmla="*/ 24 h 24"/>
                <a:gd name="T80" fmla="*/ 21 w 36"/>
                <a:gd name="T81" fmla="*/ 24 h 24"/>
                <a:gd name="T82" fmla="*/ 23 w 36"/>
                <a:gd name="T83" fmla="*/ 24 h 24"/>
                <a:gd name="T84" fmla="*/ 25 w 36"/>
                <a:gd name="T85" fmla="*/ 24 h 24"/>
                <a:gd name="T86" fmla="*/ 26 w 36"/>
                <a:gd name="T87" fmla="*/ 22 h 24"/>
                <a:gd name="T88" fmla="*/ 30 w 36"/>
                <a:gd name="T89" fmla="*/ 20 h 24"/>
                <a:gd name="T90" fmla="*/ 31 w 36"/>
                <a:gd name="T91" fmla="*/ 20 h 24"/>
                <a:gd name="T92" fmla="*/ 33 w 36"/>
                <a:gd name="T93" fmla="*/ 19 h 24"/>
                <a:gd name="T94" fmla="*/ 33 w 36"/>
                <a:gd name="T95" fmla="*/ 19 h 24"/>
                <a:gd name="T96" fmla="*/ 35 w 36"/>
                <a:gd name="T97" fmla="*/ 17 h 24"/>
                <a:gd name="T98" fmla="*/ 36 w 36"/>
                <a:gd name="T99" fmla="*/ 15 h 24"/>
                <a:gd name="T100" fmla="*/ 36 w 36"/>
                <a:gd name="T101" fmla="*/ 14 h 24"/>
                <a:gd name="T102" fmla="*/ 36 w 36"/>
                <a:gd name="T10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" h="24">
                  <a:moveTo>
                    <a:pt x="36" y="12"/>
                  </a:moveTo>
                  <a:lnTo>
                    <a:pt x="36" y="10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5" y="7"/>
                  </a:lnTo>
                  <a:lnTo>
                    <a:pt x="33" y="5"/>
                  </a:lnTo>
                  <a:lnTo>
                    <a:pt x="33" y="4"/>
                  </a:lnTo>
                  <a:lnTo>
                    <a:pt x="31" y="4"/>
                  </a:lnTo>
                  <a:lnTo>
                    <a:pt x="30" y="2"/>
                  </a:lnTo>
                  <a:lnTo>
                    <a:pt x="26" y="2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2"/>
                  </a:lnTo>
                  <a:lnTo>
                    <a:pt x="6" y="2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10" y="22"/>
                  </a:lnTo>
                  <a:lnTo>
                    <a:pt x="11" y="24"/>
                  </a:lnTo>
                  <a:lnTo>
                    <a:pt x="13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20" y="24"/>
                  </a:lnTo>
                  <a:lnTo>
                    <a:pt x="21" y="24"/>
                  </a:lnTo>
                  <a:lnTo>
                    <a:pt x="23" y="24"/>
                  </a:lnTo>
                  <a:lnTo>
                    <a:pt x="25" y="24"/>
                  </a:lnTo>
                  <a:lnTo>
                    <a:pt x="26" y="22"/>
                  </a:lnTo>
                  <a:lnTo>
                    <a:pt x="30" y="20"/>
                  </a:lnTo>
                  <a:lnTo>
                    <a:pt x="31" y="20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5" y="17"/>
                  </a:lnTo>
                  <a:lnTo>
                    <a:pt x="36" y="15"/>
                  </a:lnTo>
                  <a:lnTo>
                    <a:pt x="36" y="14"/>
                  </a:lnTo>
                  <a:lnTo>
                    <a:pt x="36" y="12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096" name="Freeform 224"/>
            <p:cNvSpPr>
              <a:spLocks/>
            </p:cNvSpPr>
            <p:nvPr/>
          </p:nvSpPr>
          <p:spPr bwMode="auto">
            <a:xfrm>
              <a:off x="5133" y="2900"/>
              <a:ext cx="36" cy="24"/>
            </a:xfrm>
            <a:custGeom>
              <a:avLst/>
              <a:gdLst>
                <a:gd name="T0" fmla="*/ 36 w 36"/>
                <a:gd name="T1" fmla="*/ 12 h 24"/>
                <a:gd name="T2" fmla="*/ 36 w 36"/>
                <a:gd name="T3" fmla="*/ 10 h 24"/>
                <a:gd name="T4" fmla="*/ 36 w 36"/>
                <a:gd name="T5" fmla="*/ 9 h 24"/>
                <a:gd name="T6" fmla="*/ 36 w 36"/>
                <a:gd name="T7" fmla="*/ 9 h 24"/>
                <a:gd name="T8" fmla="*/ 35 w 36"/>
                <a:gd name="T9" fmla="*/ 7 h 24"/>
                <a:gd name="T10" fmla="*/ 33 w 36"/>
                <a:gd name="T11" fmla="*/ 5 h 24"/>
                <a:gd name="T12" fmla="*/ 33 w 36"/>
                <a:gd name="T13" fmla="*/ 4 h 24"/>
                <a:gd name="T14" fmla="*/ 31 w 36"/>
                <a:gd name="T15" fmla="*/ 4 h 24"/>
                <a:gd name="T16" fmla="*/ 30 w 36"/>
                <a:gd name="T17" fmla="*/ 2 h 24"/>
                <a:gd name="T18" fmla="*/ 26 w 36"/>
                <a:gd name="T19" fmla="*/ 2 h 24"/>
                <a:gd name="T20" fmla="*/ 25 w 36"/>
                <a:gd name="T21" fmla="*/ 0 h 24"/>
                <a:gd name="T22" fmla="*/ 23 w 36"/>
                <a:gd name="T23" fmla="*/ 0 h 24"/>
                <a:gd name="T24" fmla="*/ 21 w 36"/>
                <a:gd name="T25" fmla="*/ 0 h 24"/>
                <a:gd name="T26" fmla="*/ 20 w 36"/>
                <a:gd name="T27" fmla="*/ 0 h 24"/>
                <a:gd name="T28" fmla="*/ 16 w 36"/>
                <a:gd name="T29" fmla="*/ 0 h 24"/>
                <a:gd name="T30" fmla="*/ 15 w 36"/>
                <a:gd name="T31" fmla="*/ 0 h 24"/>
                <a:gd name="T32" fmla="*/ 13 w 36"/>
                <a:gd name="T33" fmla="*/ 0 h 24"/>
                <a:gd name="T34" fmla="*/ 11 w 36"/>
                <a:gd name="T35" fmla="*/ 0 h 24"/>
                <a:gd name="T36" fmla="*/ 10 w 36"/>
                <a:gd name="T37" fmla="*/ 2 h 24"/>
                <a:gd name="T38" fmla="*/ 6 w 36"/>
                <a:gd name="T39" fmla="*/ 2 h 24"/>
                <a:gd name="T40" fmla="*/ 5 w 36"/>
                <a:gd name="T41" fmla="*/ 4 h 24"/>
                <a:gd name="T42" fmla="*/ 3 w 36"/>
                <a:gd name="T43" fmla="*/ 4 h 24"/>
                <a:gd name="T44" fmla="*/ 3 w 36"/>
                <a:gd name="T45" fmla="*/ 5 h 24"/>
                <a:gd name="T46" fmla="*/ 1 w 36"/>
                <a:gd name="T47" fmla="*/ 7 h 24"/>
                <a:gd name="T48" fmla="*/ 0 w 36"/>
                <a:gd name="T49" fmla="*/ 9 h 24"/>
                <a:gd name="T50" fmla="*/ 0 w 36"/>
                <a:gd name="T51" fmla="*/ 9 h 24"/>
                <a:gd name="T52" fmla="*/ 0 w 36"/>
                <a:gd name="T53" fmla="*/ 10 h 24"/>
                <a:gd name="T54" fmla="*/ 0 w 36"/>
                <a:gd name="T55" fmla="*/ 14 h 24"/>
                <a:gd name="T56" fmla="*/ 0 w 36"/>
                <a:gd name="T57" fmla="*/ 15 h 24"/>
                <a:gd name="T58" fmla="*/ 1 w 36"/>
                <a:gd name="T59" fmla="*/ 17 h 24"/>
                <a:gd name="T60" fmla="*/ 3 w 36"/>
                <a:gd name="T61" fmla="*/ 19 h 24"/>
                <a:gd name="T62" fmla="*/ 3 w 36"/>
                <a:gd name="T63" fmla="*/ 19 h 24"/>
                <a:gd name="T64" fmla="*/ 5 w 36"/>
                <a:gd name="T65" fmla="*/ 20 h 24"/>
                <a:gd name="T66" fmla="*/ 6 w 36"/>
                <a:gd name="T67" fmla="*/ 20 h 24"/>
                <a:gd name="T68" fmla="*/ 10 w 36"/>
                <a:gd name="T69" fmla="*/ 22 h 24"/>
                <a:gd name="T70" fmla="*/ 11 w 36"/>
                <a:gd name="T71" fmla="*/ 24 h 24"/>
                <a:gd name="T72" fmla="*/ 13 w 36"/>
                <a:gd name="T73" fmla="*/ 24 h 24"/>
                <a:gd name="T74" fmla="*/ 15 w 36"/>
                <a:gd name="T75" fmla="*/ 24 h 24"/>
                <a:gd name="T76" fmla="*/ 16 w 36"/>
                <a:gd name="T77" fmla="*/ 24 h 24"/>
                <a:gd name="T78" fmla="*/ 20 w 36"/>
                <a:gd name="T79" fmla="*/ 24 h 24"/>
                <a:gd name="T80" fmla="*/ 21 w 36"/>
                <a:gd name="T81" fmla="*/ 24 h 24"/>
                <a:gd name="T82" fmla="*/ 23 w 36"/>
                <a:gd name="T83" fmla="*/ 24 h 24"/>
                <a:gd name="T84" fmla="*/ 25 w 36"/>
                <a:gd name="T85" fmla="*/ 24 h 24"/>
                <a:gd name="T86" fmla="*/ 26 w 36"/>
                <a:gd name="T87" fmla="*/ 22 h 24"/>
                <a:gd name="T88" fmla="*/ 30 w 36"/>
                <a:gd name="T89" fmla="*/ 20 h 24"/>
                <a:gd name="T90" fmla="*/ 31 w 36"/>
                <a:gd name="T91" fmla="*/ 20 h 24"/>
                <a:gd name="T92" fmla="*/ 33 w 36"/>
                <a:gd name="T93" fmla="*/ 19 h 24"/>
                <a:gd name="T94" fmla="*/ 33 w 36"/>
                <a:gd name="T95" fmla="*/ 19 h 24"/>
                <a:gd name="T96" fmla="*/ 35 w 36"/>
                <a:gd name="T97" fmla="*/ 17 h 24"/>
                <a:gd name="T98" fmla="*/ 36 w 36"/>
                <a:gd name="T99" fmla="*/ 15 h 24"/>
                <a:gd name="T100" fmla="*/ 36 w 36"/>
                <a:gd name="T101" fmla="*/ 14 h 24"/>
                <a:gd name="T102" fmla="*/ 36 w 36"/>
                <a:gd name="T10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" h="24">
                  <a:moveTo>
                    <a:pt x="36" y="12"/>
                  </a:moveTo>
                  <a:lnTo>
                    <a:pt x="36" y="10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5" y="7"/>
                  </a:lnTo>
                  <a:lnTo>
                    <a:pt x="33" y="5"/>
                  </a:lnTo>
                  <a:lnTo>
                    <a:pt x="33" y="4"/>
                  </a:lnTo>
                  <a:lnTo>
                    <a:pt x="31" y="4"/>
                  </a:lnTo>
                  <a:lnTo>
                    <a:pt x="30" y="2"/>
                  </a:lnTo>
                  <a:lnTo>
                    <a:pt x="26" y="2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2"/>
                  </a:lnTo>
                  <a:lnTo>
                    <a:pt x="6" y="2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10" y="22"/>
                  </a:lnTo>
                  <a:lnTo>
                    <a:pt x="11" y="24"/>
                  </a:lnTo>
                  <a:lnTo>
                    <a:pt x="13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20" y="24"/>
                  </a:lnTo>
                  <a:lnTo>
                    <a:pt x="21" y="24"/>
                  </a:lnTo>
                  <a:lnTo>
                    <a:pt x="23" y="24"/>
                  </a:lnTo>
                  <a:lnTo>
                    <a:pt x="25" y="24"/>
                  </a:lnTo>
                  <a:lnTo>
                    <a:pt x="26" y="22"/>
                  </a:lnTo>
                  <a:lnTo>
                    <a:pt x="30" y="20"/>
                  </a:lnTo>
                  <a:lnTo>
                    <a:pt x="31" y="20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5" y="17"/>
                  </a:lnTo>
                  <a:lnTo>
                    <a:pt x="36" y="15"/>
                  </a:lnTo>
                  <a:lnTo>
                    <a:pt x="36" y="14"/>
                  </a:lnTo>
                  <a:lnTo>
                    <a:pt x="36" y="12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097" name="Freeform 225"/>
            <p:cNvSpPr>
              <a:spLocks/>
            </p:cNvSpPr>
            <p:nvPr/>
          </p:nvSpPr>
          <p:spPr bwMode="auto">
            <a:xfrm>
              <a:off x="5088" y="2934"/>
              <a:ext cx="38" cy="23"/>
            </a:xfrm>
            <a:custGeom>
              <a:avLst/>
              <a:gdLst>
                <a:gd name="T0" fmla="*/ 38 w 38"/>
                <a:gd name="T1" fmla="*/ 11 h 23"/>
                <a:gd name="T2" fmla="*/ 38 w 38"/>
                <a:gd name="T3" fmla="*/ 9 h 23"/>
                <a:gd name="T4" fmla="*/ 36 w 38"/>
                <a:gd name="T5" fmla="*/ 8 h 23"/>
                <a:gd name="T6" fmla="*/ 36 w 38"/>
                <a:gd name="T7" fmla="*/ 8 h 23"/>
                <a:gd name="T8" fmla="*/ 36 w 38"/>
                <a:gd name="T9" fmla="*/ 6 h 23"/>
                <a:gd name="T10" fmla="*/ 35 w 38"/>
                <a:gd name="T11" fmla="*/ 5 h 23"/>
                <a:gd name="T12" fmla="*/ 33 w 38"/>
                <a:gd name="T13" fmla="*/ 3 h 23"/>
                <a:gd name="T14" fmla="*/ 31 w 38"/>
                <a:gd name="T15" fmla="*/ 3 h 23"/>
                <a:gd name="T16" fmla="*/ 31 w 38"/>
                <a:gd name="T17" fmla="*/ 1 h 23"/>
                <a:gd name="T18" fmla="*/ 28 w 38"/>
                <a:gd name="T19" fmla="*/ 1 h 23"/>
                <a:gd name="T20" fmla="*/ 26 w 38"/>
                <a:gd name="T21" fmla="*/ 0 h 23"/>
                <a:gd name="T22" fmla="*/ 25 w 38"/>
                <a:gd name="T23" fmla="*/ 0 h 23"/>
                <a:gd name="T24" fmla="*/ 23 w 38"/>
                <a:gd name="T25" fmla="*/ 0 h 23"/>
                <a:gd name="T26" fmla="*/ 21 w 38"/>
                <a:gd name="T27" fmla="*/ 0 h 23"/>
                <a:gd name="T28" fmla="*/ 16 w 38"/>
                <a:gd name="T29" fmla="*/ 0 h 23"/>
                <a:gd name="T30" fmla="*/ 15 w 38"/>
                <a:gd name="T31" fmla="*/ 0 h 23"/>
                <a:gd name="T32" fmla="*/ 13 w 38"/>
                <a:gd name="T33" fmla="*/ 0 h 23"/>
                <a:gd name="T34" fmla="*/ 11 w 38"/>
                <a:gd name="T35" fmla="*/ 0 h 23"/>
                <a:gd name="T36" fmla="*/ 10 w 38"/>
                <a:gd name="T37" fmla="*/ 1 h 23"/>
                <a:gd name="T38" fmla="*/ 6 w 38"/>
                <a:gd name="T39" fmla="*/ 1 h 23"/>
                <a:gd name="T40" fmla="*/ 6 w 38"/>
                <a:gd name="T41" fmla="*/ 3 h 23"/>
                <a:gd name="T42" fmla="*/ 5 w 38"/>
                <a:gd name="T43" fmla="*/ 3 h 23"/>
                <a:gd name="T44" fmla="*/ 3 w 38"/>
                <a:gd name="T45" fmla="*/ 5 h 23"/>
                <a:gd name="T46" fmla="*/ 1 w 38"/>
                <a:gd name="T47" fmla="*/ 6 h 23"/>
                <a:gd name="T48" fmla="*/ 1 w 38"/>
                <a:gd name="T49" fmla="*/ 8 h 23"/>
                <a:gd name="T50" fmla="*/ 1 w 38"/>
                <a:gd name="T51" fmla="*/ 8 h 23"/>
                <a:gd name="T52" fmla="*/ 0 w 38"/>
                <a:gd name="T53" fmla="*/ 9 h 23"/>
                <a:gd name="T54" fmla="*/ 0 w 38"/>
                <a:gd name="T55" fmla="*/ 11 h 23"/>
                <a:gd name="T56" fmla="*/ 1 w 38"/>
                <a:gd name="T57" fmla="*/ 14 h 23"/>
                <a:gd name="T58" fmla="*/ 1 w 38"/>
                <a:gd name="T59" fmla="*/ 16 h 23"/>
                <a:gd name="T60" fmla="*/ 3 w 38"/>
                <a:gd name="T61" fmla="*/ 18 h 23"/>
                <a:gd name="T62" fmla="*/ 5 w 38"/>
                <a:gd name="T63" fmla="*/ 18 h 23"/>
                <a:gd name="T64" fmla="*/ 6 w 38"/>
                <a:gd name="T65" fmla="*/ 19 h 23"/>
                <a:gd name="T66" fmla="*/ 6 w 38"/>
                <a:gd name="T67" fmla="*/ 19 h 23"/>
                <a:gd name="T68" fmla="*/ 10 w 38"/>
                <a:gd name="T69" fmla="*/ 21 h 23"/>
                <a:gd name="T70" fmla="*/ 11 w 38"/>
                <a:gd name="T71" fmla="*/ 21 h 23"/>
                <a:gd name="T72" fmla="*/ 13 w 38"/>
                <a:gd name="T73" fmla="*/ 21 h 23"/>
                <a:gd name="T74" fmla="*/ 15 w 38"/>
                <a:gd name="T75" fmla="*/ 23 h 23"/>
                <a:gd name="T76" fmla="*/ 16 w 38"/>
                <a:gd name="T77" fmla="*/ 23 h 23"/>
                <a:gd name="T78" fmla="*/ 21 w 38"/>
                <a:gd name="T79" fmla="*/ 23 h 23"/>
                <a:gd name="T80" fmla="*/ 23 w 38"/>
                <a:gd name="T81" fmla="*/ 23 h 23"/>
                <a:gd name="T82" fmla="*/ 25 w 38"/>
                <a:gd name="T83" fmla="*/ 21 h 23"/>
                <a:gd name="T84" fmla="*/ 26 w 38"/>
                <a:gd name="T85" fmla="*/ 21 h 23"/>
                <a:gd name="T86" fmla="*/ 28 w 38"/>
                <a:gd name="T87" fmla="*/ 21 h 23"/>
                <a:gd name="T88" fmla="*/ 31 w 38"/>
                <a:gd name="T89" fmla="*/ 19 h 23"/>
                <a:gd name="T90" fmla="*/ 31 w 38"/>
                <a:gd name="T91" fmla="*/ 19 h 23"/>
                <a:gd name="T92" fmla="*/ 33 w 38"/>
                <a:gd name="T93" fmla="*/ 18 h 23"/>
                <a:gd name="T94" fmla="*/ 35 w 38"/>
                <a:gd name="T95" fmla="*/ 18 h 23"/>
                <a:gd name="T96" fmla="*/ 36 w 38"/>
                <a:gd name="T97" fmla="*/ 16 h 23"/>
                <a:gd name="T98" fmla="*/ 36 w 38"/>
                <a:gd name="T99" fmla="*/ 14 h 23"/>
                <a:gd name="T100" fmla="*/ 38 w 38"/>
                <a:gd name="T101" fmla="*/ 11 h 23"/>
                <a:gd name="T102" fmla="*/ 38 w 38"/>
                <a:gd name="T10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" h="23">
                  <a:moveTo>
                    <a:pt x="38" y="11"/>
                  </a:moveTo>
                  <a:lnTo>
                    <a:pt x="38" y="9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6" y="6"/>
                  </a:lnTo>
                  <a:lnTo>
                    <a:pt x="35" y="5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6" y="1"/>
                  </a:lnTo>
                  <a:lnTo>
                    <a:pt x="6" y="3"/>
                  </a:lnTo>
                  <a:lnTo>
                    <a:pt x="5" y="3"/>
                  </a:lnTo>
                  <a:lnTo>
                    <a:pt x="3" y="5"/>
                  </a:lnTo>
                  <a:lnTo>
                    <a:pt x="1" y="6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3" y="18"/>
                  </a:lnTo>
                  <a:lnTo>
                    <a:pt x="5" y="18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3" y="21"/>
                  </a:lnTo>
                  <a:lnTo>
                    <a:pt x="15" y="23"/>
                  </a:lnTo>
                  <a:lnTo>
                    <a:pt x="16" y="23"/>
                  </a:lnTo>
                  <a:lnTo>
                    <a:pt x="21" y="23"/>
                  </a:lnTo>
                  <a:lnTo>
                    <a:pt x="23" y="23"/>
                  </a:lnTo>
                  <a:lnTo>
                    <a:pt x="25" y="21"/>
                  </a:lnTo>
                  <a:lnTo>
                    <a:pt x="26" y="21"/>
                  </a:lnTo>
                  <a:lnTo>
                    <a:pt x="28" y="21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33" y="18"/>
                  </a:lnTo>
                  <a:lnTo>
                    <a:pt x="35" y="18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8" y="11"/>
                  </a:lnTo>
                  <a:lnTo>
                    <a:pt x="38" y="1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098" name="Freeform 226"/>
            <p:cNvSpPr>
              <a:spLocks/>
            </p:cNvSpPr>
            <p:nvPr/>
          </p:nvSpPr>
          <p:spPr bwMode="auto">
            <a:xfrm>
              <a:off x="5088" y="2934"/>
              <a:ext cx="38" cy="23"/>
            </a:xfrm>
            <a:custGeom>
              <a:avLst/>
              <a:gdLst>
                <a:gd name="T0" fmla="*/ 38 w 38"/>
                <a:gd name="T1" fmla="*/ 11 h 23"/>
                <a:gd name="T2" fmla="*/ 38 w 38"/>
                <a:gd name="T3" fmla="*/ 9 h 23"/>
                <a:gd name="T4" fmla="*/ 36 w 38"/>
                <a:gd name="T5" fmla="*/ 8 h 23"/>
                <a:gd name="T6" fmla="*/ 36 w 38"/>
                <a:gd name="T7" fmla="*/ 8 h 23"/>
                <a:gd name="T8" fmla="*/ 36 w 38"/>
                <a:gd name="T9" fmla="*/ 6 h 23"/>
                <a:gd name="T10" fmla="*/ 35 w 38"/>
                <a:gd name="T11" fmla="*/ 5 h 23"/>
                <a:gd name="T12" fmla="*/ 33 w 38"/>
                <a:gd name="T13" fmla="*/ 3 h 23"/>
                <a:gd name="T14" fmla="*/ 31 w 38"/>
                <a:gd name="T15" fmla="*/ 3 h 23"/>
                <a:gd name="T16" fmla="*/ 31 w 38"/>
                <a:gd name="T17" fmla="*/ 1 h 23"/>
                <a:gd name="T18" fmla="*/ 28 w 38"/>
                <a:gd name="T19" fmla="*/ 1 h 23"/>
                <a:gd name="T20" fmla="*/ 26 w 38"/>
                <a:gd name="T21" fmla="*/ 0 h 23"/>
                <a:gd name="T22" fmla="*/ 25 w 38"/>
                <a:gd name="T23" fmla="*/ 0 h 23"/>
                <a:gd name="T24" fmla="*/ 23 w 38"/>
                <a:gd name="T25" fmla="*/ 0 h 23"/>
                <a:gd name="T26" fmla="*/ 21 w 38"/>
                <a:gd name="T27" fmla="*/ 0 h 23"/>
                <a:gd name="T28" fmla="*/ 16 w 38"/>
                <a:gd name="T29" fmla="*/ 0 h 23"/>
                <a:gd name="T30" fmla="*/ 15 w 38"/>
                <a:gd name="T31" fmla="*/ 0 h 23"/>
                <a:gd name="T32" fmla="*/ 13 w 38"/>
                <a:gd name="T33" fmla="*/ 0 h 23"/>
                <a:gd name="T34" fmla="*/ 11 w 38"/>
                <a:gd name="T35" fmla="*/ 0 h 23"/>
                <a:gd name="T36" fmla="*/ 10 w 38"/>
                <a:gd name="T37" fmla="*/ 1 h 23"/>
                <a:gd name="T38" fmla="*/ 6 w 38"/>
                <a:gd name="T39" fmla="*/ 1 h 23"/>
                <a:gd name="T40" fmla="*/ 6 w 38"/>
                <a:gd name="T41" fmla="*/ 3 h 23"/>
                <a:gd name="T42" fmla="*/ 5 w 38"/>
                <a:gd name="T43" fmla="*/ 3 h 23"/>
                <a:gd name="T44" fmla="*/ 3 w 38"/>
                <a:gd name="T45" fmla="*/ 5 h 23"/>
                <a:gd name="T46" fmla="*/ 1 w 38"/>
                <a:gd name="T47" fmla="*/ 6 h 23"/>
                <a:gd name="T48" fmla="*/ 1 w 38"/>
                <a:gd name="T49" fmla="*/ 8 h 23"/>
                <a:gd name="T50" fmla="*/ 1 w 38"/>
                <a:gd name="T51" fmla="*/ 8 h 23"/>
                <a:gd name="T52" fmla="*/ 0 w 38"/>
                <a:gd name="T53" fmla="*/ 9 h 23"/>
                <a:gd name="T54" fmla="*/ 0 w 38"/>
                <a:gd name="T55" fmla="*/ 11 h 23"/>
                <a:gd name="T56" fmla="*/ 1 w 38"/>
                <a:gd name="T57" fmla="*/ 14 h 23"/>
                <a:gd name="T58" fmla="*/ 1 w 38"/>
                <a:gd name="T59" fmla="*/ 16 h 23"/>
                <a:gd name="T60" fmla="*/ 3 w 38"/>
                <a:gd name="T61" fmla="*/ 18 h 23"/>
                <a:gd name="T62" fmla="*/ 5 w 38"/>
                <a:gd name="T63" fmla="*/ 18 h 23"/>
                <a:gd name="T64" fmla="*/ 6 w 38"/>
                <a:gd name="T65" fmla="*/ 19 h 23"/>
                <a:gd name="T66" fmla="*/ 6 w 38"/>
                <a:gd name="T67" fmla="*/ 19 h 23"/>
                <a:gd name="T68" fmla="*/ 10 w 38"/>
                <a:gd name="T69" fmla="*/ 21 h 23"/>
                <a:gd name="T70" fmla="*/ 11 w 38"/>
                <a:gd name="T71" fmla="*/ 21 h 23"/>
                <a:gd name="T72" fmla="*/ 13 w 38"/>
                <a:gd name="T73" fmla="*/ 21 h 23"/>
                <a:gd name="T74" fmla="*/ 15 w 38"/>
                <a:gd name="T75" fmla="*/ 23 h 23"/>
                <a:gd name="T76" fmla="*/ 16 w 38"/>
                <a:gd name="T77" fmla="*/ 23 h 23"/>
                <a:gd name="T78" fmla="*/ 21 w 38"/>
                <a:gd name="T79" fmla="*/ 23 h 23"/>
                <a:gd name="T80" fmla="*/ 23 w 38"/>
                <a:gd name="T81" fmla="*/ 23 h 23"/>
                <a:gd name="T82" fmla="*/ 25 w 38"/>
                <a:gd name="T83" fmla="*/ 21 h 23"/>
                <a:gd name="T84" fmla="*/ 26 w 38"/>
                <a:gd name="T85" fmla="*/ 21 h 23"/>
                <a:gd name="T86" fmla="*/ 28 w 38"/>
                <a:gd name="T87" fmla="*/ 21 h 23"/>
                <a:gd name="T88" fmla="*/ 31 w 38"/>
                <a:gd name="T89" fmla="*/ 19 h 23"/>
                <a:gd name="T90" fmla="*/ 31 w 38"/>
                <a:gd name="T91" fmla="*/ 19 h 23"/>
                <a:gd name="T92" fmla="*/ 33 w 38"/>
                <a:gd name="T93" fmla="*/ 18 h 23"/>
                <a:gd name="T94" fmla="*/ 35 w 38"/>
                <a:gd name="T95" fmla="*/ 18 h 23"/>
                <a:gd name="T96" fmla="*/ 36 w 38"/>
                <a:gd name="T97" fmla="*/ 16 h 23"/>
                <a:gd name="T98" fmla="*/ 36 w 38"/>
                <a:gd name="T99" fmla="*/ 14 h 23"/>
                <a:gd name="T100" fmla="*/ 38 w 38"/>
                <a:gd name="T101" fmla="*/ 11 h 23"/>
                <a:gd name="T102" fmla="*/ 38 w 38"/>
                <a:gd name="T10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" h="23">
                  <a:moveTo>
                    <a:pt x="38" y="11"/>
                  </a:moveTo>
                  <a:lnTo>
                    <a:pt x="38" y="9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6" y="6"/>
                  </a:lnTo>
                  <a:lnTo>
                    <a:pt x="35" y="5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6" y="1"/>
                  </a:lnTo>
                  <a:lnTo>
                    <a:pt x="6" y="3"/>
                  </a:lnTo>
                  <a:lnTo>
                    <a:pt x="5" y="3"/>
                  </a:lnTo>
                  <a:lnTo>
                    <a:pt x="3" y="5"/>
                  </a:lnTo>
                  <a:lnTo>
                    <a:pt x="1" y="6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3" y="18"/>
                  </a:lnTo>
                  <a:lnTo>
                    <a:pt x="5" y="18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3" y="21"/>
                  </a:lnTo>
                  <a:lnTo>
                    <a:pt x="15" y="23"/>
                  </a:lnTo>
                  <a:lnTo>
                    <a:pt x="16" y="23"/>
                  </a:lnTo>
                  <a:lnTo>
                    <a:pt x="21" y="23"/>
                  </a:lnTo>
                  <a:lnTo>
                    <a:pt x="23" y="23"/>
                  </a:lnTo>
                  <a:lnTo>
                    <a:pt x="25" y="21"/>
                  </a:lnTo>
                  <a:lnTo>
                    <a:pt x="26" y="21"/>
                  </a:lnTo>
                  <a:lnTo>
                    <a:pt x="28" y="21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33" y="18"/>
                  </a:lnTo>
                  <a:lnTo>
                    <a:pt x="35" y="18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8" y="11"/>
                  </a:lnTo>
                  <a:lnTo>
                    <a:pt x="38" y="11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099" name="Freeform 227"/>
            <p:cNvSpPr>
              <a:spLocks/>
            </p:cNvSpPr>
            <p:nvPr/>
          </p:nvSpPr>
          <p:spPr bwMode="auto">
            <a:xfrm>
              <a:off x="5044" y="2934"/>
              <a:ext cx="37" cy="23"/>
            </a:xfrm>
            <a:custGeom>
              <a:avLst/>
              <a:gdLst>
                <a:gd name="T0" fmla="*/ 37 w 37"/>
                <a:gd name="T1" fmla="*/ 11 h 23"/>
                <a:gd name="T2" fmla="*/ 37 w 37"/>
                <a:gd name="T3" fmla="*/ 9 h 23"/>
                <a:gd name="T4" fmla="*/ 37 w 37"/>
                <a:gd name="T5" fmla="*/ 8 h 23"/>
                <a:gd name="T6" fmla="*/ 37 w 37"/>
                <a:gd name="T7" fmla="*/ 8 h 23"/>
                <a:gd name="T8" fmla="*/ 35 w 37"/>
                <a:gd name="T9" fmla="*/ 6 h 23"/>
                <a:gd name="T10" fmla="*/ 34 w 37"/>
                <a:gd name="T11" fmla="*/ 5 h 23"/>
                <a:gd name="T12" fmla="*/ 34 w 37"/>
                <a:gd name="T13" fmla="*/ 3 h 23"/>
                <a:gd name="T14" fmla="*/ 32 w 37"/>
                <a:gd name="T15" fmla="*/ 3 h 23"/>
                <a:gd name="T16" fmla="*/ 30 w 37"/>
                <a:gd name="T17" fmla="*/ 1 h 23"/>
                <a:gd name="T18" fmla="*/ 27 w 37"/>
                <a:gd name="T19" fmla="*/ 1 h 23"/>
                <a:gd name="T20" fmla="*/ 25 w 37"/>
                <a:gd name="T21" fmla="*/ 0 h 23"/>
                <a:gd name="T22" fmla="*/ 24 w 37"/>
                <a:gd name="T23" fmla="*/ 0 h 23"/>
                <a:gd name="T24" fmla="*/ 22 w 37"/>
                <a:gd name="T25" fmla="*/ 0 h 23"/>
                <a:gd name="T26" fmla="*/ 20 w 37"/>
                <a:gd name="T27" fmla="*/ 0 h 23"/>
                <a:gd name="T28" fmla="*/ 17 w 37"/>
                <a:gd name="T29" fmla="*/ 0 h 23"/>
                <a:gd name="T30" fmla="*/ 15 w 37"/>
                <a:gd name="T31" fmla="*/ 0 h 23"/>
                <a:gd name="T32" fmla="*/ 14 w 37"/>
                <a:gd name="T33" fmla="*/ 0 h 23"/>
                <a:gd name="T34" fmla="*/ 12 w 37"/>
                <a:gd name="T35" fmla="*/ 0 h 23"/>
                <a:gd name="T36" fmla="*/ 10 w 37"/>
                <a:gd name="T37" fmla="*/ 1 h 23"/>
                <a:gd name="T38" fmla="*/ 7 w 37"/>
                <a:gd name="T39" fmla="*/ 1 h 23"/>
                <a:gd name="T40" fmla="*/ 5 w 37"/>
                <a:gd name="T41" fmla="*/ 3 h 23"/>
                <a:gd name="T42" fmla="*/ 4 w 37"/>
                <a:gd name="T43" fmla="*/ 3 h 23"/>
                <a:gd name="T44" fmla="*/ 4 w 37"/>
                <a:gd name="T45" fmla="*/ 5 h 23"/>
                <a:gd name="T46" fmla="*/ 2 w 37"/>
                <a:gd name="T47" fmla="*/ 6 h 23"/>
                <a:gd name="T48" fmla="*/ 0 w 37"/>
                <a:gd name="T49" fmla="*/ 8 h 23"/>
                <a:gd name="T50" fmla="*/ 0 w 37"/>
                <a:gd name="T51" fmla="*/ 8 h 23"/>
                <a:gd name="T52" fmla="*/ 0 w 37"/>
                <a:gd name="T53" fmla="*/ 9 h 23"/>
                <a:gd name="T54" fmla="*/ 0 w 37"/>
                <a:gd name="T55" fmla="*/ 11 h 23"/>
                <a:gd name="T56" fmla="*/ 0 w 37"/>
                <a:gd name="T57" fmla="*/ 14 h 23"/>
                <a:gd name="T58" fmla="*/ 2 w 37"/>
                <a:gd name="T59" fmla="*/ 16 h 23"/>
                <a:gd name="T60" fmla="*/ 4 w 37"/>
                <a:gd name="T61" fmla="*/ 18 h 23"/>
                <a:gd name="T62" fmla="*/ 4 w 37"/>
                <a:gd name="T63" fmla="*/ 18 h 23"/>
                <a:gd name="T64" fmla="*/ 5 w 37"/>
                <a:gd name="T65" fmla="*/ 19 h 23"/>
                <a:gd name="T66" fmla="*/ 7 w 37"/>
                <a:gd name="T67" fmla="*/ 19 h 23"/>
                <a:gd name="T68" fmla="*/ 10 w 37"/>
                <a:gd name="T69" fmla="*/ 21 h 23"/>
                <a:gd name="T70" fmla="*/ 12 w 37"/>
                <a:gd name="T71" fmla="*/ 21 h 23"/>
                <a:gd name="T72" fmla="*/ 14 w 37"/>
                <a:gd name="T73" fmla="*/ 21 h 23"/>
                <a:gd name="T74" fmla="*/ 15 w 37"/>
                <a:gd name="T75" fmla="*/ 23 h 23"/>
                <a:gd name="T76" fmla="*/ 17 w 37"/>
                <a:gd name="T77" fmla="*/ 23 h 23"/>
                <a:gd name="T78" fmla="*/ 20 w 37"/>
                <a:gd name="T79" fmla="*/ 23 h 23"/>
                <a:gd name="T80" fmla="*/ 22 w 37"/>
                <a:gd name="T81" fmla="*/ 23 h 23"/>
                <a:gd name="T82" fmla="*/ 24 w 37"/>
                <a:gd name="T83" fmla="*/ 21 h 23"/>
                <a:gd name="T84" fmla="*/ 25 w 37"/>
                <a:gd name="T85" fmla="*/ 21 h 23"/>
                <a:gd name="T86" fmla="*/ 27 w 37"/>
                <a:gd name="T87" fmla="*/ 21 h 23"/>
                <a:gd name="T88" fmla="*/ 30 w 37"/>
                <a:gd name="T89" fmla="*/ 19 h 23"/>
                <a:gd name="T90" fmla="*/ 32 w 37"/>
                <a:gd name="T91" fmla="*/ 19 h 23"/>
                <a:gd name="T92" fmla="*/ 34 w 37"/>
                <a:gd name="T93" fmla="*/ 18 h 23"/>
                <a:gd name="T94" fmla="*/ 34 w 37"/>
                <a:gd name="T95" fmla="*/ 18 h 23"/>
                <a:gd name="T96" fmla="*/ 35 w 37"/>
                <a:gd name="T97" fmla="*/ 16 h 23"/>
                <a:gd name="T98" fmla="*/ 37 w 37"/>
                <a:gd name="T99" fmla="*/ 14 h 23"/>
                <a:gd name="T100" fmla="*/ 37 w 37"/>
                <a:gd name="T101" fmla="*/ 11 h 23"/>
                <a:gd name="T102" fmla="*/ 37 w 37"/>
                <a:gd name="T10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" h="23">
                  <a:moveTo>
                    <a:pt x="37" y="11"/>
                  </a:moveTo>
                  <a:lnTo>
                    <a:pt x="37" y="9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5" y="6"/>
                  </a:lnTo>
                  <a:lnTo>
                    <a:pt x="34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0" y="1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1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4" y="21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20" y="23"/>
                  </a:lnTo>
                  <a:lnTo>
                    <a:pt x="22" y="23"/>
                  </a:lnTo>
                  <a:lnTo>
                    <a:pt x="24" y="21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30" y="19"/>
                  </a:lnTo>
                  <a:lnTo>
                    <a:pt x="32" y="19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5" y="16"/>
                  </a:lnTo>
                  <a:lnTo>
                    <a:pt x="37" y="14"/>
                  </a:lnTo>
                  <a:lnTo>
                    <a:pt x="37" y="11"/>
                  </a:lnTo>
                  <a:lnTo>
                    <a:pt x="37" y="1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100" name="Freeform 228"/>
            <p:cNvSpPr>
              <a:spLocks/>
            </p:cNvSpPr>
            <p:nvPr/>
          </p:nvSpPr>
          <p:spPr bwMode="auto">
            <a:xfrm>
              <a:off x="5044" y="2934"/>
              <a:ext cx="37" cy="23"/>
            </a:xfrm>
            <a:custGeom>
              <a:avLst/>
              <a:gdLst>
                <a:gd name="T0" fmla="*/ 37 w 37"/>
                <a:gd name="T1" fmla="*/ 11 h 23"/>
                <a:gd name="T2" fmla="*/ 37 w 37"/>
                <a:gd name="T3" fmla="*/ 9 h 23"/>
                <a:gd name="T4" fmla="*/ 37 w 37"/>
                <a:gd name="T5" fmla="*/ 8 h 23"/>
                <a:gd name="T6" fmla="*/ 37 w 37"/>
                <a:gd name="T7" fmla="*/ 8 h 23"/>
                <a:gd name="T8" fmla="*/ 35 w 37"/>
                <a:gd name="T9" fmla="*/ 6 h 23"/>
                <a:gd name="T10" fmla="*/ 34 w 37"/>
                <a:gd name="T11" fmla="*/ 5 h 23"/>
                <a:gd name="T12" fmla="*/ 34 w 37"/>
                <a:gd name="T13" fmla="*/ 3 h 23"/>
                <a:gd name="T14" fmla="*/ 32 w 37"/>
                <a:gd name="T15" fmla="*/ 3 h 23"/>
                <a:gd name="T16" fmla="*/ 30 w 37"/>
                <a:gd name="T17" fmla="*/ 1 h 23"/>
                <a:gd name="T18" fmla="*/ 27 w 37"/>
                <a:gd name="T19" fmla="*/ 1 h 23"/>
                <a:gd name="T20" fmla="*/ 25 w 37"/>
                <a:gd name="T21" fmla="*/ 0 h 23"/>
                <a:gd name="T22" fmla="*/ 24 w 37"/>
                <a:gd name="T23" fmla="*/ 0 h 23"/>
                <a:gd name="T24" fmla="*/ 22 w 37"/>
                <a:gd name="T25" fmla="*/ 0 h 23"/>
                <a:gd name="T26" fmla="*/ 20 w 37"/>
                <a:gd name="T27" fmla="*/ 0 h 23"/>
                <a:gd name="T28" fmla="*/ 17 w 37"/>
                <a:gd name="T29" fmla="*/ 0 h 23"/>
                <a:gd name="T30" fmla="*/ 15 w 37"/>
                <a:gd name="T31" fmla="*/ 0 h 23"/>
                <a:gd name="T32" fmla="*/ 14 w 37"/>
                <a:gd name="T33" fmla="*/ 0 h 23"/>
                <a:gd name="T34" fmla="*/ 12 w 37"/>
                <a:gd name="T35" fmla="*/ 0 h 23"/>
                <a:gd name="T36" fmla="*/ 10 w 37"/>
                <a:gd name="T37" fmla="*/ 1 h 23"/>
                <a:gd name="T38" fmla="*/ 7 w 37"/>
                <a:gd name="T39" fmla="*/ 1 h 23"/>
                <a:gd name="T40" fmla="*/ 5 w 37"/>
                <a:gd name="T41" fmla="*/ 3 h 23"/>
                <a:gd name="T42" fmla="*/ 4 w 37"/>
                <a:gd name="T43" fmla="*/ 3 h 23"/>
                <a:gd name="T44" fmla="*/ 4 w 37"/>
                <a:gd name="T45" fmla="*/ 5 h 23"/>
                <a:gd name="T46" fmla="*/ 2 w 37"/>
                <a:gd name="T47" fmla="*/ 6 h 23"/>
                <a:gd name="T48" fmla="*/ 0 w 37"/>
                <a:gd name="T49" fmla="*/ 8 h 23"/>
                <a:gd name="T50" fmla="*/ 0 w 37"/>
                <a:gd name="T51" fmla="*/ 8 h 23"/>
                <a:gd name="T52" fmla="*/ 0 w 37"/>
                <a:gd name="T53" fmla="*/ 9 h 23"/>
                <a:gd name="T54" fmla="*/ 0 w 37"/>
                <a:gd name="T55" fmla="*/ 11 h 23"/>
                <a:gd name="T56" fmla="*/ 0 w 37"/>
                <a:gd name="T57" fmla="*/ 14 h 23"/>
                <a:gd name="T58" fmla="*/ 2 w 37"/>
                <a:gd name="T59" fmla="*/ 16 h 23"/>
                <a:gd name="T60" fmla="*/ 4 w 37"/>
                <a:gd name="T61" fmla="*/ 18 h 23"/>
                <a:gd name="T62" fmla="*/ 4 w 37"/>
                <a:gd name="T63" fmla="*/ 18 h 23"/>
                <a:gd name="T64" fmla="*/ 5 w 37"/>
                <a:gd name="T65" fmla="*/ 19 h 23"/>
                <a:gd name="T66" fmla="*/ 7 w 37"/>
                <a:gd name="T67" fmla="*/ 19 h 23"/>
                <a:gd name="T68" fmla="*/ 10 w 37"/>
                <a:gd name="T69" fmla="*/ 21 h 23"/>
                <a:gd name="T70" fmla="*/ 12 w 37"/>
                <a:gd name="T71" fmla="*/ 21 h 23"/>
                <a:gd name="T72" fmla="*/ 14 w 37"/>
                <a:gd name="T73" fmla="*/ 21 h 23"/>
                <a:gd name="T74" fmla="*/ 15 w 37"/>
                <a:gd name="T75" fmla="*/ 23 h 23"/>
                <a:gd name="T76" fmla="*/ 17 w 37"/>
                <a:gd name="T77" fmla="*/ 23 h 23"/>
                <a:gd name="T78" fmla="*/ 20 w 37"/>
                <a:gd name="T79" fmla="*/ 23 h 23"/>
                <a:gd name="T80" fmla="*/ 22 w 37"/>
                <a:gd name="T81" fmla="*/ 23 h 23"/>
                <a:gd name="T82" fmla="*/ 24 w 37"/>
                <a:gd name="T83" fmla="*/ 21 h 23"/>
                <a:gd name="T84" fmla="*/ 25 w 37"/>
                <a:gd name="T85" fmla="*/ 21 h 23"/>
                <a:gd name="T86" fmla="*/ 27 w 37"/>
                <a:gd name="T87" fmla="*/ 21 h 23"/>
                <a:gd name="T88" fmla="*/ 30 w 37"/>
                <a:gd name="T89" fmla="*/ 19 h 23"/>
                <a:gd name="T90" fmla="*/ 32 w 37"/>
                <a:gd name="T91" fmla="*/ 19 h 23"/>
                <a:gd name="T92" fmla="*/ 34 w 37"/>
                <a:gd name="T93" fmla="*/ 18 h 23"/>
                <a:gd name="T94" fmla="*/ 34 w 37"/>
                <a:gd name="T95" fmla="*/ 18 h 23"/>
                <a:gd name="T96" fmla="*/ 35 w 37"/>
                <a:gd name="T97" fmla="*/ 16 h 23"/>
                <a:gd name="T98" fmla="*/ 37 w 37"/>
                <a:gd name="T99" fmla="*/ 14 h 23"/>
                <a:gd name="T100" fmla="*/ 37 w 37"/>
                <a:gd name="T101" fmla="*/ 11 h 23"/>
                <a:gd name="T102" fmla="*/ 37 w 37"/>
                <a:gd name="T10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" h="23">
                  <a:moveTo>
                    <a:pt x="37" y="11"/>
                  </a:moveTo>
                  <a:lnTo>
                    <a:pt x="37" y="9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5" y="6"/>
                  </a:lnTo>
                  <a:lnTo>
                    <a:pt x="34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0" y="1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1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4" y="21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20" y="23"/>
                  </a:lnTo>
                  <a:lnTo>
                    <a:pt x="22" y="23"/>
                  </a:lnTo>
                  <a:lnTo>
                    <a:pt x="24" y="21"/>
                  </a:lnTo>
                  <a:lnTo>
                    <a:pt x="25" y="21"/>
                  </a:lnTo>
                  <a:lnTo>
                    <a:pt x="27" y="21"/>
                  </a:lnTo>
                  <a:lnTo>
                    <a:pt x="30" y="19"/>
                  </a:lnTo>
                  <a:lnTo>
                    <a:pt x="32" y="19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5" y="16"/>
                  </a:lnTo>
                  <a:lnTo>
                    <a:pt x="37" y="14"/>
                  </a:lnTo>
                  <a:lnTo>
                    <a:pt x="37" y="11"/>
                  </a:lnTo>
                  <a:lnTo>
                    <a:pt x="37" y="11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101" name="Freeform 229"/>
            <p:cNvSpPr>
              <a:spLocks/>
            </p:cNvSpPr>
            <p:nvPr/>
          </p:nvSpPr>
          <p:spPr bwMode="auto">
            <a:xfrm>
              <a:off x="5133" y="2934"/>
              <a:ext cx="36" cy="23"/>
            </a:xfrm>
            <a:custGeom>
              <a:avLst/>
              <a:gdLst>
                <a:gd name="T0" fmla="*/ 36 w 36"/>
                <a:gd name="T1" fmla="*/ 11 h 23"/>
                <a:gd name="T2" fmla="*/ 36 w 36"/>
                <a:gd name="T3" fmla="*/ 9 h 23"/>
                <a:gd name="T4" fmla="*/ 36 w 36"/>
                <a:gd name="T5" fmla="*/ 8 h 23"/>
                <a:gd name="T6" fmla="*/ 36 w 36"/>
                <a:gd name="T7" fmla="*/ 8 h 23"/>
                <a:gd name="T8" fmla="*/ 35 w 36"/>
                <a:gd name="T9" fmla="*/ 6 h 23"/>
                <a:gd name="T10" fmla="*/ 33 w 36"/>
                <a:gd name="T11" fmla="*/ 5 h 23"/>
                <a:gd name="T12" fmla="*/ 33 w 36"/>
                <a:gd name="T13" fmla="*/ 3 h 23"/>
                <a:gd name="T14" fmla="*/ 31 w 36"/>
                <a:gd name="T15" fmla="*/ 3 h 23"/>
                <a:gd name="T16" fmla="*/ 30 w 36"/>
                <a:gd name="T17" fmla="*/ 1 h 23"/>
                <a:gd name="T18" fmla="*/ 26 w 36"/>
                <a:gd name="T19" fmla="*/ 1 h 23"/>
                <a:gd name="T20" fmla="*/ 25 w 36"/>
                <a:gd name="T21" fmla="*/ 0 h 23"/>
                <a:gd name="T22" fmla="*/ 23 w 36"/>
                <a:gd name="T23" fmla="*/ 0 h 23"/>
                <a:gd name="T24" fmla="*/ 21 w 36"/>
                <a:gd name="T25" fmla="*/ 0 h 23"/>
                <a:gd name="T26" fmla="*/ 20 w 36"/>
                <a:gd name="T27" fmla="*/ 0 h 23"/>
                <a:gd name="T28" fmla="*/ 16 w 36"/>
                <a:gd name="T29" fmla="*/ 0 h 23"/>
                <a:gd name="T30" fmla="*/ 15 w 36"/>
                <a:gd name="T31" fmla="*/ 0 h 23"/>
                <a:gd name="T32" fmla="*/ 13 w 36"/>
                <a:gd name="T33" fmla="*/ 0 h 23"/>
                <a:gd name="T34" fmla="*/ 11 w 36"/>
                <a:gd name="T35" fmla="*/ 0 h 23"/>
                <a:gd name="T36" fmla="*/ 10 w 36"/>
                <a:gd name="T37" fmla="*/ 1 h 23"/>
                <a:gd name="T38" fmla="*/ 6 w 36"/>
                <a:gd name="T39" fmla="*/ 1 h 23"/>
                <a:gd name="T40" fmla="*/ 5 w 36"/>
                <a:gd name="T41" fmla="*/ 3 h 23"/>
                <a:gd name="T42" fmla="*/ 3 w 36"/>
                <a:gd name="T43" fmla="*/ 3 h 23"/>
                <a:gd name="T44" fmla="*/ 3 w 36"/>
                <a:gd name="T45" fmla="*/ 5 h 23"/>
                <a:gd name="T46" fmla="*/ 1 w 36"/>
                <a:gd name="T47" fmla="*/ 6 h 23"/>
                <a:gd name="T48" fmla="*/ 0 w 36"/>
                <a:gd name="T49" fmla="*/ 8 h 23"/>
                <a:gd name="T50" fmla="*/ 0 w 36"/>
                <a:gd name="T51" fmla="*/ 8 h 23"/>
                <a:gd name="T52" fmla="*/ 0 w 36"/>
                <a:gd name="T53" fmla="*/ 9 h 23"/>
                <a:gd name="T54" fmla="*/ 0 w 36"/>
                <a:gd name="T55" fmla="*/ 11 h 23"/>
                <a:gd name="T56" fmla="*/ 0 w 36"/>
                <a:gd name="T57" fmla="*/ 14 h 23"/>
                <a:gd name="T58" fmla="*/ 1 w 36"/>
                <a:gd name="T59" fmla="*/ 16 h 23"/>
                <a:gd name="T60" fmla="*/ 3 w 36"/>
                <a:gd name="T61" fmla="*/ 18 h 23"/>
                <a:gd name="T62" fmla="*/ 3 w 36"/>
                <a:gd name="T63" fmla="*/ 18 h 23"/>
                <a:gd name="T64" fmla="*/ 5 w 36"/>
                <a:gd name="T65" fmla="*/ 19 h 23"/>
                <a:gd name="T66" fmla="*/ 6 w 36"/>
                <a:gd name="T67" fmla="*/ 19 h 23"/>
                <a:gd name="T68" fmla="*/ 10 w 36"/>
                <a:gd name="T69" fmla="*/ 21 h 23"/>
                <a:gd name="T70" fmla="*/ 11 w 36"/>
                <a:gd name="T71" fmla="*/ 21 h 23"/>
                <a:gd name="T72" fmla="*/ 13 w 36"/>
                <a:gd name="T73" fmla="*/ 21 h 23"/>
                <a:gd name="T74" fmla="*/ 15 w 36"/>
                <a:gd name="T75" fmla="*/ 23 h 23"/>
                <a:gd name="T76" fmla="*/ 16 w 36"/>
                <a:gd name="T77" fmla="*/ 23 h 23"/>
                <a:gd name="T78" fmla="*/ 20 w 36"/>
                <a:gd name="T79" fmla="*/ 23 h 23"/>
                <a:gd name="T80" fmla="*/ 21 w 36"/>
                <a:gd name="T81" fmla="*/ 23 h 23"/>
                <a:gd name="T82" fmla="*/ 23 w 36"/>
                <a:gd name="T83" fmla="*/ 21 h 23"/>
                <a:gd name="T84" fmla="*/ 25 w 36"/>
                <a:gd name="T85" fmla="*/ 21 h 23"/>
                <a:gd name="T86" fmla="*/ 26 w 36"/>
                <a:gd name="T87" fmla="*/ 21 h 23"/>
                <a:gd name="T88" fmla="*/ 30 w 36"/>
                <a:gd name="T89" fmla="*/ 19 h 23"/>
                <a:gd name="T90" fmla="*/ 31 w 36"/>
                <a:gd name="T91" fmla="*/ 19 h 23"/>
                <a:gd name="T92" fmla="*/ 33 w 36"/>
                <a:gd name="T93" fmla="*/ 18 h 23"/>
                <a:gd name="T94" fmla="*/ 33 w 36"/>
                <a:gd name="T95" fmla="*/ 18 h 23"/>
                <a:gd name="T96" fmla="*/ 35 w 36"/>
                <a:gd name="T97" fmla="*/ 16 h 23"/>
                <a:gd name="T98" fmla="*/ 36 w 36"/>
                <a:gd name="T99" fmla="*/ 14 h 23"/>
                <a:gd name="T100" fmla="*/ 36 w 36"/>
                <a:gd name="T101" fmla="*/ 11 h 23"/>
                <a:gd name="T102" fmla="*/ 36 w 36"/>
                <a:gd name="T10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" h="23">
                  <a:moveTo>
                    <a:pt x="36" y="11"/>
                  </a:moveTo>
                  <a:lnTo>
                    <a:pt x="36" y="9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5" y="6"/>
                  </a:lnTo>
                  <a:lnTo>
                    <a:pt x="33" y="5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30" y="1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6" y="1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3" y="21"/>
                  </a:lnTo>
                  <a:lnTo>
                    <a:pt x="15" y="23"/>
                  </a:lnTo>
                  <a:lnTo>
                    <a:pt x="16" y="23"/>
                  </a:lnTo>
                  <a:lnTo>
                    <a:pt x="20" y="23"/>
                  </a:lnTo>
                  <a:lnTo>
                    <a:pt x="21" y="23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6" y="21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5" y="16"/>
                  </a:lnTo>
                  <a:lnTo>
                    <a:pt x="36" y="14"/>
                  </a:lnTo>
                  <a:lnTo>
                    <a:pt x="36" y="11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102" name="Freeform 230"/>
            <p:cNvSpPr>
              <a:spLocks/>
            </p:cNvSpPr>
            <p:nvPr/>
          </p:nvSpPr>
          <p:spPr bwMode="auto">
            <a:xfrm>
              <a:off x="5133" y="2934"/>
              <a:ext cx="36" cy="23"/>
            </a:xfrm>
            <a:custGeom>
              <a:avLst/>
              <a:gdLst>
                <a:gd name="T0" fmla="*/ 36 w 36"/>
                <a:gd name="T1" fmla="*/ 11 h 23"/>
                <a:gd name="T2" fmla="*/ 36 w 36"/>
                <a:gd name="T3" fmla="*/ 9 h 23"/>
                <a:gd name="T4" fmla="*/ 36 w 36"/>
                <a:gd name="T5" fmla="*/ 8 h 23"/>
                <a:gd name="T6" fmla="*/ 36 w 36"/>
                <a:gd name="T7" fmla="*/ 8 h 23"/>
                <a:gd name="T8" fmla="*/ 35 w 36"/>
                <a:gd name="T9" fmla="*/ 6 h 23"/>
                <a:gd name="T10" fmla="*/ 33 w 36"/>
                <a:gd name="T11" fmla="*/ 5 h 23"/>
                <a:gd name="T12" fmla="*/ 33 w 36"/>
                <a:gd name="T13" fmla="*/ 3 h 23"/>
                <a:gd name="T14" fmla="*/ 31 w 36"/>
                <a:gd name="T15" fmla="*/ 3 h 23"/>
                <a:gd name="T16" fmla="*/ 30 w 36"/>
                <a:gd name="T17" fmla="*/ 1 h 23"/>
                <a:gd name="T18" fmla="*/ 26 w 36"/>
                <a:gd name="T19" fmla="*/ 1 h 23"/>
                <a:gd name="T20" fmla="*/ 25 w 36"/>
                <a:gd name="T21" fmla="*/ 0 h 23"/>
                <a:gd name="T22" fmla="*/ 23 w 36"/>
                <a:gd name="T23" fmla="*/ 0 h 23"/>
                <a:gd name="T24" fmla="*/ 21 w 36"/>
                <a:gd name="T25" fmla="*/ 0 h 23"/>
                <a:gd name="T26" fmla="*/ 20 w 36"/>
                <a:gd name="T27" fmla="*/ 0 h 23"/>
                <a:gd name="T28" fmla="*/ 16 w 36"/>
                <a:gd name="T29" fmla="*/ 0 h 23"/>
                <a:gd name="T30" fmla="*/ 15 w 36"/>
                <a:gd name="T31" fmla="*/ 0 h 23"/>
                <a:gd name="T32" fmla="*/ 13 w 36"/>
                <a:gd name="T33" fmla="*/ 0 h 23"/>
                <a:gd name="T34" fmla="*/ 11 w 36"/>
                <a:gd name="T35" fmla="*/ 0 h 23"/>
                <a:gd name="T36" fmla="*/ 10 w 36"/>
                <a:gd name="T37" fmla="*/ 1 h 23"/>
                <a:gd name="T38" fmla="*/ 6 w 36"/>
                <a:gd name="T39" fmla="*/ 1 h 23"/>
                <a:gd name="T40" fmla="*/ 5 w 36"/>
                <a:gd name="T41" fmla="*/ 3 h 23"/>
                <a:gd name="T42" fmla="*/ 3 w 36"/>
                <a:gd name="T43" fmla="*/ 3 h 23"/>
                <a:gd name="T44" fmla="*/ 3 w 36"/>
                <a:gd name="T45" fmla="*/ 5 h 23"/>
                <a:gd name="T46" fmla="*/ 1 w 36"/>
                <a:gd name="T47" fmla="*/ 6 h 23"/>
                <a:gd name="T48" fmla="*/ 0 w 36"/>
                <a:gd name="T49" fmla="*/ 8 h 23"/>
                <a:gd name="T50" fmla="*/ 0 w 36"/>
                <a:gd name="T51" fmla="*/ 8 h 23"/>
                <a:gd name="T52" fmla="*/ 0 w 36"/>
                <a:gd name="T53" fmla="*/ 9 h 23"/>
                <a:gd name="T54" fmla="*/ 0 w 36"/>
                <a:gd name="T55" fmla="*/ 11 h 23"/>
                <a:gd name="T56" fmla="*/ 0 w 36"/>
                <a:gd name="T57" fmla="*/ 14 h 23"/>
                <a:gd name="T58" fmla="*/ 1 w 36"/>
                <a:gd name="T59" fmla="*/ 16 h 23"/>
                <a:gd name="T60" fmla="*/ 3 w 36"/>
                <a:gd name="T61" fmla="*/ 18 h 23"/>
                <a:gd name="T62" fmla="*/ 3 w 36"/>
                <a:gd name="T63" fmla="*/ 18 h 23"/>
                <a:gd name="T64" fmla="*/ 5 w 36"/>
                <a:gd name="T65" fmla="*/ 19 h 23"/>
                <a:gd name="T66" fmla="*/ 6 w 36"/>
                <a:gd name="T67" fmla="*/ 19 h 23"/>
                <a:gd name="T68" fmla="*/ 10 w 36"/>
                <a:gd name="T69" fmla="*/ 21 h 23"/>
                <a:gd name="T70" fmla="*/ 11 w 36"/>
                <a:gd name="T71" fmla="*/ 21 h 23"/>
                <a:gd name="T72" fmla="*/ 13 w 36"/>
                <a:gd name="T73" fmla="*/ 21 h 23"/>
                <a:gd name="T74" fmla="*/ 15 w 36"/>
                <a:gd name="T75" fmla="*/ 23 h 23"/>
                <a:gd name="T76" fmla="*/ 16 w 36"/>
                <a:gd name="T77" fmla="*/ 23 h 23"/>
                <a:gd name="T78" fmla="*/ 20 w 36"/>
                <a:gd name="T79" fmla="*/ 23 h 23"/>
                <a:gd name="T80" fmla="*/ 21 w 36"/>
                <a:gd name="T81" fmla="*/ 23 h 23"/>
                <a:gd name="T82" fmla="*/ 23 w 36"/>
                <a:gd name="T83" fmla="*/ 21 h 23"/>
                <a:gd name="T84" fmla="*/ 25 w 36"/>
                <a:gd name="T85" fmla="*/ 21 h 23"/>
                <a:gd name="T86" fmla="*/ 26 w 36"/>
                <a:gd name="T87" fmla="*/ 21 h 23"/>
                <a:gd name="T88" fmla="*/ 30 w 36"/>
                <a:gd name="T89" fmla="*/ 19 h 23"/>
                <a:gd name="T90" fmla="*/ 31 w 36"/>
                <a:gd name="T91" fmla="*/ 19 h 23"/>
                <a:gd name="T92" fmla="*/ 33 w 36"/>
                <a:gd name="T93" fmla="*/ 18 h 23"/>
                <a:gd name="T94" fmla="*/ 33 w 36"/>
                <a:gd name="T95" fmla="*/ 18 h 23"/>
                <a:gd name="T96" fmla="*/ 35 w 36"/>
                <a:gd name="T97" fmla="*/ 16 h 23"/>
                <a:gd name="T98" fmla="*/ 36 w 36"/>
                <a:gd name="T99" fmla="*/ 14 h 23"/>
                <a:gd name="T100" fmla="*/ 36 w 36"/>
                <a:gd name="T101" fmla="*/ 11 h 23"/>
                <a:gd name="T102" fmla="*/ 36 w 36"/>
                <a:gd name="T10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" h="23">
                  <a:moveTo>
                    <a:pt x="36" y="11"/>
                  </a:moveTo>
                  <a:lnTo>
                    <a:pt x="36" y="9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5" y="6"/>
                  </a:lnTo>
                  <a:lnTo>
                    <a:pt x="33" y="5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30" y="1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6" y="1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3" y="21"/>
                  </a:lnTo>
                  <a:lnTo>
                    <a:pt x="15" y="23"/>
                  </a:lnTo>
                  <a:lnTo>
                    <a:pt x="16" y="23"/>
                  </a:lnTo>
                  <a:lnTo>
                    <a:pt x="20" y="23"/>
                  </a:lnTo>
                  <a:lnTo>
                    <a:pt x="21" y="23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6" y="21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5" y="16"/>
                  </a:lnTo>
                  <a:lnTo>
                    <a:pt x="36" y="14"/>
                  </a:lnTo>
                  <a:lnTo>
                    <a:pt x="36" y="11"/>
                  </a:lnTo>
                  <a:lnTo>
                    <a:pt x="36" y="11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103" name="Freeform 231"/>
            <p:cNvSpPr>
              <a:spLocks/>
            </p:cNvSpPr>
            <p:nvPr/>
          </p:nvSpPr>
          <p:spPr bwMode="auto">
            <a:xfrm>
              <a:off x="5088" y="2967"/>
              <a:ext cx="38" cy="23"/>
            </a:xfrm>
            <a:custGeom>
              <a:avLst/>
              <a:gdLst>
                <a:gd name="T0" fmla="*/ 38 w 38"/>
                <a:gd name="T1" fmla="*/ 11 h 23"/>
                <a:gd name="T2" fmla="*/ 38 w 38"/>
                <a:gd name="T3" fmla="*/ 10 h 23"/>
                <a:gd name="T4" fmla="*/ 36 w 38"/>
                <a:gd name="T5" fmla="*/ 10 h 23"/>
                <a:gd name="T6" fmla="*/ 36 w 38"/>
                <a:gd name="T7" fmla="*/ 8 h 23"/>
                <a:gd name="T8" fmla="*/ 36 w 38"/>
                <a:gd name="T9" fmla="*/ 6 h 23"/>
                <a:gd name="T10" fmla="*/ 35 w 38"/>
                <a:gd name="T11" fmla="*/ 5 h 23"/>
                <a:gd name="T12" fmla="*/ 33 w 38"/>
                <a:gd name="T13" fmla="*/ 5 h 23"/>
                <a:gd name="T14" fmla="*/ 31 w 38"/>
                <a:gd name="T15" fmla="*/ 3 h 23"/>
                <a:gd name="T16" fmla="*/ 31 w 38"/>
                <a:gd name="T17" fmla="*/ 3 h 23"/>
                <a:gd name="T18" fmla="*/ 28 w 38"/>
                <a:gd name="T19" fmla="*/ 1 h 23"/>
                <a:gd name="T20" fmla="*/ 26 w 38"/>
                <a:gd name="T21" fmla="*/ 1 h 23"/>
                <a:gd name="T22" fmla="*/ 25 w 38"/>
                <a:gd name="T23" fmla="*/ 0 h 23"/>
                <a:gd name="T24" fmla="*/ 23 w 38"/>
                <a:gd name="T25" fmla="*/ 0 h 23"/>
                <a:gd name="T26" fmla="*/ 21 w 38"/>
                <a:gd name="T27" fmla="*/ 0 h 23"/>
                <a:gd name="T28" fmla="*/ 16 w 38"/>
                <a:gd name="T29" fmla="*/ 0 h 23"/>
                <a:gd name="T30" fmla="*/ 15 w 38"/>
                <a:gd name="T31" fmla="*/ 0 h 23"/>
                <a:gd name="T32" fmla="*/ 13 w 38"/>
                <a:gd name="T33" fmla="*/ 0 h 23"/>
                <a:gd name="T34" fmla="*/ 11 w 38"/>
                <a:gd name="T35" fmla="*/ 1 h 23"/>
                <a:gd name="T36" fmla="*/ 10 w 38"/>
                <a:gd name="T37" fmla="*/ 1 h 23"/>
                <a:gd name="T38" fmla="*/ 6 w 38"/>
                <a:gd name="T39" fmla="*/ 3 h 23"/>
                <a:gd name="T40" fmla="*/ 6 w 38"/>
                <a:gd name="T41" fmla="*/ 3 h 23"/>
                <a:gd name="T42" fmla="*/ 5 w 38"/>
                <a:gd name="T43" fmla="*/ 5 h 23"/>
                <a:gd name="T44" fmla="*/ 3 w 38"/>
                <a:gd name="T45" fmla="*/ 5 h 23"/>
                <a:gd name="T46" fmla="*/ 1 w 38"/>
                <a:gd name="T47" fmla="*/ 6 h 23"/>
                <a:gd name="T48" fmla="*/ 1 w 38"/>
                <a:gd name="T49" fmla="*/ 8 h 23"/>
                <a:gd name="T50" fmla="*/ 1 w 38"/>
                <a:gd name="T51" fmla="*/ 10 h 23"/>
                <a:gd name="T52" fmla="*/ 0 w 38"/>
                <a:gd name="T53" fmla="*/ 10 h 23"/>
                <a:gd name="T54" fmla="*/ 0 w 38"/>
                <a:gd name="T55" fmla="*/ 13 h 23"/>
                <a:gd name="T56" fmla="*/ 1 w 38"/>
                <a:gd name="T57" fmla="*/ 15 h 23"/>
                <a:gd name="T58" fmla="*/ 1 w 38"/>
                <a:gd name="T59" fmla="*/ 16 h 23"/>
                <a:gd name="T60" fmla="*/ 3 w 38"/>
                <a:gd name="T61" fmla="*/ 18 h 23"/>
                <a:gd name="T62" fmla="*/ 5 w 38"/>
                <a:gd name="T63" fmla="*/ 20 h 23"/>
                <a:gd name="T64" fmla="*/ 6 w 38"/>
                <a:gd name="T65" fmla="*/ 20 h 23"/>
                <a:gd name="T66" fmla="*/ 6 w 38"/>
                <a:gd name="T67" fmla="*/ 21 h 23"/>
                <a:gd name="T68" fmla="*/ 10 w 38"/>
                <a:gd name="T69" fmla="*/ 21 h 23"/>
                <a:gd name="T70" fmla="*/ 11 w 38"/>
                <a:gd name="T71" fmla="*/ 23 h 23"/>
                <a:gd name="T72" fmla="*/ 13 w 38"/>
                <a:gd name="T73" fmla="*/ 23 h 23"/>
                <a:gd name="T74" fmla="*/ 15 w 38"/>
                <a:gd name="T75" fmla="*/ 23 h 23"/>
                <a:gd name="T76" fmla="*/ 16 w 38"/>
                <a:gd name="T77" fmla="*/ 23 h 23"/>
                <a:gd name="T78" fmla="*/ 21 w 38"/>
                <a:gd name="T79" fmla="*/ 23 h 23"/>
                <a:gd name="T80" fmla="*/ 23 w 38"/>
                <a:gd name="T81" fmla="*/ 23 h 23"/>
                <a:gd name="T82" fmla="*/ 25 w 38"/>
                <a:gd name="T83" fmla="*/ 23 h 23"/>
                <a:gd name="T84" fmla="*/ 26 w 38"/>
                <a:gd name="T85" fmla="*/ 23 h 23"/>
                <a:gd name="T86" fmla="*/ 28 w 38"/>
                <a:gd name="T87" fmla="*/ 21 h 23"/>
                <a:gd name="T88" fmla="*/ 31 w 38"/>
                <a:gd name="T89" fmla="*/ 21 h 23"/>
                <a:gd name="T90" fmla="*/ 31 w 38"/>
                <a:gd name="T91" fmla="*/ 20 h 23"/>
                <a:gd name="T92" fmla="*/ 33 w 38"/>
                <a:gd name="T93" fmla="*/ 20 h 23"/>
                <a:gd name="T94" fmla="*/ 35 w 38"/>
                <a:gd name="T95" fmla="*/ 18 h 23"/>
                <a:gd name="T96" fmla="*/ 36 w 38"/>
                <a:gd name="T97" fmla="*/ 16 h 23"/>
                <a:gd name="T98" fmla="*/ 36 w 38"/>
                <a:gd name="T99" fmla="*/ 15 h 23"/>
                <a:gd name="T100" fmla="*/ 38 w 38"/>
                <a:gd name="T101" fmla="*/ 13 h 23"/>
                <a:gd name="T102" fmla="*/ 38 w 38"/>
                <a:gd name="T10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" h="23">
                  <a:moveTo>
                    <a:pt x="38" y="11"/>
                  </a:moveTo>
                  <a:lnTo>
                    <a:pt x="38" y="10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36" y="6"/>
                  </a:lnTo>
                  <a:lnTo>
                    <a:pt x="35" y="5"/>
                  </a:lnTo>
                  <a:lnTo>
                    <a:pt x="33" y="5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1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3" y="18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10" y="21"/>
                  </a:lnTo>
                  <a:lnTo>
                    <a:pt x="11" y="23"/>
                  </a:lnTo>
                  <a:lnTo>
                    <a:pt x="13" y="23"/>
                  </a:lnTo>
                  <a:lnTo>
                    <a:pt x="15" y="23"/>
                  </a:lnTo>
                  <a:lnTo>
                    <a:pt x="16" y="23"/>
                  </a:lnTo>
                  <a:lnTo>
                    <a:pt x="21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6" y="23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3" y="20"/>
                  </a:lnTo>
                  <a:lnTo>
                    <a:pt x="35" y="18"/>
                  </a:lnTo>
                  <a:lnTo>
                    <a:pt x="36" y="16"/>
                  </a:lnTo>
                  <a:lnTo>
                    <a:pt x="36" y="15"/>
                  </a:lnTo>
                  <a:lnTo>
                    <a:pt x="38" y="13"/>
                  </a:lnTo>
                  <a:lnTo>
                    <a:pt x="38" y="1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104" name="Freeform 232"/>
            <p:cNvSpPr>
              <a:spLocks/>
            </p:cNvSpPr>
            <p:nvPr/>
          </p:nvSpPr>
          <p:spPr bwMode="auto">
            <a:xfrm>
              <a:off x="5088" y="2967"/>
              <a:ext cx="38" cy="23"/>
            </a:xfrm>
            <a:custGeom>
              <a:avLst/>
              <a:gdLst>
                <a:gd name="T0" fmla="*/ 38 w 38"/>
                <a:gd name="T1" fmla="*/ 11 h 23"/>
                <a:gd name="T2" fmla="*/ 38 w 38"/>
                <a:gd name="T3" fmla="*/ 10 h 23"/>
                <a:gd name="T4" fmla="*/ 36 w 38"/>
                <a:gd name="T5" fmla="*/ 10 h 23"/>
                <a:gd name="T6" fmla="*/ 36 w 38"/>
                <a:gd name="T7" fmla="*/ 8 h 23"/>
                <a:gd name="T8" fmla="*/ 36 w 38"/>
                <a:gd name="T9" fmla="*/ 6 h 23"/>
                <a:gd name="T10" fmla="*/ 35 w 38"/>
                <a:gd name="T11" fmla="*/ 5 h 23"/>
                <a:gd name="T12" fmla="*/ 33 w 38"/>
                <a:gd name="T13" fmla="*/ 5 h 23"/>
                <a:gd name="T14" fmla="*/ 31 w 38"/>
                <a:gd name="T15" fmla="*/ 3 h 23"/>
                <a:gd name="T16" fmla="*/ 31 w 38"/>
                <a:gd name="T17" fmla="*/ 3 h 23"/>
                <a:gd name="T18" fmla="*/ 28 w 38"/>
                <a:gd name="T19" fmla="*/ 1 h 23"/>
                <a:gd name="T20" fmla="*/ 26 w 38"/>
                <a:gd name="T21" fmla="*/ 1 h 23"/>
                <a:gd name="T22" fmla="*/ 25 w 38"/>
                <a:gd name="T23" fmla="*/ 0 h 23"/>
                <a:gd name="T24" fmla="*/ 23 w 38"/>
                <a:gd name="T25" fmla="*/ 0 h 23"/>
                <a:gd name="T26" fmla="*/ 21 w 38"/>
                <a:gd name="T27" fmla="*/ 0 h 23"/>
                <a:gd name="T28" fmla="*/ 16 w 38"/>
                <a:gd name="T29" fmla="*/ 0 h 23"/>
                <a:gd name="T30" fmla="*/ 15 w 38"/>
                <a:gd name="T31" fmla="*/ 0 h 23"/>
                <a:gd name="T32" fmla="*/ 13 w 38"/>
                <a:gd name="T33" fmla="*/ 0 h 23"/>
                <a:gd name="T34" fmla="*/ 11 w 38"/>
                <a:gd name="T35" fmla="*/ 1 h 23"/>
                <a:gd name="T36" fmla="*/ 10 w 38"/>
                <a:gd name="T37" fmla="*/ 1 h 23"/>
                <a:gd name="T38" fmla="*/ 6 w 38"/>
                <a:gd name="T39" fmla="*/ 3 h 23"/>
                <a:gd name="T40" fmla="*/ 6 w 38"/>
                <a:gd name="T41" fmla="*/ 3 h 23"/>
                <a:gd name="T42" fmla="*/ 5 w 38"/>
                <a:gd name="T43" fmla="*/ 5 h 23"/>
                <a:gd name="T44" fmla="*/ 3 w 38"/>
                <a:gd name="T45" fmla="*/ 5 h 23"/>
                <a:gd name="T46" fmla="*/ 1 w 38"/>
                <a:gd name="T47" fmla="*/ 6 h 23"/>
                <a:gd name="T48" fmla="*/ 1 w 38"/>
                <a:gd name="T49" fmla="*/ 8 h 23"/>
                <a:gd name="T50" fmla="*/ 1 w 38"/>
                <a:gd name="T51" fmla="*/ 10 h 23"/>
                <a:gd name="T52" fmla="*/ 0 w 38"/>
                <a:gd name="T53" fmla="*/ 10 h 23"/>
                <a:gd name="T54" fmla="*/ 0 w 38"/>
                <a:gd name="T55" fmla="*/ 13 h 23"/>
                <a:gd name="T56" fmla="*/ 1 w 38"/>
                <a:gd name="T57" fmla="*/ 15 h 23"/>
                <a:gd name="T58" fmla="*/ 1 w 38"/>
                <a:gd name="T59" fmla="*/ 16 h 23"/>
                <a:gd name="T60" fmla="*/ 3 w 38"/>
                <a:gd name="T61" fmla="*/ 18 h 23"/>
                <a:gd name="T62" fmla="*/ 5 w 38"/>
                <a:gd name="T63" fmla="*/ 20 h 23"/>
                <a:gd name="T64" fmla="*/ 6 w 38"/>
                <a:gd name="T65" fmla="*/ 20 h 23"/>
                <a:gd name="T66" fmla="*/ 6 w 38"/>
                <a:gd name="T67" fmla="*/ 21 h 23"/>
                <a:gd name="T68" fmla="*/ 10 w 38"/>
                <a:gd name="T69" fmla="*/ 21 h 23"/>
                <a:gd name="T70" fmla="*/ 11 w 38"/>
                <a:gd name="T71" fmla="*/ 23 h 23"/>
                <a:gd name="T72" fmla="*/ 13 w 38"/>
                <a:gd name="T73" fmla="*/ 23 h 23"/>
                <a:gd name="T74" fmla="*/ 15 w 38"/>
                <a:gd name="T75" fmla="*/ 23 h 23"/>
                <a:gd name="T76" fmla="*/ 16 w 38"/>
                <a:gd name="T77" fmla="*/ 23 h 23"/>
                <a:gd name="T78" fmla="*/ 21 w 38"/>
                <a:gd name="T79" fmla="*/ 23 h 23"/>
                <a:gd name="T80" fmla="*/ 23 w 38"/>
                <a:gd name="T81" fmla="*/ 23 h 23"/>
                <a:gd name="T82" fmla="*/ 25 w 38"/>
                <a:gd name="T83" fmla="*/ 23 h 23"/>
                <a:gd name="T84" fmla="*/ 26 w 38"/>
                <a:gd name="T85" fmla="*/ 23 h 23"/>
                <a:gd name="T86" fmla="*/ 28 w 38"/>
                <a:gd name="T87" fmla="*/ 21 h 23"/>
                <a:gd name="T88" fmla="*/ 31 w 38"/>
                <a:gd name="T89" fmla="*/ 21 h 23"/>
                <a:gd name="T90" fmla="*/ 31 w 38"/>
                <a:gd name="T91" fmla="*/ 20 h 23"/>
                <a:gd name="T92" fmla="*/ 33 w 38"/>
                <a:gd name="T93" fmla="*/ 20 h 23"/>
                <a:gd name="T94" fmla="*/ 35 w 38"/>
                <a:gd name="T95" fmla="*/ 18 h 23"/>
                <a:gd name="T96" fmla="*/ 36 w 38"/>
                <a:gd name="T97" fmla="*/ 16 h 23"/>
                <a:gd name="T98" fmla="*/ 36 w 38"/>
                <a:gd name="T99" fmla="*/ 15 h 23"/>
                <a:gd name="T100" fmla="*/ 38 w 38"/>
                <a:gd name="T101" fmla="*/ 13 h 23"/>
                <a:gd name="T102" fmla="*/ 38 w 38"/>
                <a:gd name="T10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" h="23">
                  <a:moveTo>
                    <a:pt x="38" y="11"/>
                  </a:moveTo>
                  <a:lnTo>
                    <a:pt x="38" y="10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36" y="6"/>
                  </a:lnTo>
                  <a:lnTo>
                    <a:pt x="35" y="5"/>
                  </a:lnTo>
                  <a:lnTo>
                    <a:pt x="33" y="5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1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3" y="18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10" y="21"/>
                  </a:lnTo>
                  <a:lnTo>
                    <a:pt x="11" y="23"/>
                  </a:lnTo>
                  <a:lnTo>
                    <a:pt x="13" y="23"/>
                  </a:lnTo>
                  <a:lnTo>
                    <a:pt x="15" y="23"/>
                  </a:lnTo>
                  <a:lnTo>
                    <a:pt x="16" y="23"/>
                  </a:lnTo>
                  <a:lnTo>
                    <a:pt x="21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6" y="23"/>
                  </a:lnTo>
                  <a:lnTo>
                    <a:pt x="28" y="21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3" y="20"/>
                  </a:lnTo>
                  <a:lnTo>
                    <a:pt x="35" y="18"/>
                  </a:lnTo>
                  <a:lnTo>
                    <a:pt x="36" y="16"/>
                  </a:lnTo>
                  <a:lnTo>
                    <a:pt x="36" y="15"/>
                  </a:lnTo>
                  <a:lnTo>
                    <a:pt x="38" y="13"/>
                  </a:lnTo>
                  <a:lnTo>
                    <a:pt x="38" y="11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105" name="Freeform 233"/>
            <p:cNvSpPr>
              <a:spLocks/>
            </p:cNvSpPr>
            <p:nvPr/>
          </p:nvSpPr>
          <p:spPr bwMode="auto">
            <a:xfrm>
              <a:off x="5044" y="2967"/>
              <a:ext cx="37" cy="23"/>
            </a:xfrm>
            <a:custGeom>
              <a:avLst/>
              <a:gdLst>
                <a:gd name="T0" fmla="*/ 37 w 37"/>
                <a:gd name="T1" fmla="*/ 11 h 23"/>
                <a:gd name="T2" fmla="*/ 37 w 37"/>
                <a:gd name="T3" fmla="*/ 10 h 23"/>
                <a:gd name="T4" fmla="*/ 37 w 37"/>
                <a:gd name="T5" fmla="*/ 10 h 23"/>
                <a:gd name="T6" fmla="*/ 37 w 37"/>
                <a:gd name="T7" fmla="*/ 8 h 23"/>
                <a:gd name="T8" fmla="*/ 35 w 37"/>
                <a:gd name="T9" fmla="*/ 6 h 23"/>
                <a:gd name="T10" fmla="*/ 34 w 37"/>
                <a:gd name="T11" fmla="*/ 5 h 23"/>
                <a:gd name="T12" fmla="*/ 34 w 37"/>
                <a:gd name="T13" fmla="*/ 5 h 23"/>
                <a:gd name="T14" fmla="*/ 32 w 37"/>
                <a:gd name="T15" fmla="*/ 3 h 23"/>
                <a:gd name="T16" fmla="*/ 30 w 37"/>
                <a:gd name="T17" fmla="*/ 3 h 23"/>
                <a:gd name="T18" fmla="*/ 27 w 37"/>
                <a:gd name="T19" fmla="*/ 1 h 23"/>
                <a:gd name="T20" fmla="*/ 25 w 37"/>
                <a:gd name="T21" fmla="*/ 1 h 23"/>
                <a:gd name="T22" fmla="*/ 24 w 37"/>
                <a:gd name="T23" fmla="*/ 0 h 23"/>
                <a:gd name="T24" fmla="*/ 22 w 37"/>
                <a:gd name="T25" fmla="*/ 0 h 23"/>
                <a:gd name="T26" fmla="*/ 20 w 37"/>
                <a:gd name="T27" fmla="*/ 0 h 23"/>
                <a:gd name="T28" fmla="*/ 17 w 37"/>
                <a:gd name="T29" fmla="*/ 0 h 23"/>
                <a:gd name="T30" fmla="*/ 15 w 37"/>
                <a:gd name="T31" fmla="*/ 0 h 23"/>
                <a:gd name="T32" fmla="*/ 14 w 37"/>
                <a:gd name="T33" fmla="*/ 0 h 23"/>
                <a:gd name="T34" fmla="*/ 12 w 37"/>
                <a:gd name="T35" fmla="*/ 1 h 23"/>
                <a:gd name="T36" fmla="*/ 10 w 37"/>
                <a:gd name="T37" fmla="*/ 1 h 23"/>
                <a:gd name="T38" fmla="*/ 7 w 37"/>
                <a:gd name="T39" fmla="*/ 3 h 23"/>
                <a:gd name="T40" fmla="*/ 5 w 37"/>
                <a:gd name="T41" fmla="*/ 3 h 23"/>
                <a:gd name="T42" fmla="*/ 4 w 37"/>
                <a:gd name="T43" fmla="*/ 5 h 23"/>
                <a:gd name="T44" fmla="*/ 4 w 37"/>
                <a:gd name="T45" fmla="*/ 5 h 23"/>
                <a:gd name="T46" fmla="*/ 2 w 37"/>
                <a:gd name="T47" fmla="*/ 6 h 23"/>
                <a:gd name="T48" fmla="*/ 0 w 37"/>
                <a:gd name="T49" fmla="*/ 8 h 23"/>
                <a:gd name="T50" fmla="*/ 0 w 37"/>
                <a:gd name="T51" fmla="*/ 10 h 23"/>
                <a:gd name="T52" fmla="*/ 0 w 37"/>
                <a:gd name="T53" fmla="*/ 10 h 23"/>
                <a:gd name="T54" fmla="*/ 0 w 37"/>
                <a:gd name="T55" fmla="*/ 13 h 23"/>
                <a:gd name="T56" fmla="*/ 0 w 37"/>
                <a:gd name="T57" fmla="*/ 15 h 23"/>
                <a:gd name="T58" fmla="*/ 2 w 37"/>
                <a:gd name="T59" fmla="*/ 16 h 23"/>
                <a:gd name="T60" fmla="*/ 4 w 37"/>
                <a:gd name="T61" fmla="*/ 18 h 23"/>
                <a:gd name="T62" fmla="*/ 4 w 37"/>
                <a:gd name="T63" fmla="*/ 20 h 23"/>
                <a:gd name="T64" fmla="*/ 5 w 37"/>
                <a:gd name="T65" fmla="*/ 20 h 23"/>
                <a:gd name="T66" fmla="*/ 7 w 37"/>
                <a:gd name="T67" fmla="*/ 21 h 23"/>
                <a:gd name="T68" fmla="*/ 10 w 37"/>
                <a:gd name="T69" fmla="*/ 21 h 23"/>
                <a:gd name="T70" fmla="*/ 12 w 37"/>
                <a:gd name="T71" fmla="*/ 23 h 23"/>
                <a:gd name="T72" fmla="*/ 14 w 37"/>
                <a:gd name="T73" fmla="*/ 23 h 23"/>
                <a:gd name="T74" fmla="*/ 15 w 37"/>
                <a:gd name="T75" fmla="*/ 23 h 23"/>
                <a:gd name="T76" fmla="*/ 17 w 37"/>
                <a:gd name="T77" fmla="*/ 23 h 23"/>
                <a:gd name="T78" fmla="*/ 20 w 37"/>
                <a:gd name="T79" fmla="*/ 23 h 23"/>
                <a:gd name="T80" fmla="*/ 22 w 37"/>
                <a:gd name="T81" fmla="*/ 23 h 23"/>
                <a:gd name="T82" fmla="*/ 24 w 37"/>
                <a:gd name="T83" fmla="*/ 23 h 23"/>
                <a:gd name="T84" fmla="*/ 25 w 37"/>
                <a:gd name="T85" fmla="*/ 23 h 23"/>
                <a:gd name="T86" fmla="*/ 27 w 37"/>
                <a:gd name="T87" fmla="*/ 21 h 23"/>
                <a:gd name="T88" fmla="*/ 30 w 37"/>
                <a:gd name="T89" fmla="*/ 21 h 23"/>
                <a:gd name="T90" fmla="*/ 32 w 37"/>
                <a:gd name="T91" fmla="*/ 20 h 23"/>
                <a:gd name="T92" fmla="*/ 34 w 37"/>
                <a:gd name="T93" fmla="*/ 20 h 23"/>
                <a:gd name="T94" fmla="*/ 34 w 37"/>
                <a:gd name="T95" fmla="*/ 18 h 23"/>
                <a:gd name="T96" fmla="*/ 35 w 37"/>
                <a:gd name="T97" fmla="*/ 16 h 23"/>
                <a:gd name="T98" fmla="*/ 37 w 37"/>
                <a:gd name="T99" fmla="*/ 15 h 23"/>
                <a:gd name="T100" fmla="*/ 37 w 37"/>
                <a:gd name="T101" fmla="*/ 13 h 23"/>
                <a:gd name="T102" fmla="*/ 37 w 37"/>
                <a:gd name="T10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" h="23">
                  <a:moveTo>
                    <a:pt x="37" y="11"/>
                  </a:moveTo>
                  <a:lnTo>
                    <a:pt x="37" y="10"/>
                  </a:lnTo>
                  <a:lnTo>
                    <a:pt x="37" y="10"/>
                  </a:lnTo>
                  <a:lnTo>
                    <a:pt x="37" y="8"/>
                  </a:lnTo>
                  <a:lnTo>
                    <a:pt x="35" y="6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2" y="3"/>
                  </a:lnTo>
                  <a:lnTo>
                    <a:pt x="30" y="3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20" y="23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7" y="21"/>
                  </a:lnTo>
                  <a:lnTo>
                    <a:pt x="30" y="21"/>
                  </a:lnTo>
                  <a:lnTo>
                    <a:pt x="32" y="20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5" y="16"/>
                  </a:lnTo>
                  <a:lnTo>
                    <a:pt x="37" y="15"/>
                  </a:lnTo>
                  <a:lnTo>
                    <a:pt x="37" y="13"/>
                  </a:lnTo>
                  <a:lnTo>
                    <a:pt x="37" y="1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106" name="Freeform 234"/>
            <p:cNvSpPr>
              <a:spLocks/>
            </p:cNvSpPr>
            <p:nvPr/>
          </p:nvSpPr>
          <p:spPr bwMode="auto">
            <a:xfrm>
              <a:off x="5044" y="2967"/>
              <a:ext cx="37" cy="23"/>
            </a:xfrm>
            <a:custGeom>
              <a:avLst/>
              <a:gdLst>
                <a:gd name="T0" fmla="*/ 37 w 37"/>
                <a:gd name="T1" fmla="*/ 11 h 23"/>
                <a:gd name="T2" fmla="*/ 37 w 37"/>
                <a:gd name="T3" fmla="*/ 10 h 23"/>
                <a:gd name="T4" fmla="*/ 37 w 37"/>
                <a:gd name="T5" fmla="*/ 10 h 23"/>
                <a:gd name="T6" fmla="*/ 37 w 37"/>
                <a:gd name="T7" fmla="*/ 8 h 23"/>
                <a:gd name="T8" fmla="*/ 35 w 37"/>
                <a:gd name="T9" fmla="*/ 6 h 23"/>
                <a:gd name="T10" fmla="*/ 34 w 37"/>
                <a:gd name="T11" fmla="*/ 5 h 23"/>
                <a:gd name="T12" fmla="*/ 34 w 37"/>
                <a:gd name="T13" fmla="*/ 5 h 23"/>
                <a:gd name="T14" fmla="*/ 32 w 37"/>
                <a:gd name="T15" fmla="*/ 3 h 23"/>
                <a:gd name="T16" fmla="*/ 30 w 37"/>
                <a:gd name="T17" fmla="*/ 3 h 23"/>
                <a:gd name="T18" fmla="*/ 27 w 37"/>
                <a:gd name="T19" fmla="*/ 1 h 23"/>
                <a:gd name="T20" fmla="*/ 25 w 37"/>
                <a:gd name="T21" fmla="*/ 1 h 23"/>
                <a:gd name="T22" fmla="*/ 24 w 37"/>
                <a:gd name="T23" fmla="*/ 0 h 23"/>
                <a:gd name="T24" fmla="*/ 22 w 37"/>
                <a:gd name="T25" fmla="*/ 0 h 23"/>
                <a:gd name="T26" fmla="*/ 20 w 37"/>
                <a:gd name="T27" fmla="*/ 0 h 23"/>
                <a:gd name="T28" fmla="*/ 17 w 37"/>
                <a:gd name="T29" fmla="*/ 0 h 23"/>
                <a:gd name="T30" fmla="*/ 15 w 37"/>
                <a:gd name="T31" fmla="*/ 0 h 23"/>
                <a:gd name="T32" fmla="*/ 14 w 37"/>
                <a:gd name="T33" fmla="*/ 0 h 23"/>
                <a:gd name="T34" fmla="*/ 12 w 37"/>
                <a:gd name="T35" fmla="*/ 1 h 23"/>
                <a:gd name="T36" fmla="*/ 10 w 37"/>
                <a:gd name="T37" fmla="*/ 1 h 23"/>
                <a:gd name="T38" fmla="*/ 7 w 37"/>
                <a:gd name="T39" fmla="*/ 3 h 23"/>
                <a:gd name="T40" fmla="*/ 5 w 37"/>
                <a:gd name="T41" fmla="*/ 3 h 23"/>
                <a:gd name="T42" fmla="*/ 4 w 37"/>
                <a:gd name="T43" fmla="*/ 5 h 23"/>
                <a:gd name="T44" fmla="*/ 4 w 37"/>
                <a:gd name="T45" fmla="*/ 5 h 23"/>
                <a:gd name="T46" fmla="*/ 2 w 37"/>
                <a:gd name="T47" fmla="*/ 6 h 23"/>
                <a:gd name="T48" fmla="*/ 0 w 37"/>
                <a:gd name="T49" fmla="*/ 8 h 23"/>
                <a:gd name="T50" fmla="*/ 0 w 37"/>
                <a:gd name="T51" fmla="*/ 10 h 23"/>
                <a:gd name="T52" fmla="*/ 0 w 37"/>
                <a:gd name="T53" fmla="*/ 10 h 23"/>
                <a:gd name="T54" fmla="*/ 0 w 37"/>
                <a:gd name="T55" fmla="*/ 13 h 23"/>
                <a:gd name="T56" fmla="*/ 0 w 37"/>
                <a:gd name="T57" fmla="*/ 15 h 23"/>
                <a:gd name="T58" fmla="*/ 2 w 37"/>
                <a:gd name="T59" fmla="*/ 16 h 23"/>
                <a:gd name="T60" fmla="*/ 4 w 37"/>
                <a:gd name="T61" fmla="*/ 18 h 23"/>
                <a:gd name="T62" fmla="*/ 4 w 37"/>
                <a:gd name="T63" fmla="*/ 20 h 23"/>
                <a:gd name="T64" fmla="*/ 5 w 37"/>
                <a:gd name="T65" fmla="*/ 20 h 23"/>
                <a:gd name="T66" fmla="*/ 7 w 37"/>
                <a:gd name="T67" fmla="*/ 21 h 23"/>
                <a:gd name="T68" fmla="*/ 10 w 37"/>
                <a:gd name="T69" fmla="*/ 21 h 23"/>
                <a:gd name="T70" fmla="*/ 12 w 37"/>
                <a:gd name="T71" fmla="*/ 23 h 23"/>
                <a:gd name="T72" fmla="*/ 14 w 37"/>
                <a:gd name="T73" fmla="*/ 23 h 23"/>
                <a:gd name="T74" fmla="*/ 15 w 37"/>
                <a:gd name="T75" fmla="*/ 23 h 23"/>
                <a:gd name="T76" fmla="*/ 17 w 37"/>
                <a:gd name="T77" fmla="*/ 23 h 23"/>
                <a:gd name="T78" fmla="*/ 20 w 37"/>
                <a:gd name="T79" fmla="*/ 23 h 23"/>
                <a:gd name="T80" fmla="*/ 22 w 37"/>
                <a:gd name="T81" fmla="*/ 23 h 23"/>
                <a:gd name="T82" fmla="*/ 24 w 37"/>
                <a:gd name="T83" fmla="*/ 23 h 23"/>
                <a:gd name="T84" fmla="*/ 25 w 37"/>
                <a:gd name="T85" fmla="*/ 23 h 23"/>
                <a:gd name="T86" fmla="*/ 27 w 37"/>
                <a:gd name="T87" fmla="*/ 21 h 23"/>
                <a:gd name="T88" fmla="*/ 30 w 37"/>
                <a:gd name="T89" fmla="*/ 21 h 23"/>
                <a:gd name="T90" fmla="*/ 32 w 37"/>
                <a:gd name="T91" fmla="*/ 20 h 23"/>
                <a:gd name="T92" fmla="*/ 34 w 37"/>
                <a:gd name="T93" fmla="*/ 20 h 23"/>
                <a:gd name="T94" fmla="*/ 34 w 37"/>
                <a:gd name="T95" fmla="*/ 18 h 23"/>
                <a:gd name="T96" fmla="*/ 35 w 37"/>
                <a:gd name="T97" fmla="*/ 16 h 23"/>
                <a:gd name="T98" fmla="*/ 37 w 37"/>
                <a:gd name="T99" fmla="*/ 15 h 23"/>
                <a:gd name="T100" fmla="*/ 37 w 37"/>
                <a:gd name="T101" fmla="*/ 13 h 23"/>
                <a:gd name="T102" fmla="*/ 37 w 37"/>
                <a:gd name="T10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" h="23">
                  <a:moveTo>
                    <a:pt x="37" y="11"/>
                  </a:moveTo>
                  <a:lnTo>
                    <a:pt x="37" y="10"/>
                  </a:lnTo>
                  <a:lnTo>
                    <a:pt x="37" y="10"/>
                  </a:lnTo>
                  <a:lnTo>
                    <a:pt x="37" y="8"/>
                  </a:lnTo>
                  <a:lnTo>
                    <a:pt x="35" y="6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2" y="3"/>
                  </a:lnTo>
                  <a:lnTo>
                    <a:pt x="30" y="3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20" y="23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7" y="21"/>
                  </a:lnTo>
                  <a:lnTo>
                    <a:pt x="30" y="21"/>
                  </a:lnTo>
                  <a:lnTo>
                    <a:pt x="32" y="20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5" y="16"/>
                  </a:lnTo>
                  <a:lnTo>
                    <a:pt x="37" y="15"/>
                  </a:lnTo>
                  <a:lnTo>
                    <a:pt x="37" y="13"/>
                  </a:lnTo>
                  <a:lnTo>
                    <a:pt x="37" y="11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107" name="Freeform 235"/>
            <p:cNvSpPr>
              <a:spLocks/>
            </p:cNvSpPr>
            <p:nvPr/>
          </p:nvSpPr>
          <p:spPr bwMode="auto">
            <a:xfrm>
              <a:off x="5133" y="2967"/>
              <a:ext cx="36" cy="23"/>
            </a:xfrm>
            <a:custGeom>
              <a:avLst/>
              <a:gdLst>
                <a:gd name="T0" fmla="*/ 36 w 36"/>
                <a:gd name="T1" fmla="*/ 11 h 23"/>
                <a:gd name="T2" fmla="*/ 36 w 36"/>
                <a:gd name="T3" fmla="*/ 10 h 23"/>
                <a:gd name="T4" fmla="*/ 36 w 36"/>
                <a:gd name="T5" fmla="*/ 10 h 23"/>
                <a:gd name="T6" fmla="*/ 36 w 36"/>
                <a:gd name="T7" fmla="*/ 8 h 23"/>
                <a:gd name="T8" fmla="*/ 35 w 36"/>
                <a:gd name="T9" fmla="*/ 6 h 23"/>
                <a:gd name="T10" fmla="*/ 33 w 36"/>
                <a:gd name="T11" fmla="*/ 5 h 23"/>
                <a:gd name="T12" fmla="*/ 33 w 36"/>
                <a:gd name="T13" fmla="*/ 5 h 23"/>
                <a:gd name="T14" fmla="*/ 31 w 36"/>
                <a:gd name="T15" fmla="*/ 3 h 23"/>
                <a:gd name="T16" fmla="*/ 30 w 36"/>
                <a:gd name="T17" fmla="*/ 3 h 23"/>
                <a:gd name="T18" fmla="*/ 26 w 36"/>
                <a:gd name="T19" fmla="*/ 1 h 23"/>
                <a:gd name="T20" fmla="*/ 25 w 36"/>
                <a:gd name="T21" fmla="*/ 1 h 23"/>
                <a:gd name="T22" fmla="*/ 23 w 36"/>
                <a:gd name="T23" fmla="*/ 0 h 23"/>
                <a:gd name="T24" fmla="*/ 21 w 36"/>
                <a:gd name="T25" fmla="*/ 0 h 23"/>
                <a:gd name="T26" fmla="*/ 20 w 36"/>
                <a:gd name="T27" fmla="*/ 0 h 23"/>
                <a:gd name="T28" fmla="*/ 16 w 36"/>
                <a:gd name="T29" fmla="*/ 0 h 23"/>
                <a:gd name="T30" fmla="*/ 15 w 36"/>
                <a:gd name="T31" fmla="*/ 0 h 23"/>
                <a:gd name="T32" fmla="*/ 13 w 36"/>
                <a:gd name="T33" fmla="*/ 0 h 23"/>
                <a:gd name="T34" fmla="*/ 11 w 36"/>
                <a:gd name="T35" fmla="*/ 1 h 23"/>
                <a:gd name="T36" fmla="*/ 10 w 36"/>
                <a:gd name="T37" fmla="*/ 1 h 23"/>
                <a:gd name="T38" fmla="*/ 6 w 36"/>
                <a:gd name="T39" fmla="*/ 3 h 23"/>
                <a:gd name="T40" fmla="*/ 5 w 36"/>
                <a:gd name="T41" fmla="*/ 3 h 23"/>
                <a:gd name="T42" fmla="*/ 3 w 36"/>
                <a:gd name="T43" fmla="*/ 5 h 23"/>
                <a:gd name="T44" fmla="*/ 3 w 36"/>
                <a:gd name="T45" fmla="*/ 5 h 23"/>
                <a:gd name="T46" fmla="*/ 1 w 36"/>
                <a:gd name="T47" fmla="*/ 6 h 23"/>
                <a:gd name="T48" fmla="*/ 0 w 36"/>
                <a:gd name="T49" fmla="*/ 8 h 23"/>
                <a:gd name="T50" fmla="*/ 0 w 36"/>
                <a:gd name="T51" fmla="*/ 10 h 23"/>
                <a:gd name="T52" fmla="*/ 0 w 36"/>
                <a:gd name="T53" fmla="*/ 10 h 23"/>
                <a:gd name="T54" fmla="*/ 0 w 36"/>
                <a:gd name="T55" fmla="*/ 13 h 23"/>
                <a:gd name="T56" fmla="*/ 0 w 36"/>
                <a:gd name="T57" fmla="*/ 15 h 23"/>
                <a:gd name="T58" fmla="*/ 1 w 36"/>
                <a:gd name="T59" fmla="*/ 16 h 23"/>
                <a:gd name="T60" fmla="*/ 3 w 36"/>
                <a:gd name="T61" fmla="*/ 18 h 23"/>
                <a:gd name="T62" fmla="*/ 3 w 36"/>
                <a:gd name="T63" fmla="*/ 20 h 23"/>
                <a:gd name="T64" fmla="*/ 5 w 36"/>
                <a:gd name="T65" fmla="*/ 20 h 23"/>
                <a:gd name="T66" fmla="*/ 6 w 36"/>
                <a:gd name="T67" fmla="*/ 21 h 23"/>
                <a:gd name="T68" fmla="*/ 10 w 36"/>
                <a:gd name="T69" fmla="*/ 21 h 23"/>
                <a:gd name="T70" fmla="*/ 11 w 36"/>
                <a:gd name="T71" fmla="*/ 23 h 23"/>
                <a:gd name="T72" fmla="*/ 13 w 36"/>
                <a:gd name="T73" fmla="*/ 23 h 23"/>
                <a:gd name="T74" fmla="*/ 15 w 36"/>
                <a:gd name="T75" fmla="*/ 23 h 23"/>
                <a:gd name="T76" fmla="*/ 16 w 36"/>
                <a:gd name="T77" fmla="*/ 23 h 23"/>
                <a:gd name="T78" fmla="*/ 20 w 36"/>
                <a:gd name="T79" fmla="*/ 23 h 23"/>
                <a:gd name="T80" fmla="*/ 21 w 36"/>
                <a:gd name="T81" fmla="*/ 23 h 23"/>
                <a:gd name="T82" fmla="*/ 23 w 36"/>
                <a:gd name="T83" fmla="*/ 23 h 23"/>
                <a:gd name="T84" fmla="*/ 25 w 36"/>
                <a:gd name="T85" fmla="*/ 23 h 23"/>
                <a:gd name="T86" fmla="*/ 26 w 36"/>
                <a:gd name="T87" fmla="*/ 21 h 23"/>
                <a:gd name="T88" fmla="*/ 30 w 36"/>
                <a:gd name="T89" fmla="*/ 21 h 23"/>
                <a:gd name="T90" fmla="*/ 31 w 36"/>
                <a:gd name="T91" fmla="*/ 20 h 23"/>
                <a:gd name="T92" fmla="*/ 33 w 36"/>
                <a:gd name="T93" fmla="*/ 20 h 23"/>
                <a:gd name="T94" fmla="*/ 33 w 36"/>
                <a:gd name="T95" fmla="*/ 18 h 23"/>
                <a:gd name="T96" fmla="*/ 35 w 36"/>
                <a:gd name="T97" fmla="*/ 16 h 23"/>
                <a:gd name="T98" fmla="*/ 36 w 36"/>
                <a:gd name="T99" fmla="*/ 15 h 23"/>
                <a:gd name="T100" fmla="*/ 36 w 36"/>
                <a:gd name="T101" fmla="*/ 13 h 23"/>
                <a:gd name="T102" fmla="*/ 36 w 36"/>
                <a:gd name="T10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" h="23">
                  <a:moveTo>
                    <a:pt x="36" y="11"/>
                  </a:moveTo>
                  <a:lnTo>
                    <a:pt x="36" y="10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35" y="6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6" y="3"/>
                  </a:lnTo>
                  <a:lnTo>
                    <a:pt x="5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3" y="18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6" y="21"/>
                  </a:lnTo>
                  <a:lnTo>
                    <a:pt x="10" y="21"/>
                  </a:lnTo>
                  <a:lnTo>
                    <a:pt x="11" y="23"/>
                  </a:lnTo>
                  <a:lnTo>
                    <a:pt x="13" y="23"/>
                  </a:lnTo>
                  <a:lnTo>
                    <a:pt x="15" y="23"/>
                  </a:lnTo>
                  <a:lnTo>
                    <a:pt x="16" y="23"/>
                  </a:lnTo>
                  <a:lnTo>
                    <a:pt x="20" y="23"/>
                  </a:lnTo>
                  <a:lnTo>
                    <a:pt x="21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6" y="21"/>
                  </a:lnTo>
                  <a:lnTo>
                    <a:pt x="30" y="21"/>
                  </a:lnTo>
                  <a:lnTo>
                    <a:pt x="31" y="20"/>
                  </a:lnTo>
                  <a:lnTo>
                    <a:pt x="33" y="20"/>
                  </a:lnTo>
                  <a:lnTo>
                    <a:pt x="33" y="18"/>
                  </a:lnTo>
                  <a:lnTo>
                    <a:pt x="35" y="16"/>
                  </a:lnTo>
                  <a:lnTo>
                    <a:pt x="36" y="15"/>
                  </a:lnTo>
                  <a:lnTo>
                    <a:pt x="36" y="13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108" name="Freeform 236"/>
            <p:cNvSpPr>
              <a:spLocks/>
            </p:cNvSpPr>
            <p:nvPr/>
          </p:nvSpPr>
          <p:spPr bwMode="auto">
            <a:xfrm>
              <a:off x="5133" y="2967"/>
              <a:ext cx="36" cy="23"/>
            </a:xfrm>
            <a:custGeom>
              <a:avLst/>
              <a:gdLst>
                <a:gd name="T0" fmla="*/ 36 w 36"/>
                <a:gd name="T1" fmla="*/ 11 h 23"/>
                <a:gd name="T2" fmla="*/ 36 w 36"/>
                <a:gd name="T3" fmla="*/ 10 h 23"/>
                <a:gd name="T4" fmla="*/ 36 w 36"/>
                <a:gd name="T5" fmla="*/ 10 h 23"/>
                <a:gd name="T6" fmla="*/ 36 w 36"/>
                <a:gd name="T7" fmla="*/ 8 h 23"/>
                <a:gd name="T8" fmla="*/ 35 w 36"/>
                <a:gd name="T9" fmla="*/ 6 h 23"/>
                <a:gd name="T10" fmla="*/ 33 w 36"/>
                <a:gd name="T11" fmla="*/ 5 h 23"/>
                <a:gd name="T12" fmla="*/ 33 w 36"/>
                <a:gd name="T13" fmla="*/ 5 h 23"/>
                <a:gd name="T14" fmla="*/ 31 w 36"/>
                <a:gd name="T15" fmla="*/ 3 h 23"/>
                <a:gd name="T16" fmla="*/ 30 w 36"/>
                <a:gd name="T17" fmla="*/ 3 h 23"/>
                <a:gd name="T18" fmla="*/ 26 w 36"/>
                <a:gd name="T19" fmla="*/ 1 h 23"/>
                <a:gd name="T20" fmla="*/ 25 w 36"/>
                <a:gd name="T21" fmla="*/ 1 h 23"/>
                <a:gd name="T22" fmla="*/ 23 w 36"/>
                <a:gd name="T23" fmla="*/ 0 h 23"/>
                <a:gd name="T24" fmla="*/ 21 w 36"/>
                <a:gd name="T25" fmla="*/ 0 h 23"/>
                <a:gd name="T26" fmla="*/ 20 w 36"/>
                <a:gd name="T27" fmla="*/ 0 h 23"/>
                <a:gd name="T28" fmla="*/ 16 w 36"/>
                <a:gd name="T29" fmla="*/ 0 h 23"/>
                <a:gd name="T30" fmla="*/ 15 w 36"/>
                <a:gd name="T31" fmla="*/ 0 h 23"/>
                <a:gd name="T32" fmla="*/ 13 w 36"/>
                <a:gd name="T33" fmla="*/ 0 h 23"/>
                <a:gd name="T34" fmla="*/ 11 w 36"/>
                <a:gd name="T35" fmla="*/ 1 h 23"/>
                <a:gd name="T36" fmla="*/ 10 w 36"/>
                <a:gd name="T37" fmla="*/ 1 h 23"/>
                <a:gd name="T38" fmla="*/ 6 w 36"/>
                <a:gd name="T39" fmla="*/ 3 h 23"/>
                <a:gd name="T40" fmla="*/ 5 w 36"/>
                <a:gd name="T41" fmla="*/ 3 h 23"/>
                <a:gd name="T42" fmla="*/ 3 w 36"/>
                <a:gd name="T43" fmla="*/ 5 h 23"/>
                <a:gd name="T44" fmla="*/ 3 w 36"/>
                <a:gd name="T45" fmla="*/ 5 h 23"/>
                <a:gd name="T46" fmla="*/ 1 w 36"/>
                <a:gd name="T47" fmla="*/ 6 h 23"/>
                <a:gd name="T48" fmla="*/ 0 w 36"/>
                <a:gd name="T49" fmla="*/ 8 h 23"/>
                <a:gd name="T50" fmla="*/ 0 w 36"/>
                <a:gd name="T51" fmla="*/ 10 h 23"/>
                <a:gd name="T52" fmla="*/ 0 w 36"/>
                <a:gd name="T53" fmla="*/ 10 h 23"/>
                <a:gd name="T54" fmla="*/ 0 w 36"/>
                <a:gd name="T55" fmla="*/ 13 h 23"/>
                <a:gd name="T56" fmla="*/ 0 w 36"/>
                <a:gd name="T57" fmla="*/ 15 h 23"/>
                <a:gd name="T58" fmla="*/ 1 w 36"/>
                <a:gd name="T59" fmla="*/ 16 h 23"/>
                <a:gd name="T60" fmla="*/ 3 w 36"/>
                <a:gd name="T61" fmla="*/ 18 h 23"/>
                <a:gd name="T62" fmla="*/ 3 w 36"/>
                <a:gd name="T63" fmla="*/ 20 h 23"/>
                <a:gd name="T64" fmla="*/ 5 w 36"/>
                <a:gd name="T65" fmla="*/ 20 h 23"/>
                <a:gd name="T66" fmla="*/ 6 w 36"/>
                <a:gd name="T67" fmla="*/ 21 h 23"/>
                <a:gd name="T68" fmla="*/ 10 w 36"/>
                <a:gd name="T69" fmla="*/ 21 h 23"/>
                <a:gd name="T70" fmla="*/ 11 w 36"/>
                <a:gd name="T71" fmla="*/ 23 h 23"/>
                <a:gd name="T72" fmla="*/ 13 w 36"/>
                <a:gd name="T73" fmla="*/ 23 h 23"/>
                <a:gd name="T74" fmla="*/ 15 w 36"/>
                <a:gd name="T75" fmla="*/ 23 h 23"/>
                <a:gd name="T76" fmla="*/ 16 w 36"/>
                <a:gd name="T77" fmla="*/ 23 h 23"/>
                <a:gd name="T78" fmla="*/ 20 w 36"/>
                <a:gd name="T79" fmla="*/ 23 h 23"/>
                <a:gd name="T80" fmla="*/ 21 w 36"/>
                <a:gd name="T81" fmla="*/ 23 h 23"/>
                <a:gd name="T82" fmla="*/ 23 w 36"/>
                <a:gd name="T83" fmla="*/ 23 h 23"/>
                <a:gd name="T84" fmla="*/ 25 w 36"/>
                <a:gd name="T85" fmla="*/ 23 h 23"/>
                <a:gd name="T86" fmla="*/ 26 w 36"/>
                <a:gd name="T87" fmla="*/ 21 h 23"/>
                <a:gd name="T88" fmla="*/ 30 w 36"/>
                <a:gd name="T89" fmla="*/ 21 h 23"/>
                <a:gd name="T90" fmla="*/ 31 w 36"/>
                <a:gd name="T91" fmla="*/ 20 h 23"/>
                <a:gd name="T92" fmla="*/ 33 w 36"/>
                <a:gd name="T93" fmla="*/ 20 h 23"/>
                <a:gd name="T94" fmla="*/ 33 w 36"/>
                <a:gd name="T95" fmla="*/ 18 h 23"/>
                <a:gd name="T96" fmla="*/ 35 w 36"/>
                <a:gd name="T97" fmla="*/ 16 h 23"/>
                <a:gd name="T98" fmla="*/ 36 w 36"/>
                <a:gd name="T99" fmla="*/ 15 h 23"/>
                <a:gd name="T100" fmla="*/ 36 w 36"/>
                <a:gd name="T101" fmla="*/ 13 h 23"/>
                <a:gd name="T102" fmla="*/ 36 w 36"/>
                <a:gd name="T10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" h="23">
                  <a:moveTo>
                    <a:pt x="36" y="11"/>
                  </a:moveTo>
                  <a:lnTo>
                    <a:pt x="36" y="10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35" y="6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6" y="3"/>
                  </a:lnTo>
                  <a:lnTo>
                    <a:pt x="5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3" y="18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6" y="21"/>
                  </a:lnTo>
                  <a:lnTo>
                    <a:pt x="10" y="21"/>
                  </a:lnTo>
                  <a:lnTo>
                    <a:pt x="11" y="23"/>
                  </a:lnTo>
                  <a:lnTo>
                    <a:pt x="13" y="23"/>
                  </a:lnTo>
                  <a:lnTo>
                    <a:pt x="15" y="23"/>
                  </a:lnTo>
                  <a:lnTo>
                    <a:pt x="16" y="23"/>
                  </a:lnTo>
                  <a:lnTo>
                    <a:pt x="20" y="23"/>
                  </a:lnTo>
                  <a:lnTo>
                    <a:pt x="21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6" y="21"/>
                  </a:lnTo>
                  <a:lnTo>
                    <a:pt x="30" y="21"/>
                  </a:lnTo>
                  <a:lnTo>
                    <a:pt x="31" y="20"/>
                  </a:lnTo>
                  <a:lnTo>
                    <a:pt x="33" y="20"/>
                  </a:lnTo>
                  <a:lnTo>
                    <a:pt x="33" y="18"/>
                  </a:lnTo>
                  <a:lnTo>
                    <a:pt x="35" y="16"/>
                  </a:lnTo>
                  <a:lnTo>
                    <a:pt x="36" y="15"/>
                  </a:lnTo>
                  <a:lnTo>
                    <a:pt x="36" y="13"/>
                  </a:lnTo>
                  <a:lnTo>
                    <a:pt x="36" y="11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109" name="Freeform 237"/>
            <p:cNvSpPr>
              <a:spLocks/>
            </p:cNvSpPr>
            <p:nvPr/>
          </p:nvSpPr>
          <p:spPr bwMode="auto">
            <a:xfrm>
              <a:off x="5088" y="3000"/>
              <a:ext cx="38" cy="25"/>
            </a:xfrm>
            <a:custGeom>
              <a:avLst/>
              <a:gdLst>
                <a:gd name="T0" fmla="*/ 38 w 38"/>
                <a:gd name="T1" fmla="*/ 13 h 25"/>
                <a:gd name="T2" fmla="*/ 38 w 38"/>
                <a:gd name="T3" fmla="*/ 12 h 25"/>
                <a:gd name="T4" fmla="*/ 36 w 38"/>
                <a:gd name="T5" fmla="*/ 10 h 25"/>
                <a:gd name="T6" fmla="*/ 36 w 38"/>
                <a:gd name="T7" fmla="*/ 8 h 25"/>
                <a:gd name="T8" fmla="*/ 36 w 38"/>
                <a:gd name="T9" fmla="*/ 8 h 25"/>
                <a:gd name="T10" fmla="*/ 35 w 38"/>
                <a:gd name="T11" fmla="*/ 7 h 25"/>
                <a:gd name="T12" fmla="*/ 33 w 38"/>
                <a:gd name="T13" fmla="*/ 5 h 25"/>
                <a:gd name="T14" fmla="*/ 31 w 38"/>
                <a:gd name="T15" fmla="*/ 5 h 25"/>
                <a:gd name="T16" fmla="*/ 31 w 38"/>
                <a:gd name="T17" fmla="*/ 3 h 25"/>
                <a:gd name="T18" fmla="*/ 28 w 38"/>
                <a:gd name="T19" fmla="*/ 2 h 25"/>
                <a:gd name="T20" fmla="*/ 26 w 38"/>
                <a:gd name="T21" fmla="*/ 2 h 25"/>
                <a:gd name="T22" fmla="*/ 25 w 38"/>
                <a:gd name="T23" fmla="*/ 2 h 25"/>
                <a:gd name="T24" fmla="*/ 23 w 38"/>
                <a:gd name="T25" fmla="*/ 2 h 25"/>
                <a:gd name="T26" fmla="*/ 21 w 38"/>
                <a:gd name="T27" fmla="*/ 0 h 25"/>
                <a:gd name="T28" fmla="*/ 16 w 38"/>
                <a:gd name="T29" fmla="*/ 0 h 25"/>
                <a:gd name="T30" fmla="*/ 15 w 38"/>
                <a:gd name="T31" fmla="*/ 2 h 25"/>
                <a:gd name="T32" fmla="*/ 13 w 38"/>
                <a:gd name="T33" fmla="*/ 2 h 25"/>
                <a:gd name="T34" fmla="*/ 11 w 38"/>
                <a:gd name="T35" fmla="*/ 2 h 25"/>
                <a:gd name="T36" fmla="*/ 10 w 38"/>
                <a:gd name="T37" fmla="*/ 2 h 25"/>
                <a:gd name="T38" fmla="*/ 6 w 38"/>
                <a:gd name="T39" fmla="*/ 3 h 25"/>
                <a:gd name="T40" fmla="*/ 6 w 38"/>
                <a:gd name="T41" fmla="*/ 5 h 25"/>
                <a:gd name="T42" fmla="*/ 5 w 38"/>
                <a:gd name="T43" fmla="*/ 5 h 25"/>
                <a:gd name="T44" fmla="*/ 3 w 38"/>
                <a:gd name="T45" fmla="*/ 7 h 25"/>
                <a:gd name="T46" fmla="*/ 1 w 38"/>
                <a:gd name="T47" fmla="*/ 8 h 25"/>
                <a:gd name="T48" fmla="*/ 1 w 38"/>
                <a:gd name="T49" fmla="*/ 8 h 25"/>
                <a:gd name="T50" fmla="*/ 1 w 38"/>
                <a:gd name="T51" fmla="*/ 10 h 25"/>
                <a:gd name="T52" fmla="*/ 0 w 38"/>
                <a:gd name="T53" fmla="*/ 12 h 25"/>
                <a:gd name="T54" fmla="*/ 0 w 38"/>
                <a:gd name="T55" fmla="*/ 13 h 25"/>
                <a:gd name="T56" fmla="*/ 1 w 38"/>
                <a:gd name="T57" fmla="*/ 17 h 25"/>
                <a:gd name="T58" fmla="*/ 1 w 38"/>
                <a:gd name="T59" fmla="*/ 17 h 25"/>
                <a:gd name="T60" fmla="*/ 3 w 38"/>
                <a:gd name="T61" fmla="*/ 20 h 25"/>
                <a:gd name="T62" fmla="*/ 5 w 38"/>
                <a:gd name="T63" fmla="*/ 20 h 25"/>
                <a:gd name="T64" fmla="*/ 6 w 38"/>
                <a:gd name="T65" fmla="*/ 22 h 25"/>
                <a:gd name="T66" fmla="*/ 6 w 38"/>
                <a:gd name="T67" fmla="*/ 22 h 25"/>
                <a:gd name="T68" fmla="*/ 10 w 38"/>
                <a:gd name="T69" fmla="*/ 23 h 25"/>
                <a:gd name="T70" fmla="*/ 11 w 38"/>
                <a:gd name="T71" fmla="*/ 23 h 25"/>
                <a:gd name="T72" fmla="*/ 13 w 38"/>
                <a:gd name="T73" fmla="*/ 23 h 25"/>
                <a:gd name="T74" fmla="*/ 15 w 38"/>
                <a:gd name="T75" fmla="*/ 25 h 25"/>
                <a:gd name="T76" fmla="*/ 16 w 38"/>
                <a:gd name="T77" fmla="*/ 25 h 25"/>
                <a:gd name="T78" fmla="*/ 21 w 38"/>
                <a:gd name="T79" fmla="*/ 25 h 25"/>
                <a:gd name="T80" fmla="*/ 23 w 38"/>
                <a:gd name="T81" fmla="*/ 25 h 25"/>
                <a:gd name="T82" fmla="*/ 25 w 38"/>
                <a:gd name="T83" fmla="*/ 23 h 25"/>
                <a:gd name="T84" fmla="*/ 26 w 38"/>
                <a:gd name="T85" fmla="*/ 23 h 25"/>
                <a:gd name="T86" fmla="*/ 28 w 38"/>
                <a:gd name="T87" fmla="*/ 23 h 25"/>
                <a:gd name="T88" fmla="*/ 31 w 38"/>
                <a:gd name="T89" fmla="*/ 22 h 25"/>
                <a:gd name="T90" fmla="*/ 31 w 38"/>
                <a:gd name="T91" fmla="*/ 22 h 25"/>
                <a:gd name="T92" fmla="*/ 33 w 38"/>
                <a:gd name="T93" fmla="*/ 20 h 25"/>
                <a:gd name="T94" fmla="*/ 35 w 38"/>
                <a:gd name="T95" fmla="*/ 20 h 25"/>
                <a:gd name="T96" fmla="*/ 36 w 38"/>
                <a:gd name="T97" fmla="*/ 17 h 25"/>
                <a:gd name="T98" fmla="*/ 36 w 38"/>
                <a:gd name="T99" fmla="*/ 17 h 25"/>
                <a:gd name="T100" fmla="*/ 38 w 38"/>
                <a:gd name="T101" fmla="*/ 13 h 25"/>
                <a:gd name="T102" fmla="*/ 38 w 38"/>
                <a:gd name="T10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" h="25">
                  <a:moveTo>
                    <a:pt x="38" y="13"/>
                  </a:moveTo>
                  <a:lnTo>
                    <a:pt x="38" y="12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5" y="7"/>
                  </a:lnTo>
                  <a:lnTo>
                    <a:pt x="33" y="5"/>
                  </a:lnTo>
                  <a:lnTo>
                    <a:pt x="31" y="5"/>
                  </a:lnTo>
                  <a:lnTo>
                    <a:pt x="31" y="3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3" y="23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21" y="25"/>
                  </a:lnTo>
                  <a:lnTo>
                    <a:pt x="23" y="25"/>
                  </a:lnTo>
                  <a:lnTo>
                    <a:pt x="25" y="23"/>
                  </a:lnTo>
                  <a:lnTo>
                    <a:pt x="26" y="23"/>
                  </a:lnTo>
                  <a:lnTo>
                    <a:pt x="28" y="23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3" y="20"/>
                  </a:lnTo>
                  <a:lnTo>
                    <a:pt x="35" y="20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8" y="13"/>
                  </a:lnTo>
                  <a:lnTo>
                    <a:pt x="38" y="13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110" name="Freeform 238"/>
            <p:cNvSpPr>
              <a:spLocks/>
            </p:cNvSpPr>
            <p:nvPr/>
          </p:nvSpPr>
          <p:spPr bwMode="auto">
            <a:xfrm>
              <a:off x="5088" y="3000"/>
              <a:ext cx="38" cy="25"/>
            </a:xfrm>
            <a:custGeom>
              <a:avLst/>
              <a:gdLst>
                <a:gd name="T0" fmla="*/ 38 w 38"/>
                <a:gd name="T1" fmla="*/ 13 h 25"/>
                <a:gd name="T2" fmla="*/ 38 w 38"/>
                <a:gd name="T3" fmla="*/ 12 h 25"/>
                <a:gd name="T4" fmla="*/ 36 w 38"/>
                <a:gd name="T5" fmla="*/ 10 h 25"/>
                <a:gd name="T6" fmla="*/ 36 w 38"/>
                <a:gd name="T7" fmla="*/ 8 h 25"/>
                <a:gd name="T8" fmla="*/ 36 w 38"/>
                <a:gd name="T9" fmla="*/ 8 h 25"/>
                <a:gd name="T10" fmla="*/ 35 w 38"/>
                <a:gd name="T11" fmla="*/ 7 h 25"/>
                <a:gd name="T12" fmla="*/ 33 w 38"/>
                <a:gd name="T13" fmla="*/ 5 h 25"/>
                <a:gd name="T14" fmla="*/ 31 w 38"/>
                <a:gd name="T15" fmla="*/ 5 h 25"/>
                <a:gd name="T16" fmla="*/ 31 w 38"/>
                <a:gd name="T17" fmla="*/ 3 h 25"/>
                <a:gd name="T18" fmla="*/ 28 w 38"/>
                <a:gd name="T19" fmla="*/ 2 h 25"/>
                <a:gd name="T20" fmla="*/ 26 w 38"/>
                <a:gd name="T21" fmla="*/ 2 h 25"/>
                <a:gd name="T22" fmla="*/ 25 w 38"/>
                <a:gd name="T23" fmla="*/ 2 h 25"/>
                <a:gd name="T24" fmla="*/ 23 w 38"/>
                <a:gd name="T25" fmla="*/ 2 h 25"/>
                <a:gd name="T26" fmla="*/ 21 w 38"/>
                <a:gd name="T27" fmla="*/ 0 h 25"/>
                <a:gd name="T28" fmla="*/ 16 w 38"/>
                <a:gd name="T29" fmla="*/ 0 h 25"/>
                <a:gd name="T30" fmla="*/ 15 w 38"/>
                <a:gd name="T31" fmla="*/ 2 h 25"/>
                <a:gd name="T32" fmla="*/ 13 w 38"/>
                <a:gd name="T33" fmla="*/ 2 h 25"/>
                <a:gd name="T34" fmla="*/ 11 w 38"/>
                <a:gd name="T35" fmla="*/ 2 h 25"/>
                <a:gd name="T36" fmla="*/ 10 w 38"/>
                <a:gd name="T37" fmla="*/ 2 h 25"/>
                <a:gd name="T38" fmla="*/ 6 w 38"/>
                <a:gd name="T39" fmla="*/ 3 h 25"/>
                <a:gd name="T40" fmla="*/ 6 w 38"/>
                <a:gd name="T41" fmla="*/ 5 h 25"/>
                <a:gd name="T42" fmla="*/ 5 w 38"/>
                <a:gd name="T43" fmla="*/ 5 h 25"/>
                <a:gd name="T44" fmla="*/ 3 w 38"/>
                <a:gd name="T45" fmla="*/ 7 h 25"/>
                <a:gd name="T46" fmla="*/ 1 w 38"/>
                <a:gd name="T47" fmla="*/ 8 h 25"/>
                <a:gd name="T48" fmla="*/ 1 w 38"/>
                <a:gd name="T49" fmla="*/ 8 h 25"/>
                <a:gd name="T50" fmla="*/ 1 w 38"/>
                <a:gd name="T51" fmla="*/ 10 h 25"/>
                <a:gd name="T52" fmla="*/ 0 w 38"/>
                <a:gd name="T53" fmla="*/ 12 h 25"/>
                <a:gd name="T54" fmla="*/ 0 w 38"/>
                <a:gd name="T55" fmla="*/ 13 h 25"/>
                <a:gd name="T56" fmla="*/ 1 w 38"/>
                <a:gd name="T57" fmla="*/ 17 h 25"/>
                <a:gd name="T58" fmla="*/ 1 w 38"/>
                <a:gd name="T59" fmla="*/ 17 h 25"/>
                <a:gd name="T60" fmla="*/ 3 w 38"/>
                <a:gd name="T61" fmla="*/ 20 h 25"/>
                <a:gd name="T62" fmla="*/ 5 w 38"/>
                <a:gd name="T63" fmla="*/ 20 h 25"/>
                <a:gd name="T64" fmla="*/ 6 w 38"/>
                <a:gd name="T65" fmla="*/ 22 h 25"/>
                <a:gd name="T66" fmla="*/ 6 w 38"/>
                <a:gd name="T67" fmla="*/ 22 h 25"/>
                <a:gd name="T68" fmla="*/ 10 w 38"/>
                <a:gd name="T69" fmla="*/ 23 h 25"/>
                <a:gd name="T70" fmla="*/ 11 w 38"/>
                <a:gd name="T71" fmla="*/ 23 h 25"/>
                <a:gd name="T72" fmla="*/ 13 w 38"/>
                <a:gd name="T73" fmla="*/ 23 h 25"/>
                <a:gd name="T74" fmla="*/ 15 w 38"/>
                <a:gd name="T75" fmla="*/ 25 h 25"/>
                <a:gd name="T76" fmla="*/ 16 w 38"/>
                <a:gd name="T77" fmla="*/ 25 h 25"/>
                <a:gd name="T78" fmla="*/ 21 w 38"/>
                <a:gd name="T79" fmla="*/ 25 h 25"/>
                <a:gd name="T80" fmla="*/ 23 w 38"/>
                <a:gd name="T81" fmla="*/ 25 h 25"/>
                <a:gd name="T82" fmla="*/ 25 w 38"/>
                <a:gd name="T83" fmla="*/ 23 h 25"/>
                <a:gd name="T84" fmla="*/ 26 w 38"/>
                <a:gd name="T85" fmla="*/ 23 h 25"/>
                <a:gd name="T86" fmla="*/ 28 w 38"/>
                <a:gd name="T87" fmla="*/ 23 h 25"/>
                <a:gd name="T88" fmla="*/ 31 w 38"/>
                <a:gd name="T89" fmla="*/ 22 h 25"/>
                <a:gd name="T90" fmla="*/ 31 w 38"/>
                <a:gd name="T91" fmla="*/ 22 h 25"/>
                <a:gd name="T92" fmla="*/ 33 w 38"/>
                <a:gd name="T93" fmla="*/ 20 h 25"/>
                <a:gd name="T94" fmla="*/ 35 w 38"/>
                <a:gd name="T95" fmla="*/ 20 h 25"/>
                <a:gd name="T96" fmla="*/ 36 w 38"/>
                <a:gd name="T97" fmla="*/ 17 h 25"/>
                <a:gd name="T98" fmla="*/ 36 w 38"/>
                <a:gd name="T99" fmla="*/ 17 h 25"/>
                <a:gd name="T100" fmla="*/ 38 w 38"/>
                <a:gd name="T101" fmla="*/ 13 h 25"/>
                <a:gd name="T102" fmla="*/ 38 w 38"/>
                <a:gd name="T10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" h="25">
                  <a:moveTo>
                    <a:pt x="38" y="13"/>
                  </a:moveTo>
                  <a:lnTo>
                    <a:pt x="38" y="12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5" y="7"/>
                  </a:lnTo>
                  <a:lnTo>
                    <a:pt x="33" y="5"/>
                  </a:lnTo>
                  <a:lnTo>
                    <a:pt x="31" y="5"/>
                  </a:lnTo>
                  <a:lnTo>
                    <a:pt x="31" y="3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3" y="23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21" y="25"/>
                  </a:lnTo>
                  <a:lnTo>
                    <a:pt x="23" y="25"/>
                  </a:lnTo>
                  <a:lnTo>
                    <a:pt x="25" y="23"/>
                  </a:lnTo>
                  <a:lnTo>
                    <a:pt x="26" y="23"/>
                  </a:lnTo>
                  <a:lnTo>
                    <a:pt x="28" y="23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3" y="20"/>
                  </a:lnTo>
                  <a:lnTo>
                    <a:pt x="35" y="20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8" y="13"/>
                  </a:lnTo>
                  <a:lnTo>
                    <a:pt x="38" y="13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111" name="Freeform 239"/>
            <p:cNvSpPr>
              <a:spLocks/>
            </p:cNvSpPr>
            <p:nvPr/>
          </p:nvSpPr>
          <p:spPr bwMode="auto">
            <a:xfrm>
              <a:off x="5044" y="3000"/>
              <a:ext cx="37" cy="25"/>
            </a:xfrm>
            <a:custGeom>
              <a:avLst/>
              <a:gdLst>
                <a:gd name="T0" fmla="*/ 37 w 37"/>
                <a:gd name="T1" fmla="*/ 13 h 25"/>
                <a:gd name="T2" fmla="*/ 37 w 37"/>
                <a:gd name="T3" fmla="*/ 12 h 25"/>
                <a:gd name="T4" fmla="*/ 37 w 37"/>
                <a:gd name="T5" fmla="*/ 10 h 25"/>
                <a:gd name="T6" fmla="*/ 37 w 37"/>
                <a:gd name="T7" fmla="*/ 8 h 25"/>
                <a:gd name="T8" fmla="*/ 35 w 37"/>
                <a:gd name="T9" fmla="*/ 8 h 25"/>
                <a:gd name="T10" fmla="*/ 34 w 37"/>
                <a:gd name="T11" fmla="*/ 7 h 25"/>
                <a:gd name="T12" fmla="*/ 34 w 37"/>
                <a:gd name="T13" fmla="*/ 5 h 25"/>
                <a:gd name="T14" fmla="*/ 32 w 37"/>
                <a:gd name="T15" fmla="*/ 5 h 25"/>
                <a:gd name="T16" fmla="*/ 30 w 37"/>
                <a:gd name="T17" fmla="*/ 3 h 25"/>
                <a:gd name="T18" fmla="*/ 27 w 37"/>
                <a:gd name="T19" fmla="*/ 2 h 25"/>
                <a:gd name="T20" fmla="*/ 25 w 37"/>
                <a:gd name="T21" fmla="*/ 2 h 25"/>
                <a:gd name="T22" fmla="*/ 24 w 37"/>
                <a:gd name="T23" fmla="*/ 2 h 25"/>
                <a:gd name="T24" fmla="*/ 22 w 37"/>
                <a:gd name="T25" fmla="*/ 2 h 25"/>
                <a:gd name="T26" fmla="*/ 20 w 37"/>
                <a:gd name="T27" fmla="*/ 0 h 25"/>
                <a:gd name="T28" fmla="*/ 17 w 37"/>
                <a:gd name="T29" fmla="*/ 0 h 25"/>
                <a:gd name="T30" fmla="*/ 15 w 37"/>
                <a:gd name="T31" fmla="*/ 2 h 25"/>
                <a:gd name="T32" fmla="*/ 14 w 37"/>
                <a:gd name="T33" fmla="*/ 2 h 25"/>
                <a:gd name="T34" fmla="*/ 12 w 37"/>
                <a:gd name="T35" fmla="*/ 2 h 25"/>
                <a:gd name="T36" fmla="*/ 10 w 37"/>
                <a:gd name="T37" fmla="*/ 2 h 25"/>
                <a:gd name="T38" fmla="*/ 7 w 37"/>
                <a:gd name="T39" fmla="*/ 3 h 25"/>
                <a:gd name="T40" fmla="*/ 5 w 37"/>
                <a:gd name="T41" fmla="*/ 5 h 25"/>
                <a:gd name="T42" fmla="*/ 4 w 37"/>
                <a:gd name="T43" fmla="*/ 5 h 25"/>
                <a:gd name="T44" fmla="*/ 4 w 37"/>
                <a:gd name="T45" fmla="*/ 7 h 25"/>
                <a:gd name="T46" fmla="*/ 2 w 37"/>
                <a:gd name="T47" fmla="*/ 8 h 25"/>
                <a:gd name="T48" fmla="*/ 0 w 37"/>
                <a:gd name="T49" fmla="*/ 8 h 25"/>
                <a:gd name="T50" fmla="*/ 0 w 37"/>
                <a:gd name="T51" fmla="*/ 10 h 25"/>
                <a:gd name="T52" fmla="*/ 0 w 37"/>
                <a:gd name="T53" fmla="*/ 12 h 25"/>
                <a:gd name="T54" fmla="*/ 0 w 37"/>
                <a:gd name="T55" fmla="*/ 13 h 25"/>
                <a:gd name="T56" fmla="*/ 0 w 37"/>
                <a:gd name="T57" fmla="*/ 17 h 25"/>
                <a:gd name="T58" fmla="*/ 2 w 37"/>
                <a:gd name="T59" fmla="*/ 17 h 25"/>
                <a:gd name="T60" fmla="*/ 4 w 37"/>
                <a:gd name="T61" fmla="*/ 20 h 25"/>
                <a:gd name="T62" fmla="*/ 4 w 37"/>
                <a:gd name="T63" fmla="*/ 20 h 25"/>
                <a:gd name="T64" fmla="*/ 5 w 37"/>
                <a:gd name="T65" fmla="*/ 22 h 25"/>
                <a:gd name="T66" fmla="*/ 7 w 37"/>
                <a:gd name="T67" fmla="*/ 22 h 25"/>
                <a:gd name="T68" fmla="*/ 10 w 37"/>
                <a:gd name="T69" fmla="*/ 23 h 25"/>
                <a:gd name="T70" fmla="*/ 12 w 37"/>
                <a:gd name="T71" fmla="*/ 23 h 25"/>
                <a:gd name="T72" fmla="*/ 14 w 37"/>
                <a:gd name="T73" fmla="*/ 23 h 25"/>
                <a:gd name="T74" fmla="*/ 15 w 37"/>
                <a:gd name="T75" fmla="*/ 25 h 25"/>
                <a:gd name="T76" fmla="*/ 17 w 37"/>
                <a:gd name="T77" fmla="*/ 25 h 25"/>
                <a:gd name="T78" fmla="*/ 20 w 37"/>
                <a:gd name="T79" fmla="*/ 25 h 25"/>
                <a:gd name="T80" fmla="*/ 22 w 37"/>
                <a:gd name="T81" fmla="*/ 25 h 25"/>
                <a:gd name="T82" fmla="*/ 24 w 37"/>
                <a:gd name="T83" fmla="*/ 23 h 25"/>
                <a:gd name="T84" fmla="*/ 25 w 37"/>
                <a:gd name="T85" fmla="*/ 23 h 25"/>
                <a:gd name="T86" fmla="*/ 27 w 37"/>
                <a:gd name="T87" fmla="*/ 23 h 25"/>
                <a:gd name="T88" fmla="*/ 30 w 37"/>
                <a:gd name="T89" fmla="*/ 22 h 25"/>
                <a:gd name="T90" fmla="*/ 32 w 37"/>
                <a:gd name="T91" fmla="*/ 22 h 25"/>
                <a:gd name="T92" fmla="*/ 34 w 37"/>
                <a:gd name="T93" fmla="*/ 20 h 25"/>
                <a:gd name="T94" fmla="*/ 34 w 37"/>
                <a:gd name="T95" fmla="*/ 20 h 25"/>
                <a:gd name="T96" fmla="*/ 35 w 37"/>
                <a:gd name="T97" fmla="*/ 17 h 25"/>
                <a:gd name="T98" fmla="*/ 37 w 37"/>
                <a:gd name="T99" fmla="*/ 17 h 25"/>
                <a:gd name="T100" fmla="*/ 37 w 37"/>
                <a:gd name="T101" fmla="*/ 13 h 25"/>
                <a:gd name="T102" fmla="*/ 37 w 37"/>
                <a:gd name="T10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" h="25">
                  <a:moveTo>
                    <a:pt x="37" y="13"/>
                  </a:moveTo>
                  <a:lnTo>
                    <a:pt x="37" y="12"/>
                  </a:lnTo>
                  <a:lnTo>
                    <a:pt x="37" y="10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4" y="7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0" y="3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7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10" y="23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20" y="25"/>
                  </a:lnTo>
                  <a:lnTo>
                    <a:pt x="22" y="25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30" y="22"/>
                  </a:lnTo>
                  <a:lnTo>
                    <a:pt x="32" y="22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5" y="17"/>
                  </a:lnTo>
                  <a:lnTo>
                    <a:pt x="37" y="17"/>
                  </a:lnTo>
                  <a:lnTo>
                    <a:pt x="37" y="13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112" name="Freeform 240"/>
            <p:cNvSpPr>
              <a:spLocks/>
            </p:cNvSpPr>
            <p:nvPr/>
          </p:nvSpPr>
          <p:spPr bwMode="auto">
            <a:xfrm>
              <a:off x="5044" y="3000"/>
              <a:ext cx="37" cy="25"/>
            </a:xfrm>
            <a:custGeom>
              <a:avLst/>
              <a:gdLst>
                <a:gd name="T0" fmla="*/ 37 w 37"/>
                <a:gd name="T1" fmla="*/ 13 h 25"/>
                <a:gd name="T2" fmla="*/ 37 w 37"/>
                <a:gd name="T3" fmla="*/ 12 h 25"/>
                <a:gd name="T4" fmla="*/ 37 w 37"/>
                <a:gd name="T5" fmla="*/ 10 h 25"/>
                <a:gd name="T6" fmla="*/ 37 w 37"/>
                <a:gd name="T7" fmla="*/ 8 h 25"/>
                <a:gd name="T8" fmla="*/ 35 w 37"/>
                <a:gd name="T9" fmla="*/ 8 h 25"/>
                <a:gd name="T10" fmla="*/ 34 w 37"/>
                <a:gd name="T11" fmla="*/ 7 h 25"/>
                <a:gd name="T12" fmla="*/ 34 w 37"/>
                <a:gd name="T13" fmla="*/ 5 h 25"/>
                <a:gd name="T14" fmla="*/ 32 w 37"/>
                <a:gd name="T15" fmla="*/ 5 h 25"/>
                <a:gd name="T16" fmla="*/ 30 w 37"/>
                <a:gd name="T17" fmla="*/ 3 h 25"/>
                <a:gd name="T18" fmla="*/ 27 w 37"/>
                <a:gd name="T19" fmla="*/ 2 h 25"/>
                <a:gd name="T20" fmla="*/ 25 w 37"/>
                <a:gd name="T21" fmla="*/ 2 h 25"/>
                <a:gd name="T22" fmla="*/ 24 w 37"/>
                <a:gd name="T23" fmla="*/ 2 h 25"/>
                <a:gd name="T24" fmla="*/ 22 w 37"/>
                <a:gd name="T25" fmla="*/ 2 h 25"/>
                <a:gd name="T26" fmla="*/ 20 w 37"/>
                <a:gd name="T27" fmla="*/ 0 h 25"/>
                <a:gd name="T28" fmla="*/ 17 w 37"/>
                <a:gd name="T29" fmla="*/ 0 h 25"/>
                <a:gd name="T30" fmla="*/ 15 w 37"/>
                <a:gd name="T31" fmla="*/ 2 h 25"/>
                <a:gd name="T32" fmla="*/ 14 w 37"/>
                <a:gd name="T33" fmla="*/ 2 h 25"/>
                <a:gd name="T34" fmla="*/ 12 w 37"/>
                <a:gd name="T35" fmla="*/ 2 h 25"/>
                <a:gd name="T36" fmla="*/ 10 w 37"/>
                <a:gd name="T37" fmla="*/ 2 h 25"/>
                <a:gd name="T38" fmla="*/ 7 w 37"/>
                <a:gd name="T39" fmla="*/ 3 h 25"/>
                <a:gd name="T40" fmla="*/ 5 w 37"/>
                <a:gd name="T41" fmla="*/ 5 h 25"/>
                <a:gd name="T42" fmla="*/ 4 w 37"/>
                <a:gd name="T43" fmla="*/ 5 h 25"/>
                <a:gd name="T44" fmla="*/ 4 w 37"/>
                <a:gd name="T45" fmla="*/ 7 h 25"/>
                <a:gd name="T46" fmla="*/ 2 w 37"/>
                <a:gd name="T47" fmla="*/ 8 h 25"/>
                <a:gd name="T48" fmla="*/ 0 w 37"/>
                <a:gd name="T49" fmla="*/ 8 h 25"/>
                <a:gd name="T50" fmla="*/ 0 w 37"/>
                <a:gd name="T51" fmla="*/ 10 h 25"/>
                <a:gd name="T52" fmla="*/ 0 w 37"/>
                <a:gd name="T53" fmla="*/ 12 h 25"/>
                <a:gd name="T54" fmla="*/ 0 w 37"/>
                <a:gd name="T55" fmla="*/ 13 h 25"/>
                <a:gd name="T56" fmla="*/ 0 w 37"/>
                <a:gd name="T57" fmla="*/ 17 h 25"/>
                <a:gd name="T58" fmla="*/ 2 w 37"/>
                <a:gd name="T59" fmla="*/ 17 h 25"/>
                <a:gd name="T60" fmla="*/ 4 w 37"/>
                <a:gd name="T61" fmla="*/ 20 h 25"/>
                <a:gd name="T62" fmla="*/ 4 w 37"/>
                <a:gd name="T63" fmla="*/ 20 h 25"/>
                <a:gd name="T64" fmla="*/ 5 w 37"/>
                <a:gd name="T65" fmla="*/ 22 h 25"/>
                <a:gd name="T66" fmla="*/ 7 w 37"/>
                <a:gd name="T67" fmla="*/ 22 h 25"/>
                <a:gd name="T68" fmla="*/ 10 w 37"/>
                <a:gd name="T69" fmla="*/ 23 h 25"/>
                <a:gd name="T70" fmla="*/ 12 w 37"/>
                <a:gd name="T71" fmla="*/ 23 h 25"/>
                <a:gd name="T72" fmla="*/ 14 w 37"/>
                <a:gd name="T73" fmla="*/ 23 h 25"/>
                <a:gd name="T74" fmla="*/ 15 w 37"/>
                <a:gd name="T75" fmla="*/ 25 h 25"/>
                <a:gd name="T76" fmla="*/ 17 w 37"/>
                <a:gd name="T77" fmla="*/ 25 h 25"/>
                <a:gd name="T78" fmla="*/ 20 w 37"/>
                <a:gd name="T79" fmla="*/ 25 h 25"/>
                <a:gd name="T80" fmla="*/ 22 w 37"/>
                <a:gd name="T81" fmla="*/ 25 h 25"/>
                <a:gd name="T82" fmla="*/ 24 w 37"/>
                <a:gd name="T83" fmla="*/ 23 h 25"/>
                <a:gd name="T84" fmla="*/ 25 w 37"/>
                <a:gd name="T85" fmla="*/ 23 h 25"/>
                <a:gd name="T86" fmla="*/ 27 w 37"/>
                <a:gd name="T87" fmla="*/ 23 h 25"/>
                <a:gd name="T88" fmla="*/ 30 w 37"/>
                <a:gd name="T89" fmla="*/ 22 h 25"/>
                <a:gd name="T90" fmla="*/ 32 w 37"/>
                <a:gd name="T91" fmla="*/ 22 h 25"/>
                <a:gd name="T92" fmla="*/ 34 w 37"/>
                <a:gd name="T93" fmla="*/ 20 h 25"/>
                <a:gd name="T94" fmla="*/ 34 w 37"/>
                <a:gd name="T95" fmla="*/ 20 h 25"/>
                <a:gd name="T96" fmla="*/ 35 w 37"/>
                <a:gd name="T97" fmla="*/ 17 h 25"/>
                <a:gd name="T98" fmla="*/ 37 w 37"/>
                <a:gd name="T99" fmla="*/ 17 h 25"/>
                <a:gd name="T100" fmla="*/ 37 w 37"/>
                <a:gd name="T101" fmla="*/ 13 h 25"/>
                <a:gd name="T102" fmla="*/ 37 w 37"/>
                <a:gd name="T10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" h="25">
                  <a:moveTo>
                    <a:pt x="37" y="13"/>
                  </a:moveTo>
                  <a:lnTo>
                    <a:pt x="37" y="12"/>
                  </a:lnTo>
                  <a:lnTo>
                    <a:pt x="37" y="10"/>
                  </a:lnTo>
                  <a:lnTo>
                    <a:pt x="37" y="8"/>
                  </a:lnTo>
                  <a:lnTo>
                    <a:pt x="35" y="8"/>
                  </a:lnTo>
                  <a:lnTo>
                    <a:pt x="34" y="7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0" y="3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7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10" y="23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20" y="25"/>
                  </a:lnTo>
                  <a:lnTo>
                    <a:pt x="22" y="25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30" y="22"/>
                  </a:lnTo>
                  <a:lnTo>
                    <a:pt x="32" y="22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5" y="17"/>
                  </a:lnTo>
                  <a:lnTo>
                    <a:pt x="37" y="17"/>
                  </a:lnTo>
                  <a:lnTo>
                    <a:pt x="37" y="13"/>
                  </a:lnTo>
                  <a:lnTo>
                    <a:pt x="37" y="13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113" name="Freeform 241"/>
            <p:cNvSpPr>
              <a:spLocks/>
            </p:cNvSpPr>
            <p:nvPr/>
          </p:nvSpPr>
          <p:spPr bwMode="auto">
            <a:xfrm>
              <a:off x="5133" y="3000"/>
              <a:ext cx="36" cy="25"/>
            </a:xfrm>
            <a:custGeom>
              <a:avLst/>
              <a:gdLst>
                <a:gd name="T0" fmla="*/ 36 w 36"/>
                <a:gd name="T1" fmla="*/ 13 h 25"/>
                <a:gd name="T2" fmla="*/ 36 w 36"/>
                <a:gd name="T3" fmla="*/ 12 h 25"/>
                <a:gd name="T4" fmla="*/ 36 w 36"/>
                <a:gd name="T5" fmla="*/ 10 h 25"/>
                <a:gd name="T6" fmla="*/ 36 w 36"/>
                <a:gd name="T7" fmla="*/ 8 h 25"/>
                <a:gd name="T8" fmla="*/ 35 w 36"/>
                <a:gd name="T9" fmla="*/ 8 h 25"/>
                <a:gd name="T10" fmla="*/ 33 w 36"/>
                <a:gd name="T11" fmla="*/ 7 h 25"/>
                <a:gd name="T12" fmla="*/ 33 w 36"/>
                <a:gd name="T13" fmla="*/ 5 h 25"/>
                <a:gd name="T14" fmla="*/ 31 w 36"/>
                <a:gd name="T15" fmla="*/ 5 h 25"/>
                <a:gd name="T16" fmla="*/ 30 w 36"/>
                <a:gd name="T17" fmla="*/ 3 h 25"/>
                <a:gd name="T18" fmla="*/ 26 w 36"/>
                <a:gd name="T19" fmla="*/ 2 h 25"/>
                <a:gd name="T20" fmla="*/ 25 w 36"/>
                <a:gd name="T21" fmla="*/ 2 h 25"/>
                <a:gd name="T22" fmla="*/ 23 w 36"/>
                <a:gd name="T23" fmla="*/ 2 h 25"/>
                <a:gd name="T24" fmla="*/ 21 w 36"/>
                <a:gd name="T25" fmla="*/ 2 h 25"/>
                <a:gd name="T26" fmla="*/ 20 w 36"/>
                <a:gd name="T27" fmla="*/ 0 h 25"/>
                <a:gd name="T28" fmla="*/ 16 w 36"/>
                <a:gd name="T29" fmla="*/ 0 h 25"/>
                <a:gd name="T30" fmla="*/ 15 w 36"/>
                <a:gd name="T31" fmla="*/ 2 h 25"/>
                <a:gd name="T32" fmla="*/ 13 w 36"/>
                <a:gd name="T33" fmla="*/ 2 h 25"/>
                <a:gd name="T34" fmla="*/ 11 w 36"/>
                <a:gd name="T35" fmla="*/ 2 h 25"/>
                <a:gd name="T36" fmla="*/ 10 w 36"/>
                <a:gd name="T37" fmla="*/ 2 h 25"/>
                <a:gd name="T38" fmla="*/ 6 w 36"/>
                <a:gd name="T39" fmla="*/ 3 h 25"/>
                <a:gd name="T40" fmla="*/ 5 w 36"/>
                <a:gd name="T41" fmla="*/ 5 h 25"/>
                <a:gd name="T42" fmla="*/ 3 w 36"/>
                <a:gd name="T43" fmla="*/ 5 h 25"/>
                <a:gd name="T44" fmla="*/ 3 w 36"/>
                <a:gd name="T45" fmla="*/ 7 h 25"/>
                <a:gd name="T46" fmla="*/ 1 w 36"/>
                <a:gd name="T47" fmla="*/ 8 h 25"/>
                <a:gd name="T48" fmla="*/ 0 w 36"/>
                <a:gd name="T49" fmla="*/ 8 h 25"/>
                <a:gd name="T50" fmla="*/ 0 w 36"/>
                <a:gd name="T51" fmla="*/ 10 h 25"/>
                <a:gd name="T52" fmla="*/ 0 w 36"/>
                <a:gd name="T53" fmla="*/ 12 h 25"/>
                <a:gd name="T54" fmla="*/ 0 w 36"/>
                <a:gd name="T55" fmla="*/ 13 h 25"/>
                <a:gd name="T56" fmla="*/ 0 w 36"/>
                <a:gd name="T57" fmla="*/ 17 h 25"/>
                <a:gd name="T58" fmla="*/ 1 w 36"/>
                <a:gd name="T59" fmla="*/ 17 h 25"/>
                <a:gd name="T60" fmla="*/ 3 w 36"/>
                <a:gd name="T61" fmla="*/ 20 h 25"/>
                <a:gd name="T62" fmla="*/ 3 w 36"/>
                <a:gd name="T63" fmla="*/ 20 h 25"/>
                <a:gd name="T64" fmla="*/ 5 w 36"/>
                <a:gd name="T65" fmla="*/ 22 h 25"/>
                <a:gd name="T66" fmla="*/ 6 w 36"/>
                <a:gd name="T67" fmla="*/ 22 h 25"/>
                <a:gd name="T68" fmla="*/ 10 w 36"/>
                <a:gd name="T69" fmla="*/ 23 h 25"/>
                <a:gd name="T70" fmla="*/ 11 w 36"/>
                <a:gd name="T71" fmla="*/ 23 h 25"/>
                <a:gd name="T72" fmla="*/ 13 w 36"/>
                <a:gd name="T73" fmla="*/ 23 h 25"/>
                <a:gd name="T74" fmla="*/ 15 w 36"/>
                <a:gd name="T75" fmla="*/ 25 h 25"/>
                <a:gd name="T76" fmla="*/ 16 w 36"/>
                <a:gd name="T77" fmla="*/ 25 h 25"/>
                <a:gd name="T78" fmla="*/ 20 w 36"/>
                <a:gd name="T79" fmla="*/ 25 h 25"/>
                <a:gd name="T80" fmla="*/ 21 w 36"/>
                <a:gd name="T81" fmla="*/ 25 h 25"/>
                <a:gd name="T82" fmla="*/ 23 w 36"/>
                <a:gd name="T83" fmla="*/ 23 h 25"/>
                <a:gd name="T84" fmla="*/ 25 w 36"/>
                <a:gd name="T85" fmla="*/ 23 h 25"/>
                <a:gd name="T86" fmla="*/ 26 w 36"/>
                <a:gd name="T87" fmla="*/ 23 h 25"/>
                <a:gd name="T88" fmla="*/ 30 w 36"/>
                <a:gd name="T89" fmla="*/ 22 h 25"/>
                <a:gd name="T90" fmla="*/ 31 w 36"/>
                <a:gd name="T91" fmla="*/ 22 h 25"/>
                <a:gd name="T92" fmla="*/ 33 w 36"/>
                <a:gd name="T93" fmla="*/ 20 h 25"/>
                <a:gd name="T94" fmla="*/ 33 w 36"/>
                <a:gd name="T95" fmla="*/ 20 h 25"/>
                <a:gd name="T96" fmla="*/ 35 w 36"/>
                <a:gd name="T97" fmla="*/ 17 h 25"/>
                <a:gd name="T98" fmla="*/ 36 w 36"/>
                <a:gd name="T99" fmla="*/ 17 h 25"/>
                <a:gd name="T100" fmla="*/ 36 w 36"/>
                <a:gd name="T101" fmla="*/ 13 h 25"/>
                <a:gd name="T102" fmla="*/ 36 w 36"/>
                <a:gd name="T10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" h="25">
                  <a:moveTo>
                    <a:pt x="36" y="13"/>
                  </a:moveTo>
                  <a:lnTo>
                    <a:pt x="36" y="12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35" y="8"/>
                  </a:lnTo>
                  <a:lnTo>
                    <a:pt x="33" y="7"/>
                  </a:lnTo>
                  <a:lnTo>
                    <a:pt x="33" y="5"/>
                  </a:lnTo>
                  <a:lnTo>
                    <a:pt x="31" y="5"/>
                  </a:lnTo>
                  <a:lnTo>
                    <a:pt x="30" y="3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6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3" y="23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20" y="25"/>
                  </a:lnTo>
                  <a:lnTo>
                    <a:pt x="21" y="25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6" y="23"/>
                  </a:lnTo>
                  <a:lnTo>
                    <a:pt x="30" y="22"/>
                  </a:lnTo>
                  <a:lnTo>
                    <a:pt x="31" y="22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5" y="17"/>
                  </a:lnTo>
                  <a:lnTo>
                    <a:pt x="36" y="17"/>
                  </a:lnTo>
                  <a:lnTo>
                    <a:pt x="36" y="13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114" name="Freeform 242"/>
            <p:cNvSpPr>
              <a:spLocks/>
            </p:cNvSpPr>
            <p:nvPr/>
          </p:nvSpPr>
          <p:spPr bwMode="auto">
            <a:xfrm>
              <a:off x="5133" y="3000"/>
              <a:ext cx="36" cy="25"/>
            </a:xfrm>
            <a:custGeom>
              <a:avLst/>
              <a:gdLst>
                <a:gd name="T0" fmla="*/ 36 w 36"/>
                <a:gd name="T1" fmla="*/ 13 h 25"/>
                <a:gd name="T2" fmla="*/ 36 w 36"/>
                <a:gd name="T3" fmla="*/ 12 h 25"/>
                <a:gd name="T4" fmla="*/ 36 w 36"/>
                <a:gd name="T5" fmla="*/ 10 h 25"/>
                <a:gd name="T6" fmla="*/ 36 w 36"/>
                <a:gd name="T7" fmla="*/ 8 h 25"/>
                <a:gd name="T8" fmla="*/ 35 w 36"/>
                <a:gd name="T9" fmla="*/ 8 h 25"/>
                <a:gd name="T10" fmla="*/ 33 w 36"/>
                <a:gd name="T11" fmla="*/ 7 h 25"/>
                <a:gd name="T12" fmla="*/ 33 w 36"/>
                <a:gd name="T13" fmla="*/ 5 h 25"/>
                <a:gd name="T14" fmla="*/ 31 w 36"/>
                <a:gd name="T15" fmla="*/ 5 h 25"/>
                <a:gd name="T16" fmla="*/ 30 w 36"/>
                <a:gd name="T17" fmla="*/ 3 h 25"/>
                <a:gd name="T18" fmla="*/ 26 w 36"/>
                <a:gd name="T19" fmla="*/ 2 h 25"/>
                <a:gd name="T20" fmla="*/ 25 w 36"/>
                <a:gd name="T21" fmla="*/ 2 h 25"/>
                <a:gd name="T22" fmla="*/ 23 w 36"/>
                <a:gd name="T23" fmla="*/ 2 h 25"/>
                <a:gd name="T24" fmla="*/ 21 w 36"/>
                <a:gd name="T25" fmla="*/ 2 h 25"/>
                <a:gd name="T26" fmla="*/ 20 w 36"/>
                <a:gd name="T27" fmla="*/ 0 h 25"/>
                <a:gd name="T28" fmla="*/ 16 w 36"/>
                <a:gd name="T29" fmla="*/ 0 h 25"/>
                <a:gd name="T30" fmla="*/ 15 w 36"/>
                <a:gd name="T31" fmla="*/ 2 h 25"/>
                <a:gd name="T32" fmla="*/ 13 w 36"/>
                <a:gd name="T33" fmla="*/ 2 h 25"/>
                <a:gd name="T34" fmla="*/ 11 w 36"/>
                <a:gd name="T35" fmla="*/ 2 h 25"/>
                <a:gd name="T36" fmla="*/ 10 w 36"/>
                <a:gd name="T37" fmla="*/ 2 h 25"/>
                <a:gd name="T38" fmla="*/ 6 w 36"/>
                <a:gd name="T39" fmla="*/ 3 h 25"/>
                <a:gd name="T40" fmla="*/ 5 w 36"/>
                <a:gd name="T41" fmla="*/ 5 h 25"/>
                <a:gd name="T42" fmla="*/ 3 w 36"/>
                <a:gd name="T43" fmla="*/ 5 h 25"/>
                <a:gd name="T44" fmla="*/ 3 w 36"/>
                <a:gd name="T45" fmla="*/ 7 h 25"/>
                <a:gd name="T46" fmla="*/ 1 w 36"/>
                <a:gd name="T47" fmla="*/ 8 h 25"/>
                <a:gd name="T48" fmla="*/ 0 w 36"/>
                <a:gd name="T49" fmla="*/ 8 h 25"/>
                <a:gd name="T50" fmla="*/ 0 w 36"/>
                <a:gd name="T51" fmla="*/ 10 h 25"/>
                <a:gd name="T52" fmla="*/ 0 w 36"/>
                <a:gd name="T53" fmla="*/ 12 h 25"/>
                <a:gd name="T54" fmla="*/ 0 w 36"/>
                <a:gd name="T55" fmla="*/ 13 h 25"/>
                <a:gd name="T56" fmla="*/ 0 w 36"/>
                <a:gd name="T57" fmla="*/ 17 h 25"/>
                <a:gd name="T58" fmla="*/ 1 w 36"/>
                <a:gd name="T59" fmla="*/ 17 h 25"/>
                <a:gd name="T60" fmla="*/ 3 w 36"/>
                <a:gd name="T61" fmla="*/ 20 h 25"/>
                <a:gd name="T62" fmla="*/ 3 w 36"/>
                <a:gd name="T63" fmla="*/ 20 h 25"/>
                <a:gd name="T64" fmla="*/ 5 w 36"/>
                <a:gd name="T65" fmla="*/ 22 h 25"/>
                <a:gd name="T66" fmla="*/ 6 w 36"/>
                <a:gd name="T67" fmla="*/ 22 h 25"/>
                <a:gd name="T68" fmla="*/ 10 w 36"/>
                <a:gd name="T69" fmla="*/ 23 h 25"/>
                <a:gd name="T70" fmla="*/ 11 w 36"/>
                <a:gd name="T71" fmla="*/ 23 h 25"/>
                <a:gd name="T72" fmla="*/ 13 w 36"/>
                <a:gd name="T73" fmla="*/ 23 h 25"/>
                <a:gd name="T74" fmla="*/ 15 w 36"/>
                <a:gd name="T75" fmla="*/ 25 h 25"/>
                <a:gd name="T76" fmla="*/ 16 w 36"/>
                <a:gd name="T77" fmla="*/ 25 h 25"/>
                <a:gd name="T78" fmla="*/ 20 w 36"/>
                <a:gd name="T79" fmla="*/ 25 h 25"/>
                <a:gd name="T80" fmla="*/ 21 w 36"/>
                <a:gd name="T81" fmla="*/ 25 h 25"/>
                <a:gd name="T82" fmla="*/ 23 w 36"/>
                <a:gd name="T83" fmla="*/ 23 h 25"/>
                <a:gd name="T84" fmla="*/ 25 w 36"/>
                <a:gd name="T85" fmla="*/ 23 h 25"/>
                <a:gd name="T86" fmla="*/ 26 w 36"/>
                <a:gd name="T87" fmla="*/ 23 h 25"/>
                <a:gd name="T88" fmla="*/ 30 w 36"/>
                <a:gd name="T89" fmla="*/ 22 h 25"/>
                <a:gd name="T90" fmla="*/ 31 w 36"/>
                <a:gd name="T91" fmla="*/ 22 h 25"/>
                <a:gd name="T92" fmla="*/ 33 w 36"/>
                <a:gd name="T93" fmla="*/ 20 h 25"/>
                <a:gd name="T94" fmla="*/ 33 w 36"/>
                <a:gd name="T95" fmla="*/ 20 h 25"/>
                <a:gd name="T96" fmla="*/ 35 w 36"/>
                <a:gd name="T97" fmla="*/ 17 h 25"/>
                <a:gd name="T98" fmla="*/ 36 w 36"/>
                <a:gd name="T99" fmla="*/ 17 h 25"/>
                <a:gd name="T100" fmla="*/ 36 w 36"/>
                <a:gd name="T101" fmla="*/ 13 h 25"/>
                <a:gd name="T102" fmla="*/ 36 w 36"/>
                <a:gd name="T103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" h="25">
                  <a:moveTo>
                    <a:pt x="36" y="13"/>
                  </a:moveTo>
                  <a:lnTo>
                    <a:pt x="36" y="12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35" y="8"/>
                  </a:lnTo>
                  <a:lnTo>
                    <a:pt x="33" y="7"/>
                  </a:lnTo>
                  <a:lnTo>
                    <a:pt x="33" y="5"/>
                  </a:lnTo>
                  <a:lnTo>
                    <a:pt x="31" y="5"/>
                  </a:lnTo>
                  <a:lnTo>
                    <a:pt x="30" y="3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6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3" y="23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20" y="25"/>
                  </a:lnTo>
                  <a:lnTo>
                    <a:pt x="21" y="25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6" y="23"/>
                  </a:lnTo>
                  <a:lnTo>
                    <a:pt x="30" y="22"/>
                  </a:lnTo>
                  <a:lnTo>
                    <a:pt x="31" y="22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5" y="17"/>
                  </a:lnTo>
                  <a:lnTo>
                    <a:pt x="36" y="17"/>
                  </a:lnTo>
                  <a:lnTo>
                    <a:pt x="36" y="13"/>
                  </a:lnTo>
                  <a:lnTo>
                    <a:pt x="36" y="13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115" name="Freeform 243"/>
            <p:cNvSpPr>
              <a:spLocks/>
            </p:cNvSpPr>
            <p:nvPr/>
          </p:nvSpPr>
          <p:spPr bwMode="auto">
            <a:xfrm>
              <a:off x="1210" y="2943"/>
              <a:ext cx="386" cy="147"/>
            </a:xfrm>
            <a:custGeom>
              <a:avLst/>
              <a:gdLst>
                <a:gd name="T0" fmla="*/ 386 w 386"/>
                <a:gd name="T1" fmla="*/ 147 h 147"/>
                <a:gd name="T2" fmla="*/ 183 w 386"/>
                <a:gd name="T3" fmla="*/ 44 h 147"/>
                <a:gd name="T4" fmla="*/ 270 w 386"/>
                <a:gd name="T5" fmla="*/ 133 h 147"/>
                <a:gd name="T6" fmla="*/ 0 w 386"/>
                <a:gd name="T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6" h="147">
                  <a:moveTo>
                    <a:pt x="386" y="147"/>
                  </a:moveTo>
                  <a:lnTo>
                    <a:pt x="183" y="44"/>
                  </a:lnTo>
                  <a:lnTo>
                    <a:pt x="270" y="133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116" name="Freeform 244"/>
            <p:cNvSpPr>
              <a:spLocks/>
            </p:cNvSpPr>
            <p:nvPr/>
          </p:nvSpPr>
          <p:spPr bwMode="auto">
            <a:xfrm>
              <a:off x="1553" y="3040"/>
              <a:ext cx="110" cy="86"/>
            </a:xfrm>
            <a:custGeom>
              <a:avLst/>
              <a:gdLst>
                <a:gd name="T0" fmla="*/ 40 w 110"/>
                <a:gd name="T1" fmla="*/ 0 h 86"/>
                <a:gd name="T2" fmla="*/ 33 w 110"/>
                <a:gd name="T3" fmla="*/ 46 h 86"/>
                <a:gd name="T4" fmla="*/ 0 w 110"/>
                <a:gd name="T5" fmla="*/ 80 h 86"/>
                <a:gd name="T6" fmla="*/ 110 w 110"/>
                <a:gd name="T7" fmla="*/ 86 h 86"/>
                <a:gd name="T8" fmla="*/ 40 w 110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86">
                  <a:moveTo>
                    <a:pt x="40" y="0"/>
                  </a:moveTo>
                  <a:lnTo>
                    <a:pt x="33" y="46"/>
                  </a:lnTo>
                  <a:lnTo>
                    <a:pt x="0" y="80"/>
                  </a:lnTo>
                  <a:lnTo>
                    <a:pt x="110" y="8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117" name="Freeform 245"/>
            <p:cNvSpPr>
              <a:spLocks/>
            </p:cNvSpPr>
            <p:nvPr/>
          </p:nvSpPr>
          <p:spPr bwMode="auto">
            <a:xfrm>
              <a:off x="1140" y="2910"/>
              <a:ext cx="114" cy="83"/>
            </a:xfrm>
            <a:custGeom>
              <a:avLst/>
              <a:gdLst>
                <a:gd name="T0" fmla="*/ 74 w 114"/>
                <a:gd name="T1" fmla="*/ 83 h 83"/>
                <a:gd name="T2" fmla="*/ 77 w 114"/>
                <a:gd name="T3" fmla="*/ 37 h 83"/>
                <a:gd name="T4" fmla="*/ 114 w 114"/>
                <a:gd name="T5" fmla="*/ 7 h 83"/>
                <a:gd name="T6" fmla="*/ 0 w 114"/>
                <a:gd name="T7" fmla="*/ 0 h 83"/>
                <a:gd name="T8" fmla="*/ 74 w 114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83">
                  <a:moveTo>
                    <a:pt x="74" y="83"/>
                  </a:moveTo>
                  <a:lnTo>
                    <a:pt x="77" y="37"/>
                  </a:lnTo>
                  <a:lnTo>
                    <a:pt x="114" y="7"/>
                  </a:lnTo>
                  <a:lnTo>
                    <a:pt x="0" y="0"/>
                  </a:lnTo>
                  <a:lnTo>
                    <a:pt x="74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118" name="Rectangle 246"/>
            <p:cNvSpPr>
              <a:spLocks noChangeArrowheads="1"/>
            </p:cNvSpPr>
            <p:nvPr/>
          </p:nvSpPr>
          <p:spPr bwMode="auto">
            <a:xfrm>
              <a:off x="3445" y="3181"/>
              <a:ext cx="77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>
                  <a:solidFill>
                    <a:srgbClr val="000000"/>
                  </a:solidFill>
                </a:rPr>
                <a:t>ТфОП/моб.</a:t>
              </a:r>
              <a:endParaRPr lang="ru-RU" altLang="ru-RU" sz="1400"/>
            </a:p>
          </p:txBody>
        </p:sp>
        <p:sp>
          <p:nvSpPr>
            <p:cNvPr id="208119" name="Rectangle 247"/>
            <p:cNvSpPr>
              <a:spLocks noChangeArrowheads="1"/>
            </p:cNvSpPr>
            <p:nvPr/>
          </p:nvSpPr>
          <p:spPr bwMode="auto">
            <a:xfrm>
              <a:off x="2364" y="2618"/>
              <a:ext cx="73" cy="4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120" name="Rectangle 248"/>
            <p:cNvSpPr>
              <a:spLocks noChangeArrowheads="1"/>
            </p:cNvSpPr>
            <p:nvPr/>
          </p:nvSpPr>
          <p:spPr bwMode="auto">
            <a:xfrm>
              <a:off x="2191" y="2436"/>
              <a:ext cx="72" cy="4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121" name="Rectangle 249"/>
            <p:cNvSpPr>
              <a:spLocks noChangeArrowheads="1"/>
            </p:cNvSpPr>
            <p:nvPr/>
          </p:nvSpPr>
          <p:spPr bwMode="auto">
            <a:xfrm>
              <a:off x="2231" y="2390"/>
              <a:ext cx="158" cy="316"/>
            </a:xfrm>
            <a:prstGeom prst="rect">
              <a:avLst/>
            </a:prstGeom>
            <a:solidFill>
              <a:schemeClr val="bg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122" name="Rectangle 250"/>
            <p:cNvSpPr>
              <a:spLocks noChangeArrowheads="1"/>
            </p:cNvSpPr>
            <p:nvPr/>
          </p:nvSpPr>
          <p:spPr bwMode="auto">
            <a:xfrm>
              <a:off x="2231" y="2390"/>
              <a:ext cx="158" cy="316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123" name="Freeform 251"/>
            <p:cNvSpPr>
              <a:spLocks/>
            </p:cNvSpPr>
            <p:nvPr/>
          </p:nvSpPr>
          <p:spPr bwMode="auto">
            <a:xfrm>
              <a:off x="2231" y="2360"/>
              <a:ext cx="190" cy="30"/>
            </a:xfrm>
            <a:custGeom>
              <a:avLst/>
              <a:gdLst>
                <a:gd name="T0" fmla="*/ 0 w 190"/>
                <a:gd name="T1" fmla="*/ 30 h 30"/>
                <a:gd name="T2" fmla="*/ 32 w 190"/>
                <a:gd name="T3" fmla="*/ 0 h 30"/>
                <a:gd name="T4" fmla="*/ 190 w 190"/>
                <a:gd name="T5" fmla="*/ 0 h 30"/>
                <a:gd name="T6" fmla="*/ 158 w 190"/>
                <a:gd name="T7" fmla="*/ 30 h 30"/>
                <a:gd name="T8" fmla="*/ 0 w 190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30">
                  <a:moveTo>
                    <a:pt x="0" y="30"/>
                  </a:moveTo>
                  <a:lnTo>
                    <a:pt x="32" y="0"/>
                  </a:lnTo>
                  <a:lnTo>
                    <a:pt x="190" y="0"/>
                  </a:lnTo>
                  <a:lnTo>
                    <a:pt x="158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124" name="Freeform 252"/>
            <p:cNvSpPr>
              <a:spLocks/>
            </p:cNvSpPr>
            <p:nvPr/>
          </p:nvSpPr>
          <p:spPr bwMode="auto">
            <a:xfrm>
              <a:off x="2231" y="2360"/>
              <a:ext cx="190" cy="30"/>
            </a:xfrm>
            <a:custGeom>
              <a:avLst/>
              <a:gdLst>
                <a:gd name="T0" fmla="*/ 0 w 190"/>
                <a:gd name="T1" fmla="*/ 30 h 30"/>
                <a:gd name="T2" fmla="*/ 32 w 190"/>
                <a:gd name="T3" fmla="*/ 0 h 30"/>
                <a:gd name="T4" fmla="*/ 190 w 190"/>
                <a:gd name="T5" fmla="*/ 0 h 30"/>
                <a:gd name="T6" fmla="*/ 158 w 190"/>
                <a:gd name="T7" fmla="*/ 30 h 30"/>
                <a:gd name="T8" fmla="*/ 0 w 190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30">
                  <a:moveTo>
                    <a:pt x="0" y="30"/>
                  </a:moveTo>
                  <a:lnTo>
                    <a:pt x="32" y="0"/>
                  </a:lnTo>
                  <a:lnTo>
                    <a:pt x="190" y="0"/>
                  </a:lnTo>
                  <a:lnTo>
                    <a:pt x="158" y="30"/>
                  </a:lnTo>
                  <a:lnTo>
                    <a:pt x="0" y="3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125" name="Freeform 253"/>
            <p:cNvSpPr>
              <a:spLocks/>
            </p:cNvSpPr>
            <p:nvPr/>
          </p:nvSpPr>
          <p:spPr bwMode="auto">
            <a:xfrm>
              <a:off x="2193" y="2601"/>
              <a:ext cx="38" cy="63"/>
            </a:xfrm>
            <a:custGeom>
              <a:avLst/>
              <a:gdLst>
                <a:gd name="T0" fmla="*/ 38 w 38"/>
                <a:gd name="T1" fmla="*/ 63 h 63"/>
                <a:gd name="T2" fmla="*/ 38 w 38"/>
                <a:gd name="T3" fmla="*/ 63 h 63"/>
                <a:gd name="T4" fmla="*/ 38 w 38"/>
                <a:gd name="T5" fmla="*/ 63 h 63"/>
                <a:gd name="T6" fmla="*/ 37 w 38"/>
                <a:gd name="T7" fmla="*/ 63 h 63"/>
                <a:gd name="T8" fmla="*/ 37 w 38"/>
                <a:gd name="T9" fmla="*/ 62 h 63"/>
                <a:gd name="T10" fmla="*/ 35 w 38"/>
                <a:gd name="T11" fmla="*/ 62 h 63"/>
                <a:gd name="T12" fmla="*/ 33 w 38"/>
                <a:gd name="T13" fmla="*/ 60 h 63"/>
                <a:gd name="T14" fmla="*/ 32 w 38"/>
                <a:gd name="T15" fmla="*/ 60 h 63"/>
                <a:gd name="T16" fmla="*/ 30 w 38"/>
                <a:gd name="T17" fmla="*/ 58 h 63"/>
                <a:gd name="T18" fmla="*/ 28 w 38"/>
                <a:gd name="T19" fmla="*/ 58 h 63"/>
                <a:gd name="T20" fmla="*/ 27 w 38"/>
                <a:gd name="T21" fmla="*/ 57 h 63"/>
                <a:gd name="T22" fmla="*/ 23 w 38"/>
                <a:gd name="T23" fmla="*/ 55 h 63"/>
                <a:gd name="T24" fmla="*/ 22 w 38"/>
                <a:gd name="T25" fmla="*/ 53 h 63"/>
                <a:gd name="T26" fmla="*/ 20 w 38"/>
                <a:gd name="T27" fmla="*/ 52 h 63"/>
                <a:gd name="T28" fmla="*/ 18 w 38"/>
                <a:gd name="T29" fmla="*/ 50 h 63"/>
                <a:gd name="T30" fmla="*/ 15 w 38"/>
                <a:gd name="T31" fmla="*/ 48 h 63"/>
                <a:gd name="T32" fmla="*/ 13 w 38"/>
                <a:gd name="T33" fmla="*/ 47 h 63"/>
                <a:gd name="T34" fmla="*/ 12 w 38"/>
                <a:gd name="T35" fmla="*/ 45 h 63"/>
                <a:gd name="T36" fmla="*/ 10 w 38"/>
                <a:gd name="T37" fmla="*/ 42 h 63"/>
                <a:gd name="T38" fmla="*/ 7 w 38"/>
                <a:gd name="T39" fmla="*/ 40 h 63"/>
                <a:gd name="T40" fmla="*/ 5 w 38"/>
                <a:gd name="T41" fmla="*/ 37 h 63"/>
                <a:gd name="T42" fmla="*/ 5 w 38"/>
                <a:gd name="T43" fmla="*/ 35 h 63"/>
                <a:gd name="T44" fmla="*/ 3 w 38"/>
                <a:gd name="T45" fmla="*/ 32 h 63"/>
                <a:gd name="T46" fmla="*/ 2 w 38"/>
                <a:gd name="T47" fmla="*/ 30 h 63"/>
                <a:gd name="T48" fmla="*/ 2 w 38"/>
                <a:gd name="T49" fmla="*/ 27 h 63"/>
                <a:gd name="T50" fmla="*/ 0 w 38"/>
                <a:gd name="T51" fmla="*/ 23 h 63"/>
                <a:gd name="T52" fmla="*/ 0 w 38"/>
                <a:gd name="T53" fmla="*/ 20 h 63"/>
                <a:gd name="T54" fmla="*/ 0 w 38"/>
                <a:gd name="T55" fmla="*/ 17 h 63"/>
                <a:gd name="T56" fmla="*/ 0 w 38"/>
                <a:gd name="T57" fmla="*/ 13 h 63"/>
                <a:gd name="T58" fmla="*/ 2 w 38"/>
                <a:gd name="T59" fmla="*/ 10 h 63"/>
                <a:gd name="T60" fmla="*/ 3 w 38"/>
                <a:gd name="T61" fmla="*/ 7 h 63"/>
                <a:gd name="T62" fmla="*/ 5 w 38"/>
                <a:gd name="T63" fmla="*/ 3 h 63"/>
                <a:gd name="T64" fmla="*/ 7 w 38"/>
                <a:gd name="T65" fmla="*/ 0 h 63"/>
                <a:gd name="T66" fmla="*/ 7 w 38"/>
                <a:gd name="T67" fmla="*/ 2 h 63"/>
                <a:gd name="T68" fmla="*/ 8 w 38"/>
                <a:gd name="T69" fmla="*/ 3 h 63"/>
                <a:gd name="T70" fmla="*/ 10 w 38"/>
                <a:gd name="T71" fmla="*/ 5 h 63"/>
                <a:gd name="T72" fmla="*/ 12 w 38"/>
                <a:gd name="T73" fmla="*/ 5 h 63"/>
                <a:gd name="T74" fmla="*/ 12 w 38"/>
                <a:gd name="T75" fmla="*/ 7 h 63"/>
                <a:gd name="T76" fmla="*/ 13 w 38"/>
                <a:gd name="T77" fmla="*/ 8 h 63"/>
                <a:gd name="T78" fmla="*/ 15 w 38"/>
                <a:gd name="T79" fmla="*/ 10 h 63"/>
                <a:gd name="T80" fmla="*/ 17 w 38"/>
                <a:gd name="T81" fmla="*/ 10 h 63"/>
                <a:gd name="T82" fmla="*/ 18 w 38"/>
                <a:gd name="T83" fmla="*/ 13 h 63"/>
                <a:gd name="T84" fmla="*/ 20 w 38"/>
                <a:gd name="T85" fmla="*/ 13 h 63"/>
                <a:gd name="T86" fmla="*/ 22 w 38"/>
                <a:gd name="T87" fmla="*/ 15 h 63"/>
                <a:gd name="T88" fmla="*/ 23 w 38"/>
                <a:gd name="T89" fmla="*/ 15 h 63"/>
                <a:gd name="T90" fmla="*/ 25 w 38"/>
                <a:gd name="T91" fmla="*/ 17 h 63"/>
                <a:gd name="T92" fmla="*/ 27 w 38"/>
                <a:gd name="T93" fmla="*/ 18 h 63"/>
                <a:gd name="T94" fmla="*/ 28 w 38"/>
                <a:gd name="T95" fmla="*/ 18 h 63"/>
                <a:gd name="T96" fmla="*/ 30 w 38"/>
                <a:gd name="T97" fmla="*/ 20 h 63"/>
                <a:gd name="T98" fmla="*/ 32 w 38"/>
                <a:gd name="T99" fmla="*/ 20 h 63"/>
                <a:gd name="T100" fmla="*/ 33 w 38"/>
                <a:gd name="T101" fmla="*/ 20 h 63"/>
                <a:gd name="T102" fmla="*/ 33 w 38"/>
                <a:gd name="T103" fmla="*/ 22 h 63"/>
                <a:gd name="T104" fmla="*/ 35 w 38"/>
                <a:gd name="T105" fmla="*/ 22 h 63"/>
                <a:gd name="T106" fmla="*/ 35 w 38"/>
                <a:gd name="T107" fmla="*/ 22 h 63"/>
                <a:gd name="T108" fmla="*/ 37 w 38"/>
                <a:gd name="T109" fmla="*/ 22 h 63"/>
                <a:gd name="T110" fmla="*/ 37 w 38"/>
                <a:gd name="T111" fmla="*/ 22 h 63"/>
                <a:gd name="T112" fmla="*/ 37 w 38"/>
                <a:gd name="T113" fmla="*/ 22 h 63"/>
                <a:gd name="T114" fmla="*/ 38 w 38"/>
                <a:gd name="T115" fmla="*/ 23 h 63"/>
                <a:gd name="T116" fmla="*/ 38 w 38"/>
                <a:gd name="T117" fmla="*/ 23 h 63"/>
                <a:gd name="T118" fmla="*/ 38 w 38"/>
                <a:gd name="T119" fmla="*/ 23 h 63"/>
                <a:gd name="T120" fmla="*/ 38 w 38"/>
                <a:gd name="T121" fmla="*/ 23 h 63"/>
                <a:gd name="T122" fmla="*/ 38 w 38"/>
                <a:gd name="T123" fmla="*/ 23 h 63"/>
                <a:gd name="T124" fmla="*/ 38 w 38"/>
                <a:gd name="T1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" h="63">
                  <a:moveTo>
                    <a:pt x="38" y="63"/>
                  </a:moveTo>
                  <a:lnTo>
                    <a:pt x="38" y="63"/>
                  </a:lnTo>
                  <a:lnTo>
                    <a:pt x="38" y="63"/>
                  </a:lnTo>
                  <a:lnTo>
                    <a:pt x="37" y="63"/>
                  </a:lnTo>
                  <a:lnTo>
                    <a:pt x="37" y="62"/>
                  </a:lnTo>
                  <a:lnTo>
                    <a:pt x="35" y="62"/>
                  </a:lnTo>
                  <a:lnTo>
                    <a:pt x="33" y="60"/>
                  </a:lnTo>
                  <a:lnTo>
                    <a:pt x="32" y="60"/>
                  </a:lnTo>
                  <a:lnTo>
                    <a:pt x="30" y="58"/>
                  </a:lnTo>
                  <a:lnTo>
                    <a:pt x="28" y="58"/>
                  </a:lnTo>
                  <a:lnTo>
                    <a:pt x="27" y="57"/>
                  </a:lnTo>
                  <a:lnTo>
                    <a:pt x="23" y="55"/>
                  </a:lnTo>
                  <a:lnTo>
                    <a:pt x="22" y="53"/>
                  </a:lnTo>
                  <a:lnTo>
                    <a:pt x="20" y="52"/>
                  </a:lnTo>
                  <a:lnTo>
                    <a:pt x="18" y="50"/>
                  </a:lnTo>
                  <a:lnTo>
                    <a:pt x="15" y="48"/>
                  </a:lnTo>
                  <a:lnTo>
                    <a:pt x="13" y="47"/>
                  </a:lnTo>
                  <a:lnTo>
                    <a:pt x="12" y="45"/>
                  </a:lnTo>
                  <a:lnTo>
                    <a:pt x="10" y="42"/>
                  </a:lnTo>
                  <a:lnTo>
                    <a:pt x="7" y="40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3" y="32"/>
                  </a:lnTo>
                  <a:lnTo>
                    <a:pt x="2" y="30"/>
                  </a:lnTo>
                  <a:lnTo>
                    <a:pt x="2" y="27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3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3" y="8"/>
                  </a:lnTo>
                  <a:lnTo>
                    <a:pt x="15" y="10"/>
                  </a:lnTo>
                  <a:lnTo>
                    <a:pt x="17" y="10"/>
                  </a:lnTo>
                  <a:lnTo>
                    <a:pt x="18" y="13"/>
                  </a:lnTo>
                  <a:lnTo>
                    <a:pt x="20" y="13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5" y="17"/>
                  </a:lnTo>
                  <a:lnTo>
                    <a:pt x="27" y="18"/>
                  </a:lnTo>
                  <a:lnTo>
                    <a:pt x="28" y="18"/>
                  </a:lnTo>
                  <a:lnTo>
                    <a:pt x="30" y="20"/>
                  </a:lnTo>
                  <a:lnTo>
                    <a:pt x="32" y="20"/>
                  </a:lnTo>
                  <a:lnTo>
                    <a:pt x="33" y="20"/>
                  </a:lnTo>
                  <a:lnTo>
                    <a:pt x="33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7" y="22"/>
                  </a:lnTo>
                  <a:lnTo>
                    <a:pt x="37" y="22"/>
                  </a:lnTo>
                  <a:lnTo>
                    <a:pt x="37" y="22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8" y="63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126" name="Freeform 254"/>
            <p:cNvSpPr>
              <a:spLocks/>
            </p:cNvSpPr>
            <p:nvPr/>
          </p:nvSpPr>
          <p:spPr bwMode="auto">
            <a:xfrm>
              <a:off x="2191" y="2511"/>
              <a:ext cx="120" cy="90"/>
            </a:xfrm>
            <a:custGeom>
              <a:avLst/>
              <a:gdLst>
                <a:gd name="T0" fmla="*/ 12 w 120"/>
                <a:gd name="T1" fmla="*/ 83 h 90"/>
                <a:gd name="T2" fmla="*/ 19 w 120"/>
                <a:gd name="T3" fmla="*/ 77 h 90"/>
                <a:gd name="T4" fmla="*/ 25 w 120"/>
                <a:gd name="T5" fmla="*/ 72 h 90"/>
                <a:gd name="T6" fmla="*/ 32 w 120"/>
                <a:gd name="T7" fmla="*/ 68 h 90"/>
                <a:gd name="T8" fmla="*/ 39 w 120"/>
                <a:gd name="T9" fmla="*/ 65 h 90"/>
                <a:gd name="T10" fmla="*/ 45 w 120"/>
                <a:gd name="T11" fmla="*/ 63 h 90"/>
                <a:gd name="T12" fmla="*/ 52 w 120"/>
                <a:gd name="T13" fmla="*/ 62 h 90"/>
                <a:gd name="T14" fmla="*/ 60 w 120"/>
                <a:gd name="T15" fmla="*/ 62 h 90"/>
                <a:gd name="T16" fmla="*/ 65 w 120"/>
                <a:gd name="T17" fmla="*/ 63 h 90"/>
                <a:gd name="T18" fmla="*/ 70 w 120"/>
                <a:gd name="T19" fmla="*/ 63 h 90"/>
                <a:gd name="T20" fmla="*/ 72 w 120"/>
                <a:gd name="T21" fmla="*/ 75 h 90"/>
                <a:gd name="T22" fmla="*/ 73 w 120"/>
                <a:gd name="T23" fmla="*/ 73 h 90"/>
                <a:gd name="T24" fmla="*/ 77 w 120"/>
                <a:gd name="T25" fmla="*/ 70 h 90"/>
                <a:gd name="T26" fmla="*/ 83 w 120"/>
                <a:gd name="T27" fmla="*/ 67 h 90"/>
                <a:gd name="T28" fmla="*/ 88 w 120"/>
                <a:gd name="T29" fmla="*/ 62 h 90"/>
                <a:gd name="T30" fmla="*/ 102 w 120"/>
                <a:gd name="T31" fmla="*/ 52 h 90"/>
                <a:gd name="T32" fmla="*/ 108 w 120"/>
                <a:gd name="T33" fmla="*/ 47 h 90"/>
                <a:gd name="T34" fmla="*/ 113 w 120"/>
                <a:gd name="T35" fmla="*/ 42 h 90"/>
                <a:gd name="T36" fmla="*/ 118 w 120"/>
                <a:gd name="T37" fmla="*/ 40 h 90"/>
                <a:gd name="T38" fmla="*/ 120 w 120"/>
                <a:gd name="T39" fmla="*/ 38 h 90"/>
                <a:gd name="T40" fmla="*/ 118 w 120"/>
                <a:gd name="T41" fmla="*/ 37 h 90"/>
                <a:gd name="T42" fmla="*/ 117 w 120"/>
                <a:gd name="T43" fmla="*/ 35 h 90"/>
                <a:gd name="T44" fmla="*/ 112 w 120"/>
                <a:gd name="T45" fmla="*/ 32 h 90"/>
                <a:gd name="T46" fmla="*/ 107 w 120"/>
                <a:gd name="T47" fmla="*/ 27 h 90"/>
                <a:gd name="T48" fmla="*/ 98 w 120"/>
                <a:gd name="T49" fmla="*/ 20 h 90"/>
                <a:gd name="T50" fmla="*/ 87 w 120"/>
                <a:gd name="T51" fmla="*/ 12 h 90"/>
                <a:gd name="T52" fmla="*/ 82 w 120"/>
                <a:gd name="T53" fmla="*/ 7 h 90"/>
                <a:gd name="T54" fmla="*/ 77 w 120"/>
                <a:gd name="T55" fmla="*/ 4 h 90"/>
                <a:gd name="T56" fmla="*/ 73 w 120"/>
                <a:gd name="T57" fmla="*/ 0 h 90"/>
                <a:gd name="T58" fmla="*/ 72 w 120"/>
                <a:gd name="T59" fmla="*/ 0 h 90"/>
                <a:gd name="T60" fmla="*/ 65 w 120"/>
                <a:gd name="T61" fmla="*/ 17 h 90"/>
                <a:gd name="T62" fmla="*/ 60 w 120"/>
                <a:gd name="T63" fmla="*/ 17 h 90"/>
                <a:gd name="T64" fmla="*/ 54 w 120"/>
                <a:gd name="T65" fmla="*/ 19 h 90"/>
                <a:gd name="T66" fmla="*/ 47 w 120"/>
                <a:gd name="T67" fmla="*/ 20 h 90"/>
                <a:gd name="T68" fmla="*/ 39 w 120"/>
                <a:gd name="T69" fmla="*/ 24 h 90"/>
                <a:gd name="T70" fmla="*/ 30 w 120"/>
                <a:gd name="T71" fmla="*/ 27 h 90"/>
                <a:gd name="T72" fmla="*/ 22 w 120"/>
                <a:gd name="T73" fmla="*/ 34 h 90"/>
                <a:gd name="T74" fmla="*/ 14 w 120"/>
                <a:gd name="T75" fmla="*/ 40 h 90"/>
                <a:gd name="T76" fmla="*/ 5 w 120"/>
                <a:gd name="T77" fmla="*/ 50 h 90"/>
                <a:gd name="T78" fmla="*/ 2 w 120"/>
                <a:gd name="T79" fmla="*/ 60 h 90"/>
                <a:gd name="T80" fmla="*/ 0 w 120"/>
                <a:gd name="T81" fmla="*/ 65 h 90"/>
                <a:gd name="T82" fmla="*/ 0 w 120"/>
                <a:gd name="T83" fmla="*/ 68 h 90"/>
                <a:gd name="T84" fmla="*/ 0 w 120"/>
                <a:gd name="T85" fmla="*/ 72 h 90"/>
                <a:gd name="T86" fmla="*/ 2 w 120"/>
                <a:gd name="T87" fmla="*/ 75 h 90"/>
                <a:gd name="T88" fmla="*/ 2 w 120"/>
                <a:gd name="T89" fmla="*/ 78 h 90"/>
                <a:gd name="T90" fmla="*/ 4 w 120"/>
                <a:gd name="T91" fmla="*/ 82 h 90"/>
                <a:gd name="T92" fmla="*/ 4 w 120"/>
                <a:gd name="T93" fmla="*/ 83 h 90"/>
                <a:gd name="T94" fmla="*/ 5 w 120"/>
                <a:gd name="T95" fmla="*/ 87 h 90"/>
                <a:gd name="T96" fmla="*/ 5 w 120"/>
                <a:gd name="T97" fmla="*/ 87 h 90"/>
                <a:gd name="T98" fmla="*/ 5 w 120"/>
                <a:gd name="T99" fmla="*/ 87 h 90"/>
                <a:gd name="T100" fmla="*/ 5 w 120"/>
                <a:gd name="T101" fmla="*/ 87 h 90"/>
                <a:gd name="T102" fmla="*/ 5 w 120"/>
                <a:gd name="T103" fmla="*/ 87 h 90"/>
                <a:gd name="T104" fmla="*/ 7 w 120"/>
                <a:gd name="T105" fmla="*/ 87 h 90"/>
                <a:gd name="T106" fmla="*/ 7 w 120"/>
                <a:gd name="T107" fmla="*/ 88 h 90"/>
                <a:gd name="T108" fmla="*/ 7 w 120"/>
                <a:gd name="T109" fmla="*/ 88 h 90"/>
                <a:gd name="T110" fmla="*/ 7 w 120"/>
                <a:gd name="T111" fmla="*/ 88 h 90"/>
                <a:gd name="T112" fmla="*/ 7 w 120"/>
                <a:gd name="T113" fmla="*/ 88 h 90"/>
                <a:gd name="T114" fmla="*/ 7 w 120"/>
                <a:gd name="T115" fmla="*/ 88 h 90"/>
                <a:gd name="T116" fmla="*/ 7 w 120"/>
                <a:gd name="T117" fmla="*/ 88 h 90"/>
                <a:gd name="T118" fmla="*/ 7 w 120"/>
                <a:gd name="T119" fmla="*/ 88 h 90"/>
                <a:gd name="T120" fmla="*/ 9 w 120"/>
                <a:gd name="T121" fmla="*/ 88 h 90"/>
                <a:gd name="T122" fmla="*/ 9 w 120"/>
                <a:gd name="T123" fmla="*/ 90 h 90"/>
                <a:gd name="T124" fmla="*/ 9 w 120"/>
                <a:gd name="T12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0" h="90">
                  <a:moveTo>
                    <a:pt x="9" y="90"/>
                  </a:moveTo>
                  <a:lnTo>
                    <a:pt x="10" y="87"/>
                  </a:lnTo>
                  <a:lnTo>
                    <a:pt x="12" y="83"/>
                  </a:lnTo>
                  <a:lnTo>
                    <a:pt x="15" y="82"/>
                  </a:lnTo>
                  <a:lnTo>
                    <a:pt x="17" y="80"/>
                  </a:lnTo>
                  <a:lnTo>
                    <a:pt x="19" y="77"/>
                  </a:lnTo>
                  <a:lnTo>
                    <a:pt x="22" y="75"/>
                  </a:lnTo>
                  <a:lnTo>
                    <a:pt x="24" y="73"/>
                  </a:lnTo>
                  <a:lnTo>
                    <a:pt x="25" y="72"/>
                  </a:lnTo>
                  <a:lnTo>
                    <a:pt x="29" y="70"/>
                  </a:lnTo>
                  <a:lnTo>
                    <a:pt x="30" y="68"/>
                  </a:lnTo>
                  <a:lnTo>
                    <a:pt x="32" y="68"/>
                  </a:lnTo>
                  <a:lnTo>
                    <a:pt x="35" y="67"/>
                  </a:lnTo>
                  <a:lnTo>
                    <a:pt x="37" y="67"/>
                  </a:lnTo>
                  <a:lnTo>
                    <a:pt x="39" y="65"/>
                  </a:lnTo>
                  <a:lnTo>
                    <a:pt x="42" y="65"/>
                  </a:lnTo>
                  <a:lnTo>
                    <a:pt x="44" y="63"/>
                  </a:lnTo>
                  <a:lnTo>
                    <a:pt x="45" y="63"/>
                  </a:lnTo>
                  <a:lnTo>
                    <a:pt x="47" y="63"/>
                  </a:lnTo>
                  <a:lnTo>
                    <a:pt x="50" y="62"/>
                  </a:lnTo>
                  <a:lnTo>
                    <a:pt x="52" y="62"/>
                  </a:lnTo>
                  <a:lnTo>
                    <a:pt x="55" y="62"/>
                  </a:lnTo>
                  <a:lnTo>
                    <a:pt x="59" y="62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3" y="62"/>
                  </a:lnTo>
                  <a:lnTo>
                    <a:pt x="65" y="63"/>
                  </a:lnTo>
                  <a:lnTo>
                    <a:pt x="67" y="63"/>
                  </a:lnTo>
                  <a:lnTo>
                    <a:pt x="68" y="63"/>
                  </a:lnTo>
                  <a:lnTo>
                    <a:pt x="70" y="63"/>
                  </a:lnTo>
                  <a:lnTo>
                    <a:pt x="72" y="63"/>
                  </a:lnTo>
                  <a:lnTo>
                    <a:pt x="72" y="75"/>
                  </a:lnTo>
                  <a:lnTo>
                    <a:pt x="72" y="75"/>
                  </a:lnTo>
                  <a:lnTo>
                    <a:pt x="72" y="75"/>
                  </a:lnTo>
                  <a:lnTo>
                    <a:pt x="73" y="75"/>
                  </a:lnTo>
                  <a:lnTo>
                    <a:pt x="73" y="73"/>
                  </a:lnTo>
                  <a:lnTo>
                    <a:pt x="75" y="73"/>
                  </a:lnTo>
                  <a:lnTo>
                    <a:pt x="77" y="72"/>
                  </a:lnTo>
                  <a:lnTo>
                    <a:pt x="77" y="70"/>
                  </a:lnTo>
                  <a:lnTo>
                    <a:pt x="78" y="70"/>
                  </a:lnTo>
                  <a:lnTo>
                    <a:pt x="82" y="68"/>
                  </a:lnTo>
                  <a:lnTo>
                    <a:pt x="83" y="67"/>
                  </a:lnTo>
                  <a:lnTo>
                    <a:pt x="85" y="65"/>
                  </a:lnTo>
                  <a:lnTo>
                    <a:pt x="87" y="63"/>
                  </a:lnTo>
                  <a:lnTo>
                    <a:pt x="88" y="62"/>
                  </a:lnTo>
                  <a:lnTo>
                    <a:pt x="93" y="58"/>
                  </a:lnTo>
                  <a:lnTo>
                    <a:pt x="98" y="55"/>
                  </a:lnTo>
                  <a:lnTo>
                    <a:pt x="102" y="52"/>
                  </a:lnTo>
                  <a:lnTo>
                    <a:pt x="105" y="50"/>
                  </a:lnTo>
                  <a:lnTo>
                    <a:pt x="107" y="48"/>
                  </a:lnTo>
                  <a:lnTo>
                    <a:pt x="108" y="47"/>
                  </a:lnTo>
                  <a:lnTo>
                    <a:pt x="110" y="45"/>
                  </a:lnTo>
                  <a:lnTo>
                    <a:pt x="112" y="43"/>
                  </a:lnTo>
                  <a:lnTo>
                    <a:pt x="113" y="42"/>
                  </a:lnTo>
                  <a:lnTo>
                    <a:pt x="115" y="42"/>
                  </a:lnTo>
                  <a:lnTo>
                    <a:pt x="117" y="40"/>
                  </a:lnTo>
                  <a:lnTo>
                    <a:pt x="118" y="40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20" y="38"/>
                  </a:lnTo>
                  <a:lnTo>
                    <a:pt x="120" y="38"/>
                  </a:lnTo>
                  <a:lnTo>
                    <a:pt x="120" y="37"/>
                  </a:lnTo>
                  <a:lnTo>
                    <a:pt x="118" y="37"/>
                  </a:lnTo>
                  <a:lnTo>
                    <a:pt x="118" y="37"/>
                  </a:lnTo>
                  <a:lnTo>
                    <a:pt x="118" y="37"/>
                  </a:lnTo>
                  <a:lnTo>
                    <a:pt x="117" y="35"/>
                  </a:lnTo>
                  <a:lnTo>
                    <a:pt x="115" y="34"/>
                  </a:lnTo>
                  <a:lnTo>
                    <a:pt x="113" y="34"/>
                  </a:lnTo>
                  <a:lnTo>
                    <a:pt x="112" y="32"/>
                  </a:lnTo>
                  <a:lnTo>
                    <a:pt x="110" y="30"/>
                  </a:lnTo>
                  <a:lnTo>
                    <a:pt x="108" y="29"/>
                  </a:lnTo>
                  <a:lnTo>
                    <a:pt x="107" y="27"/>
                  </a:lnTo>
                  <a:lnTo>
                    <a:pt x="105" y="25"/>
                  </a:lnTo>
                  <a:lnTo>
                    <a:pt x="102" y="24"/>
                  </a:lnTo>
                  <a:lnTo>
                    <a:pt x="98" y="20"/>
                  </a:lnTo>
                  <a:lnTo>
                    <a:pt x="93" y="17"/>
                  </a:lnTo>
                  <a:lnTo>
                    <a:pt x="88" y="14"/>
                  </a:lnTo>
                  <a:lnTo>
                    <a:pt x="87" y="12"/>
                  </a:lnTo>
                  <a:lnTo>
                    <a:pt x="85" y="10"/>
                  </a:lnTo>
                  <a:lnTo>
                    <a:pt x="83" y="9"/>
                  </a:lnTo>
                  <a:lnTo>
                    <a:pt x="82" y="7"/>
                  </a:lnTo>
                  <a:lnTo>
                    <a:pt x="78" y="5"/>
                  </a:lnTo>
                  <a:lnTo>
                    <a:pt x="77" y="5"/>
                  </a:lnTo>
                  <a:lnTo>
                    <a:pt x="77" y="4"/>
                  </a:lnTo>
                  <a:lnTo>
                    <a:pt x="75" y="2"/>
                  </a:lnTo>
                  <a:lnTo>
                    <a:pt x="73" y="2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17"/>
                  </a:lnTo>
                  <a:lnTo>
                    <a:pt x="67" y="17"/>
                  </a:lnTo>
                  <a:lnTo>
                    <a:pt x="65" y="17"/>
                  </a:lnTo>
                  <a:lnTo>
                    <a:pt x="65" y="17"/>
                  </a:lnTo>
                  <a:lnTo>
                    <a:pt x="63" y="17"/>
                  </a:lnTo>
                  <a:lnTo>
                    <a:pt x="60" y="17"/>
                  </a:lnTo>
                  <a:lnTo>
                    <a:pt x="59" y="17"/>
                  </a:lnTo>
                  <a:lnTo>
                    <a:pt x="57" y="19"/>
                  </a:lnTo>
                  <a:lnTo>
                    <a:pt x="54" y="19"/>
                  </a:lnTo>
                  <a:lnTo>
                    <a:pt x="52" y="19"/>
                  </a:lnTo>
                  <a:lnTo>
                    <a:pt x="49" y="19"/>
                  </a:lnTo>
                  <a:lnTo>
                    <a:pt x="47" y="20"/>
                  </a:lnTo>
                  <a:lnTo>
                    <a:pt x="44" y="20"/>
                  </a:lnTo>
                  <a:lnTo>
                    <a:pt x="42" y="22"/>
                  </a:lnTo>
                  <a:lnTo>
                    <a:pt x="39" y="24"/>
                  </a:lnTo>
                  <a:lnTo>
                    <a:pt x="35" y="24"/>
                  </a:lnTo>
                  <a:lnTo>
                    <a:pt x="32" y="25"/>
                  </a:lnTo>
                  <a:lnTo>
                    <a:pt x="30" y="27"/>
                  </a:lnTo>
                  <a:lnTo>
                    <a:pt x="27" y="29"/>
                  </a:lnTo>
                  <a:lnTo>
                    <a:pt x="24" y="30"/>
                  </a:lnTo>
                  <a:lnTo>
                    <a:pt x="22" y="34"/>
                  </a:lnTo>
                  <a:lnTo>
                    <a:pt x="19" y="35"/>
                  </a:lnTo>
                  <a:lnTo>
                    <a:pt x="15" y="38"/>
                  </a:lnTo>
                  <a:lnTo>
                    <a:pt x="14" y="40"/>
                  </a:lnTo>
                  <a:lnTo>
                    <a:pt x="10" y="43"/>
                  </a:lnTo>
                  <a:lnTo>
                    <a:pt x="9" y="47"/>
                  </a:lnTo>
                  <a:lnTo>
                    <a:pt x="5" y="50"/>
                  </a:lnTo>
                  <a:lnTo>
                    <a:pt x="4" y="55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0" y="62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2" y="73"/>
                  </a:lnTo>
                  <a:lnTo>
                    <a:pt x="2" y="75"/>
                  </a:lnTo>
                  <a:lnTo>
                    <a:pt x="2" y="75"/>
                  </a:lnTo>
                  <a:lnTo>
                    <a:pt x="2" y="77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4" y="80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4" y="83"/>
                  </a:lnTo>
                  <a:lnTo>
                    <a:pt x="4" y="83"/>
                  </a:lnTo>
                  <a:lnTo>
                    <a:pt x="5" y="85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7" y="87"/>
                  </a:lnTo>
                  <a:lnTo>
                    <a:pt x="7" y="87"/>
                  </a:lnTo>
                  <a:lnTo>
                    <a:pt x="7" y="87"/>
                  </a:lnTo>
                  <a:lnTo>
                    <a:pt x="7" y="87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9" y="88"/>
                  </a:lnTo>
                  <a:lnTo>
                    <a:pt x="9" y="90"/>
                  </a:lnTo>
                  <a:lnTo>
                    <a:pt x="9" y="90"/>
                  </a:lnTo>
                  <a:lnTo>
                    <a:pt x="9" y="90"/>
                  </a:lnTo>
                  <a:lnTo>
                    <a:pt x="9" y="90"/>
                  </a:lnTo>
                  <a:lnTo>
                    <a:pt x="9" y="90"/>
                  </a:lnTo>
                  <a:lnTo>
                    <a:pt x="9" y="90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127" name="Freeform 255"/>
            <p:cNvSpPr>
              <a:spLocks/>
            </p:cNvSpPr>
            <p:nvPr/>
          </p:nvSpPr>
          <p:spPr bwMode="auto">
            <a:xfrm>
              <a:off x="2399" y="2433"/>
              <a:ext cx="38" cy="63"/>
            </a:xfrm>
            <a:custGeom>
              <a:avLst/>
              <a:gdLst>
                <a:gd name="T0" fmla="*/ 0 w 38"/>
                <a:gd name="T1" fmla="*/ 0 h 63"/>
                <a:gd name="T2" fmla="*/ 2 w 38"/>
                <a:gd name="T3" fmla="*/ 0 h 63"/>
                <a:gd name="T4" fmla="*/ 3 w 38"/>
                <a:gd name="T5" fmla="*/ 2 h 63"/>
                <a:gd name="T6" fmla="*/ 7 w 38"/>
                <a:gd name="T7" fmla="*/ 3 h 63"/>
                <a:gd name="T8" fmla="*/ 10 w 38"/>
                <a:gd name="T9" fmla="*/ 5 h 63"/>
                <a:gd name="T10" fmla="*/ 15 w 38"/>
                <a:gd name="T11" fmla="*/ 8 h 63"/>
                <a:gd name="T12" fmla="*/ 20 w 38"/>
                <a:gd name="T13" fmla="*/ 10 h 63"/>
                <a:gd name="T14" fmla="*/ 23 w 38"/>
                <a:gd name="T15" fmla="*/ 15 h 63"/>
                <a:gd name="T16" fmla="*/ 28 w 38"/>
                <a:gd name="T17" fmla="*/ 18 h 63"/>
                <a:gd name="T18" fmla="*/ 32 w 38"/>
                <a:gd name="T19" fmla="*/ 23 h 63"/>
                <a:gd name="T20" fmla="*/ 35 w 38"/>
                <a:gd name="T21" fmla="*/ 28 h 63"/>
                <a:gd name="T22" fmla="*/ 37 w 38"/>
                <a:gd name="T23" fmla="*/ 33 h 63"/>
                <a:gd name="T24" fmla="*/ 38 w 38"/>
                <a:gd name="T25" fmla="*/ 40 h 63"/>
                <a:gd name="T26" fmla="*/ 38 w 38"/>
                <a:gd name="T27" fmla="*/ 45 h 63"/>
                <a:gd name="T28" fmla="*/ 38 w 38"/>
                <a:gd name="T29" fmla="*/ 52 h 63"/>
                <a:gd name="T30" fmla="*/ 35 w 38"/>
                <a:gd name="T31" fmla="*/ 60 h 63"/>
                <a:gd name="T32" fmla="*/ 32 w 38"/>
                <a:gd name="T33" fmla="*/ 62 h 63"/>
                <a:gd name="T34" fmla="*/ 30 w 38"/>
                <a:gd name="T35" fmla="*/ 58 h 63"/>
                <a:gd name="T36" fmla="*/ 27 w 38"/>
                <a:gd name="T37" fmla="*/ 55 h 63"/>
                <a:gd name="T38" fmla="*/ 23 w 38"/>
                <a:gd name="T39" fmla="*/ 53 h 63"/>
                <a:gd name="T40" fmla="*/ 20 w 38"/>
                <a:gd name="T41" fmla="*/ 50 h 63"/>
                <a:gd name="T42" fmla="*/ 17 w 38"/>
                <a:gd name="T43" fmla="*/ 48 h 63"/>
                <a:gd name="T44" fmla="*/ 15 w 38"/>
                <a:gd name="T45" fmla="*/ 47 h 63"/>
                <a:gd name="T46" fmla="*/ 12 w 38"/>
                <a:gd name="T47" fmla="*/ 45 h 63"/>
                <a:gd name="T48" fmla="*/ 10 w 38"/>
                <a:gd name="T49" fmla="*/ 43 h 63"/>
                <a:gd name="T50" fmla="*/ 7 w 38"/>
                <a:gd name="T51" fmla="*/ 42 h 63"/>
                <a:gd name="T52" fmla="*/ 5 w 38"/>
                <a:gd name="T53" fmla="*/ 42 h 63"/>
                <a:gd name="T54" fmla="*/ 3 w 38"/>
                <a:gd name="T55" fmla="*/ 40 h 63"/>
                <a:gd name="T56" fmla="*/ 2 w 38"/>
                <a:gd name="T57" fmla="*/ 40 h 63"/>
                <a:gd name="T58" fmla="*/ 0 w 38"/>
                <a:gd name="T59" fmla="*/ 40 h 63"/>
                <a:gd name="T60" fmla="*/ 0 w 38"/>
                <a:gd name="T61" fmla="*/ 40 h 63"/>
                <a:gd name="T62" fmla="*/ 0 w 38"/>
                <a:gd name="T6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6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3"/>
                  </a:lnTo>
                  <a:lnTo>
                    <a:pt x="8" y="3"/>
                  </a:lnTo>
                  <a:lnTo>
                    <a:pt x="10" y="5"/>
                  </a:lnTo>
                  <a:lnTo>
                    <a:pt x="13" y="7"/>
                  </a:lnTo>
                  <a:lnTo>
                    <a:pt x="15" y="8"/>
                  </a:lnTo>
                  <a:lnTo>
                    <a:pt x="17" y="10"/>
                  </a:lnTo>
                  <a:lnTo>
                    <a:pt x="20" y="10"/>
                  </a:lnTo>
                  <a:lnTo>
                    <a:pt x="22" y="13"/>
                  </a:lnTo>
                  <a:lnTo>
                    <a:pt x="23" y="15"/>
                  </a:lnTo>
                  <a:lnTo>
                    <a:pt x="25" y="17"/>
                  </a:lnTo>
                  <a:lnTo>
                    <a:pt x="28" y="18"/>
                  </a:lnTo>
                  <a:lnTo>
                    <a:pt x="30" y="20"/>
                  </a:lnTo>
                  <a:lnTo>
                    <a:pt x="32" y="23"/>
                  </a:lnTo>
                  <a:lnTo>
                    <a:pt x="33" y="25"/>
                  </a:lnTo>
                  <a:lnTo>
                    <a:pt x="35" y="28"/>
                  </a:lnTo>
                  <a:lnTo>
                    <a:pt x="37" y="30"/>
                  </a:lnTo>
                  <a:lnTo>
                    <a:pt x="37" y="33"/>
                  </a:lnTo>
                  <a:lnTo>
                    <a:pt x="38" y="37"/>
                  </a:lnTo>
                  <a:lnTo>
                    <a:pt x="38" y="40"/>
                  </a:lnTo>
                  <a:lnTo>
                    <a:pt x="38" y="42"/>
                  </a:lnTo>
                  <a:lnTo>
                    <a:pt x="38" y="45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37" y="57"/>
                  </a:lnTo>
                  <a:lnTo>
                    <a:pt x="35" y="60"/>
                  </a:lnTo>
                  <a:lnTo>
                    <a:pt x="33" y="63"/>
                  </a:lnTo>
                  <a:lnTo>
                    <a:pt x="32" y="62"/>
                  </a:lnTo>
                  <a:lnTo>
                    <a:pt x="30" y="60"/>
                  </a:lnTo>
                  <a:lnTo>
                    <a:pt x="30" y="58"/>
                  </a:lnTo>
                  <a:lnTo>
                    <a:pt x="28" y="57"/>
                  </a:lnTo>
                  <a:lnTo>
                    <a:pt x="27" y="55"/>
                  </a:lnTo>
                  <a:lnTo>
                    <a:pt x="25" y="55"/>
                  </a:lnTo>
                  <a:lnTo>
                    <a:pt x="23" y="53"/>
                  </a:lnTo>
                  <a:lnTo>
                    <a:pt x="23" y="52"/>
                  </a:lnTo>
                  <a:lnTo>
                    <a:pt x="20" y="50"/>
                  </a:lnTo>
                  <a:lnTo>
                    <a:pt x="18" y="48"/>
                  </a:lnTo>
                  <a:lnTo>
                    <a:pt x="17" y="48"/>
                  </a:lnTo>
                  <a:lnTo>
                    <a:pt x="17" y="47"/>
                  </a:lnTo>
                  <a:lnTo>
                    <a:pt x="15" y="47"/>
                  </a:lnTo>
                  <a:lnTo>
                    <a:pt x="13" y="45"/>
                  </a:lnTo>
                  <a:lnTo>
                    <a:pt x="12" y="45"/>
                  </a:lnTo>
                  <a:lnTo>
                    <a:pt x="12" y="43"/>
                  </a:lnTo>
                  <a:lnTo>
                    <a:pt x="10" y="43"/>
                  </a:lnTo>
                  <a:lnTo>
                    <a:pt x="7" y="43"/>
                  </a:lnTo>
                  <a:lnTo>
                    <a:pt x="7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3" y="42"/>
                  </a:lnTo>
                  <a:lnTo>
                    <a:pt x="3" y="40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128" name="Freeform 256"/>
            <p:cNvSpPr>
              <a:spLocks/>
            </p:cNvSpPr>
            <p:nvPr/>
          </p:nvSpPr>
          <p:spPr bwMode="auto">
            <a:xfrm>
              <a:off x="2389" y="2360"/>
              <a:ext cx="32" cy="344"/>
            </a:xfrm>
            <a:custGeom>
              <a:avLst/>
              <a:gdLst>
                <a:gd name="T0" fmla="*/ 0 w 32"/>
                <a:gd name="T1" fmla="*/ 30 h 344"/>
                <a:gd name="T2" fmla="*/ 32 w 32"/>
                <a:gd name="T3" fmla="*/ 0 h 344"/>
                <a:gd name="T4" fmla="*/ 32 w 32"/>
                <a:gd name="T5" fmla="*/ 314 h 344"/>
                <a:gd name="T6" fmla="*/ 0 w 32"/>
                <a:gd name="T7" fmla="*/ 344 h 344"/>
                <a:gd name="T8" fmla="*/ 0 w 32"/>
                <a:gd name="T9" fmla="*/ 3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44">
                  <a:moveTo>
                    <a:pt x="0" y="30"/>
                  </a:moveTo>
                  <a:lnTo>
                    <a:pt x="32" y="0"/>
                  </a:lnTo>
                  <a:lnTo>
                    <a:pt x="32" y="314"/>
                  </a:lnTo>
                  <a:lnTo>
                    <a:pt x="0" y="34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129" name="Freeform 257"/>
            <p:cNvSpPr>
              <a:spLocks/>
            </p:cNvSpPr>
            <p:nvPr/>
          </p:nvSpPr>
          <p:spPr bwMode="auto">
            <a:xfrm>
              <a:off x="2389" y="2360"/>
              <a:ext cx="32" cy="344"/>
            </a:xfrm>
            <a:custGeom>
              <a:avLst/>
              <a:gdLst>
                <a:gd name="T0" fmla="*/ 0 w 32"/>
                <a:gd name="T1" fmla="*/ 30 h 344"/>
                <a:gd name="T2" fmla="*/ 32 w 32"/>
                <a:gd name="T3" fmla="*/ 0 h 344"/>
                <a:gd name="T4" fmla="*/ 32 w 32"/>
                <a:gd name="T5" fmla="*/ 314 h 344"/>
                <a:gd name="T6" fmla="*/ 0 w 32"/>
                <a:gd name="T7" fmla="*/ 344 h 344"/>
                <a:gd name="T8" fmla="*/ 0 w 32"/>
                <a:gd name="T9" fmla="*/ 3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44">
                  <a:moveTo>
                    <a:pt x="0" y="30"/>
                  </a:moveTo>
                  <a:lnTo>
                    <a:pt x="32" y="0"/>
                  </a:lnTo>
                  <a:lnTo>
                    <a:pt x="32" y="314"/>
                  </a:lnTo>
                  <a:lnTo>
                    <a:pt x="0" y="344"/>
                  </a:lnTo>
                  <a:lnTo>
                    <a:pt x="0" y="3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130" name="Freeform 258"/>
            <p:cNvSpPr>
              <a:spLocks/>
            </p:cNvSpPr>
            <p:nvPr/>
          </p:nvSpPr>
          <p:spPr bwMode="auto">
            <a:xfrm>
              <a:off x="2321" y="2496"/>
              <a:ext cx="118" cy="90"/>
            </a:xfrm>
            <a:custGeom>
              <a:avLst/>
              <a:gdLst>
                <a:gd name="T0" fmla="*/ 106 w 118"/>
                <a:gd name="T1" fmla="*/ 5 h 90"/>
                <a:gd name="T2" fmla="*/ 100 w 118"/>
                <a:gd name="T3" fmla="*/ 12 h 90"/>
                <a:gd name="T4" fmla="*/ 93 w 118"/>
                <a:gd name="T5" fmla="*/ 19 h 90"/>
                <a:gd name="T6" fmla="*/ 86 w 118"/>
                <a:gd name="T7" fmla="*/ 22 h 90"/>
                <a:gd name="T8" fmla="*/ 80 w 118"/>
                <a:gd name="T9" fmla="*/ 25 h 90"/>
                <a:gd name="T10" fmla="*/ 73 w 118"/>
                <a:gd name="T11" fmla="*/ 27 h 90"/>
                <a:gd name="T12" fmla="*/ 68 w 118"/>
                <a:gd name="T13" fmla="*/ 27 h 90"/>
                <a:gd name="T14" fmla="*/ 58 w 118"/>
                <a:gd name="T15" fmla="*/ 27 h 90"/>
                <a:gd name="T16" fmla="*/ 53 w 118"/>
                <a:gd name="T17" fmla="*/ 27 h 90"/>
                <a:gd name="T18" fmla="*/ 48 w 118"/>
                <a:gd name="T19" fmla="*/ 27 h 90"/>
                <a:gd name="T20" fmla="*/ 47 w 118"/>
                <a:gd name="T21" fmla="*/ 15 h 90"/>
                <a:gd name="T22" fmla="*/ 45 w 118"/>
                <a:gd name="T23" fmla="*/ 17 h 90"/>
                <a:gd name="T24" fmla="*/ 42 w 118"/>
                <a:gd name="T25" fmla="*/ 19 h 90"/>
                <a:gd name="T26" fmla="*/ 37 w 118"/>
                <a:gd name="T27" fmla="*/ 24 h 90"/>
                <a:gd name="T28" fmla="*/ 30 w 118"/>
                <a:gd name="T29" fmla="*/ 29 h 90"/>
                <a:gd name="T30" fmla="*/ 17 w 118"/>
                <a:gd name="T31" fmla="*/ 39 h 90"/>
                <a:gd name="T32" fmla="*/ 10 w 118"/>
                <a:gd name="T33" fmla="*/ 44 h 90"/>
                <a:gd name="T34" fmla="*/ 5 w 118"/>
                <a:gd name="T35" fmla="*/ 47 h 90"/>
                <a:gd name="T36" fmla="*/ 2 w 118"/>
                <a:gd name="T37" fmla="*/ 50 h 90"/>
                <a:gd name="T38" fmla="*/ 0 w 118"/>
                <a:gd name="T39" fmla="*/ 52 h 90"/>
                <a:gd name="T40" fmla="*/ 0 w 118"/>
                <a:gd name="T41" fmla="*/ 52 h 90"/>
                <a:gd name="T42" fmla="*/ 3 w 118"/>
                <a:gd name="T43" fmla="*/ 55 h 90"/>
                <a:gd name="T44" fmla="*/ 7 w 118"/>
                <a:gd name="T45" fmla="*/ 58 h 90"/>
                <a:gd name="T46" fmla="*/ 12 w 118"/>
                <a:gd name="T47" fmla="*/ 62 h 90"/>
                <a:gd name="T48" fmla="*/ 22 w 118"/>
                <a:gd name="T49" fmla="*/ 68 h 90"/>
                <a:gd name="T50" fmla="*/ 32 w 118"/>
                <a:gd name="T51" fmla="*/ 78 h 90"/>
                <a:gd name="T52" fmla="*/ 38 w 118"/>
                <a:gd name="T53" fmla="*/ 82 h 90"/>
                <a:gd name="T54" fmla="*/ 43 w 118"/>
                <a:gd name="T55" fmla="*/ 87 h 90"/>
                <a:gd name="T56" fmla="*/ 47 w 118"/>
                <a:gd name="T57" fmla="*/ 88 h 90"/>
                <a:gd name="T58" fmla="*/ 47 w 118"/>
                <a:gd name="T59" fmla="*/ 90 h 90"/>
                <a:gd name="T60" fmla="*/ 53 w 118"/>
                <a:gd name="T61" fmla="*/ 73 h 90"/>
                <a:gd name="T62" fmla="*/ 58 w 118"/>
                <a:gd name="T63" fmla="*/ 72 h 90"/>
                <a:gd name="T64" fmla="*/ 65 w 118"/>
                <a:gd name="T65" fmla="*/ 72 h 90"/>
                <a:gd name="T66" fmla="*/ 71 w 118"/>
                <a:gd name="T67" fmla="*/ 70 h 90"/>
                <a:gd name="T68" fmla="*/ 80 w 118"/>
                <a:gd name="T69" fmla="*/ 67 h 90"/>
                <a:gd name="T70" fmla="*/ 90 w 118"/>
                <a:gd name="T71" fmla="*/ 63 h 90"/>
                <a:gd name="T72" fmla="*/ 98 w 118"/>
                <a:gd name="T73" fmla="*/ 57 h 90"/>
                <a:gd name="T74" fmla="*/ 106 w 118"/>
                <a:gd name="T75" fmla="*/ 49 h 90"/>
                <a:gd name="T76" fmla="*/ 113 w 118"/>
                <a:gd name="T77" fmla="*/ 39 h 90"/>
                <a:gd name="T78" fmla="*/ 118 w 118"/>
                <a:gd name="T79" fmla="*/ 29 h 90"/>
                <a:gd name="T80" fmla="*/ 118 w 118"/>
                <a:gd name="T81" fmla="*/ 25 h 90"/>
                <a:gd name="T82" fmla="*/ 118 w 118"/>
                <a:gd name="T83" fmla="*/ 22 h 90"/>
                <a:gd name="T84" fmla="*/ 118 w 118"/>
                <a:gd name="T85" fmla="*/ 19 h 90"/>
                <a:gd name="T86" fmla="*/ 118 w 118"/>
                <a:gd name="T87" fmla="*/ 15 h 90"/>
                <a:gd name="T88" fmla="*/ 116 w 118"/>
                <a:gd name="T89" fmla="*/ 12 h 90"/>
                <a:gd name="T90" fmla="*/ 116 w 118"/>
                <a:gd name="T91" fmla="*/ 9 h 90"/>
                <a:gd name="T92" fmla="*/ 115 w 118"/>
                <a:gd name="T93" fmla="*/ 7 h 90"/>
                <a:gd name="T94" fmla="*/ 113 w 118"/>
                <a:gd name="T95" fmla="*/ 4 h 90"/>
                <a:gd name="T96" fmla="*/ 113 w 118"/>
                <a:gd name="T97" fmla="*/ 4 h 90"/>
                <a:gd name="T98" fmla="*/ 113 w 118"/>
                <a:gd name="T99" fmla="*/ 4 h 90"/>
                <a:gd name="T100" fmla="*/ 113 w 118"/>
                <a:gd name="T101" fmla="*/ 4 h 90"/>
                <a:gd name="T102" fmla="*/ 113 w 118"/>
                <a:gd name="T103" fmla="*/ 2 h 90"/>
                <a:gd name="T104" fmla="*/ 113 w 118"/>
                <a:gd name="T105" fmla="*/ 2 h 90"/>
                <a:gd name="T106" fmla="*/ 113 w 118"/>
                <a:gd name="T107" fmla="*/ 2 h 90"/>
                <a:gd name="T108" fmla="*/ 113 w 118"/>
                <a:gd name="T109" fmla="*/ 2 h 90"/>
                <a:gd name="T110" fmla="*/ 113 w 118"/>
                <a:gd name="T111" fmla="*/ 2 h 90"/>
                <a:gd name="T112" fmla="*/ 113 w 118"/>
                <a:gd name="T113" fmla="*/ 2 h 90"/>
                <a:gd name="T114" fmla="*/ 113 w 118"/>
                <a:gd name="T115" fmla="*/ 2 h 90"/>
                <a:gd name="T116" fmla="*/ 113 w 118"/>
                <a:gd name="T117" fmla="*/ 2 h 90"/>
                <a:gd name="T118" fmla="*/ 111 w 118"/>
                <a:gd name="T119" fmla="*/ 2 h 90"/>
                <a:gd name="T120" fmla="*/ 111 w 118"/>
                <a:gd name="T121" fmla="*/ 0 h 90"/>
                <a:gd name="T122" fmla="*/ 111 w 118"/>
                <a:gd name="T123" fmla="*/ 0 h 90"/>
                <a:gd name="T124" fmla="*/ 111 w 118"/>
                <a:gd name="T12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" h="90">
                  <a:moveTo>
                    <a:pt x="111" y="0"/>
                  </a:moveTo>
                  <a:lnTo>
                    <a:pt x="108" y="4"/>
                  </a:lnTo>
                  <a:lnTo>
                    <a:pt x="106" y="5"/>
                  </a:lnTo>
                  <a:lnTo>
                    <a:pt x="105" y="9"/>
                  </a:lnTo>
                  <a:lnTo>
                    <a:pt x="101" y="10"/>
                  </a:lnTo>
                  <a:lnTo>
                    <a:pt x="100" y="12"/>
                  </a:lnTo>
                  <a:lnTo>
                    <a:pt x="98" y="15"/>
                  </a:lnTo>
                  <a:lnTo>
                    <a:pt x="95" y="17"/>
                  </a:lnTo>
                  <a:lnTo>
                    <a:pt x="93" y="19"/>
                  </a:lnTo>
                  <a:lnTo>
                    <a:pt x="91" y="19"/>
                  </a:lnTo>
                  <a:lnTo>
                    <a:pt x="88" y="20"/>
                  </a:lnTo>
                  <a:lnTo>
                    <a:pt x="86" y="22"/>
                  </a:lnTo>
                  <a:lnTo>
                    <a:pt x="85" y="24"/>
                  </a:lnTo>
                  <a:lnTo>
                    <a:pt x="81" y="24"/>
                  </a:lnTo>
                  <a:lnTo>
                    <a:pt x="80" y="25"/>
                  </a:lnTo>
                  <a:lnTo>
                    <a:pt x="78" y="25"/>
                  </a:lnTo>
                  <a:lnTo>
                    <a:pt x="75" y="25"/>
                  </a:lnTo>
                  <a:lnTo>
                    <a:pt x="73" y="27"/>
                  </a:lnTo>
                  <a:lnTo>
                    <a:pt x="71" y="27"/>
                  </a:lnTo>
                  <a:lnTo>
                    <a:pt x="70" y="27"/>
                  </a:lnTo>
                  <a:lnTo>
                    <a:pt x="68" y="27"/>
                  </a:lnTo>
                  <a:lnTo>
                    <a:pt x="63" y="27"/>
                  </a:lnTo>
                  <a:lnTo>
                    <a:pt x="60" y="27"/>
                  </a:lnTo>
                  <a:lnTo>
                    <a:pt x="58" y="27"/>
                  </a:lnTo>
                  <a:lnTo>
                    <a:pt x="57" y="27"/>
                  </a:lnTo>
                  <a:lnTo>
                    <a:pt x="55" y="27"/>
                  </a:lnTo>
                  <a:lnTo>
                    <a:pt x="53" y="27"/>
                  </a:lnTo>
                  <a:lnTo>
                    <a:pt x="52" y="27"/>
                  </a:lnTo>
                  <a:lnTo>
                    <a:pt x="50" y="27"/>
                  </a:lnTo>
                  <a:lnTo>
                    <a:pt x="48" y="27"/>
                  </a:lnTo>
                  <a:lnTo>
                    <a:pt x="47" y="27"/>
                  </a:lnTo>
                  <a:lnTo>
                    <a:pt x="47" y="15"/>
                  </a:lnTo>
                  <a:lnTo>
                    <a:pt x="47" y="15"/>
                  </a:lnTo>
                  <a:lnTo>
                    <a:pt x="47" y="15"/>
                  </a:lnTo>
                  <a:lnTo>
                    <a:pt x="47" y="15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43" y="19"/>
                  </a:lnTo>
                  <a:lnTo>
                    <a:pt x="42" y="19"/>
                  </a:lnTo>
                  <a:lnTo>
                    <a:pt x="40" y="20"/>
                  </a:lnTo>
                  <a:lnTo>
                    <a:pt x="38" y="22"/>
                  </a:lnTo>
                  <a:lnTo>
                    <a:pt x="37" y="24"/>
                  </a:lnTo>
                  <a:lnTo>
                    <a:pt x="35" y="25"/>
                  </a:lnTo>
                  <a:lnTo>
                    <a:pt x="32" y="27"/>
                  </a:lnTo>
                  <a:lnTo>
                    <a:pt x="30" y="29"/>
                  </a:lnTo>
                  <a:lnTo>
                    <a:pt x="25" y="32"/>
                  </a:lnTo>
                  <a:lnTo>
                    <a:pt x="22" y="35"/>
                  </a:lnTo>
                  <a:lnTo>
                    <a:pt x="17" y="39"/>
                  </a:lnTo>
                  <a:lnTo>
                    <a:pt x="15" y="40"/>
                  </a:lnTo>
                  <a:lnTo>
                    <a:pt x="12" y="42"/>
                  </a:lnTo>
                  <a:lnTo>
                    <a:pt x="10" y="44"/>
                  </a:lnTo>
                  <a:lnTo>
                    <a:pt x="8" y="45"/>
                  </a:lnTo>
                  <a:lnTo>
                    <a:pt x="7" y="47"/>
                  </a:lnTo>
                  <a:lnTo>
                    <a:pt x="5" y="47"/>
                  </a:lnTo>
                  <a:lnTo>
                    <a:pt x="3" y="49"/>
                  </a:lnTo>
                  <a:lnTo>
                    <a:pt x="3" y="50"/>
                  </a:lnTo>
                  <a:lnTo>
                    <a:pt x="2" y="5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3"/>
                  </a:lnTo>
                  <a:lnTo>
                    <a:pt x="2" y="53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5" y="57"/>
                  </a:lnTo>
                  <a:lnTo>
                    <a:pt x="7" y="58"/>
                  </a:lnTo>
                  <a:lnTo>
                    <a:pt x="8" y="58"/>
                  </a:lnTo>
                  <a:lnTo>
                    <a:pt x="10" y="60"/>
                  </a:lnTo>
                  <a:lnTo>
                    <a:pt x="12" y="62"/>
                  </a:lnTo>
                  <a:lnTo>
                    <a:pt x="15" y="63"/>
                  </a:lnTo>
                  <a:lnTo>
                    <a:pt x="17" y="65"/>
                  </a:lnTo>
                  <a:lnTo>
                    <a:pt x="22" y="68"/>
                  </a:lnTo>
                  <a:lnTo>
                    <a:pt x="25" y="72"/>
                  </a:lnTo>
                  <a:lnTo>
                    <a:pt x="30" y="77"/>
                  </a:lnTo>
                  <a:lnTo>
                    <a:pt x="32" y="78"/>
                  </a:lnTo>
                  <a:lnTo>
                    <a:pt x="35" y="80"/>
                  </a:lnTo>
                  <a:lnTo>
                    <a:pt x="37" y="80"/>
                  </a:lnTo>
                  <a:lnTo>
                    <a:pt x="38" y="82"/>
                  </a:lnTo>
                  <a:lnTo>
                    <a:pt x="40" y="83"/>
                  </a:lnTo>
                  <a:lnTo>
                    <a:pt x="42" y="85"/>
                  </a:lnTo>
                  <a:lnTo>
                    <a:pt x="43" y="87"/>
                  </a:lnTo>
                  <a:lnTo>
                    <a:pt x="45" y="87"/>
                  </a:lnTo>
                  <a:lnTo>
                    <a:pt x="45" y="88"/>
                  </a:lnTo>
                  <a:lnTo>
                    <a:pt x="47" y="88"/>
                  </a:lnTo>
                  <a:lnTo>
                    <a:pt x="47" y="88"/>
                  </a:lnTo>
                  <a:lnTo>
                    <a:pt x="47" y="90"/>
                  </a:lnTo>
                  <a:lnTo>
                    <a:pt x="47" y="90"/>
                  </a:lnTo>
                  <a:lnTo>
                    <a:pt x="47" y="73"/>
                  </a:lnTo>
                  <a:lnTo>
                    <a:pt x="52" y="73"/>
                  </a:lnTo>
                  <a:lnTo>
                    <a:pt x="53" y="73"/>
                  </a:lnTo>
                  <a:lnTo>
                    <a:pt x="55" y="73"/>
                  </a:lnTo>
                  <a:lnTo>
                    <a:pt x="57" y="72"/>
                  </a:lnTo>
                  <a:lnTo>
                    <a:pt x="58" y="72"/>
                  </a:lnTo>
                  <a:lnTo>
                    <a:pt x="60" y="72"/>
                  </a:lnTo>
                  <a:lnTo>
                    <a:pt x="63" y="72"/>
                  </a:lnTo>
                  <a:lnTo>
                    <a:pt x="65" y="72"/>
                  </a:lnTo>
                  <a:lnTo>
                    <a:pt x="67" y="72"/>
                  </a:lnTo>
                  <a:lnTo>
                    <a:pt x="70" y="70"/>
                  </a:lnTo>
                  <a:lnTo>
                    <a:pt x="71" y="70"/>
                  </a:lnTo>
                  <a:lnTo>
                    <a:pt x="75" y="68"/>
                  </a:lnTo>
                  <a:lnTo>
                    <a:pt x="78" y="68"/>
                  </a:lnTo>
                  <a:lnTo>
                    <a:pt x="80" y="67"/>
                  </a:lnTo>
                  <a:lnTo>
                    <a:pt x="83" y="65"/>
                  </a:lnTo>
                  <a:lnTo>
                    <a:pt x="86" y="63"/>
                  </a:lnTo>
                  <a:lnTo>
                    <a:pt x="90" y="63"/>
                  </a:lnTo>
                  <a:lnTo>
                    <a:pt x="91" y="62"/>
                  </a:lnTo>
                  <a:lnTo>
                    <a:pt x="95" y="58"/>
                  </a:lnTo>
                  <a:lnTo>
                    <a:pt x="98" y="57"/>
                  </a:lnTo>
                  <a:lnTo>
                    <a:pt x="100" y="55"/>
                  </a:lnTo>
                  <a:lnTo>
                    <a:pt x="103" y="52"/>
                  </a:lnTo>
                  <a:lnTo>
                    <a:pt x="106" y="49"/>
                  </a:lnTo>
                  <a:lnTo>
                    <a:pt x="108" y="47"/>
                  </a:lnTo>
                  <a:lnTo>
                    <a:pt x="111" y="44"/>
                  </a:lnTo>
                  <a:lnTo>
                    <a:pt x="113" y="39"/>
                  </a:lnTo>
                  <a:lnTo>
                    <a:pt x="115" y="35"/>
                  </a:lnTo>
                  <a:lnTo>
                    <a:pt x="118" y="32"/>
                  </a:lnTo>
                  <a:lnTo>
                    <a:pt x="118" y="29"/>
                  </a:lnTo>
                  <a:lnTo>
                    <a:pt x="118" y="27"/>
                  </a:lnTo>
                  <a:lnTo>
                    <a:pt x="118" y="27"/>
                  </a:lnTo>
                  <a:lnTo>
                    <a:pt x="118" y="25"/>
                  </a:lnTo>
                  <a:lnTo>
                    <a:pt x="118" y="24"/>
                  </a:lnTo>
                  <a:lnTo>
                    <a:pt x="118" y="24"/>
                  </a:lnTo>
                  <a:lnTo>
                    <a:pt x="118" y="2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118" y="19"/>
                  </a:lnTo>
                  <a:lnTo>
                    <a:pt x="118" y="17"/>
                  </a:lnTo>
                  <a:lnTo>
                    <a:pt x="118" y="17"/>
                  </a:lnTo>
                  <a:lnTo>
                    <a:pt x="118" y="15"/>
                  </a:lnTo>
                  <a:lnTo>
                    <a:pt x="118" y="15"/>
                  </a:lnTo>
                  <a:lnTo>
                    <a:pt x="118" y="14"/>
                  </a:lnTo>
                  <a:lnTo>
                    <a:pt x="116" y="12"/>
                  </a:lnTo>
                  <a:lnTo>
                    <a:pt x="116" y="12"/>
                  </a:lnTo>
                  <a:lnTo>
                    <a:pt x="116" y="10"/>
                  </a:lnTo>
                  <a:lnTo>
                    <a:pt x="116" y="9"/>
                  </a:lnTo>
                  <a:lnTo>
                    <a:pt x="116" y="9"/>
                  </a:lnTo>
                  <a:lnTo>
                    <a:pt x="115" y="9"/>
                  </a:lnTo>
                  <a:lnTo>
                    <a:pt x="115" y="7"/>
                  </a:lnTo>
                  <a:lnTo>
                    <a:pt x="115" y="7"/>
                  </a:lnTo>
                  <a:lnTo>
                    <a:pt x="113" y="4"/>
                  </a:lnTo>
                  <a:lnTo>
                    <a:pt x="113" y="4"/>
                  </a:lnTo>
                  <a:lnTo>
                    <a:pt x="113" y="4"/>
                  </a:lnTo>
                  <a:lnTo>
                    <a:pt x="113" y="4"/>
                  </a:lnTo>
                  <a:lnTo>
                    <a:pt x="113" y="4"/>
                  </a:lnTo>
                  <a:lnTo>
                    <a:pt x="113" y="4"/>
                  </a:lnTo>
                  <a:lnTo>
                    <a:pt x="113" y="4"/>
                  </a:lnTo>
                  <a:lnTo>
                    <a:pt x="113" y="4"/>
                  </a:lnTo>
                  <a:lnTo>
                    <a:pt x="113" y="4"/>
                  </a:lnTo>
                  <a:lnTo>
                    <a:pt x="113" y="4"/>
                  </a:lnTo>
                  <a:lnTo>
                    <a:pt x="113" y="4"/>
                  </a:lnTo>
                  <a:lnTo>
                    <a:pt x="113" y="2"/>
                  </a:lnTo>
                  <a:lnTo>
                    <a:pt x="113" y="2"/>
                  </a:lnTo>
                  <a:lnTo>
                    <a:pt x="113" y="2"/>
                  </a:lnTo>
                  <a:lnTo>
                    <a:pt x="113" y="2"/>
                  </a:lnTo>
                  <a:lnTo>
                    <a:pt x="113" y="2"/>
                  </a:lnTo>
                  <a:lnTo>
                    <a:pt x="113" y="2"/>
                  </a:lnTo>
                  <a:lnTo>
                    <a:pt x="113" y="2"/>
                  </a:lnTo>
                  <a:lnTo>
                    <a:pt x="113" y="2"/>
                  </a:lnTo>
                  <a:lnTo>
                    <a:pt x="113" y="2"/>
                  </a:lnTo>
                  <a:lnTo>
                    <a:pt x="113" y="2"/>
                  </a:lnTo>
                  <a:lnTo>
                    <a:pt x="113" y="2"/>
                  </a:lnTo>
                  <a:lnTo>
                    <a:pt x="113" y="2"/>
                  </a:lnTo>
                  <a:lnTo>
                    <a:pt x="113" y="2"/>
                  </a:lnTo>
                  <a:lnTo>
                    <a:pt x="113" y="2"/>
                  </a:lnTo>
                  <a:lnTo>
                    <a:pt x="113" y="2"/>
                  </a:lnTo>
                  <a:lnTo>
                    <a:pt x="113" y="2"/>
                  </a:lnTo>
                  <a:lnTo>
                    <a:pt x="113" y="2"/>
                  </a:lnTo>
                  <a:lnTo>
                    <a:pt x="113" y="2"/>
                  </a:lnTo>
                  <a:lnTo>
                    <a:pt x="113" y="2"/>
                  </a:lnTo>
                  <a:lnTo>
                    <a:pt x="113" y="2"/>
                  </a:lnTo>
                  <a:lnTo>
                    <a:pt x="113" y="2"/>
                  </a:lnTo>
                  <a:lnTo>
                    <a:pt x="113" y="2"/>
                  </a:lnTo>
                  <a:lnTo>
                    <a:pt x="113" y="2"/>
                  </a:lnTo>
                  <a:lnTo>
                    <a:pt x="113" y="2"/>
                  </a:lnTo>
                  <a:lnTo>
                    <a:pt x="111" y="2"/>
                  </a:lnTo>
                  <a:lnTo>
                    <a:pt x="111" y="2"/>
                  </a:lnTo>
                  <a:lnTo>
                    <a:pt x="111" y="2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131" name="Rectangle 259"/>
            <p:cNvSpPr>
              <a:spLocks noChangeArrowheads="1"/>
            </p:cNvSpPr>
            <p:nvPr/>
          </p:nvSpPr>
          <p:spPr bwMode="auto">
            <a:xfrm>
              <a:off x="3718" y="2618"/>
              <a:ext cx="71" cy="4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132" name="Rectangle 260"/>
            <p:cNvSpPr>
              <a:spLocks noChangeArrowheads="1"/>
            </p:cNvSpPr>
            <p:nvPr/>
          </p:nvSpPr>
          <p:spPr bwMode="auto">
            <a:xfrm>
              <a:off x="3545" y="2436"/>
              <a:ext cx="71" cy="4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133" name="Rectangle 261"/>
            <p:cNvSpPr>
              <a:spLocks noChangeArrowheads="1"/>
            </p:cNvSpPr>
            <p:nvPr/>
          </p:nvSpPr>
          <p:spPr bwMode="auto">
            <a:xfrm>
              <a:off x="3585" y="2390"/>
              <a:ext cx="156" cy="316"/>
            </a:xfrm>
            <a:prstGeom prst="rect">
              <a:avLst/>
            </a:prstGeom>
            <a:solidFill>
              <a:schemeClr val="bg2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134" name="Rectangle 262"/>
            <p:cNvSpPr>
              <a:spLocks noChangeArrowheads="1"/>
            </p:cNvSpPr>
            <p:nvPr/>
          </p:nvSpPr>
          <p:spPr bwMode="auto">
            <a:xfrm>
              <a:off x="3585" y="2390"/>
              <a:ext cx="156" cy="316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135" name="Freeform 263"/>
            <p:cNvSpPr>
              <a:spLocks/>
            </p:cNvSpPr>
            <p:nvPr/>
          </p:nvSpPr>
          <p:spPr bwMode="auto">
            <a:xfrm>
              <a:off x="3585" y="2360"/>
              <a:ext cx="189" cy="30"/>
            </a:xfrm>
            <a:custGeom>
              <a:avLst/>
              <a:gdLst>
                <a:gd name="T0" fmla="*/ 0 w 189"/>
                <a:gd name="T1" fmla="*/ 30 h 30"/>
                <a:gd name="T2" fmla="*/ 31 w 189"/>
                <a:gd name="T3" fmla="*/ 0 h 30"/>
                <a:gd name="T4" fmla="*/ 189 w 189"/>
                <a:gd name="T5" fmla="*/ 0 h 30"/>
                <a:gd name="T6" fmla="*/ 156 w 189"/>
                <a:gd name="T7" fmla="*/ 30 h 30"/>
                <a:gd name="T8" fmla="*/ 0 w 189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30">
                  <a:moveTo>
                    <a:pt x="0" y="30"/>
                  </a:moveTo>
                  <a:lnTo>
                    <a:pt x="31" y="0"/>
                  </a:lnTo>
                  <a:lnTo>
                    <a:pt x="189" y="0"/>
                  </a:lnTo>
                  <a:lnTo>
                    <a:pt x="156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136" name="Freeform 264"/>
            <p:cNvSpPr>
              <a:spLocks/>
            </p:cNvSpPr>
            <p:nvPr/>
          </p:nvSpPr>
          <p:spPr bwMode="auto">
            <a:xfrm>
              <a:off x="3585" y="2360"/>
              <a:ext cx="189" cy="30"/>
            </a:xfrm>
            <a:custGeom>
              <a:avLst/>
              <a:gdLst>
                <a:gd name="T0" fmla="*/ 0 w 189"/>
                <a:gd name="T1" fmla="*/ 30 h 30"/>
                <a:gd name="T2" fmla="*/ 31 w 189"/>
                <a:gd name="T3" fmla="*/ 0 h 30"/>
                <a:gd name="T4" fmla="*/ 189 w 189"/>
                <a:gd name="T5" fmla="*/ 0 h 30"/>
                <a:gd name="T6" fmla="*/ 156 w 189"/>
                <a:gd name="T7" fmla="*/ 30 h 30"/>
                <a:gd name="T8" fmla="*/ 0 w 189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30">
                  <a:moveTo>
                    <a:pt x="0" y="30"/>
                  </a:moveTo>
                  <a:lnTo>
                    <a:pt x="31" y="0"/>
                  </a:lnTo>
                  <a:lnTo>
                    <a:pt x="189" y="0"/>
                  </a:lnTo>
                  <a:lnTo>
                    <a:pt x="156" y="30"/>
                  </a:lnTo>
                  <a:lnTo>
                    <a:pt x="0" y="3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137" name="Freeform 265"/>
            <p:cNvSpPr>
              <a:spLocks/>
            </p:cNvSpPr>
            <p:nvPr/>
          </p:nvSpPr>
          <p:spPr bwMode="auto">
            <a:xfrm>
              <a:off x="3546" y="2601"/>
              <a:ext cx="39" cy="63"/>
            </a:xfrm>
            <a:custGeom>
              <a:avLst/>
              <a:gdLst>
                <a:gd name="T0" fmla="*/ 39 w 39"/>
                <a:gd name="T1" fmla="*/ 63 h 63"/>
                <a:gd name="T2" fmla="*/ 39 w 39"/>
                <a:gd name="T3" fmla="*/ 63 h 63"/>
                <a:gd name="T4" fmla="*/ 39 w 39"/>
                <a:gd name="T5" fmla="*/ 63 h 63"/>
                <a:gd name="T6" fmla="*/ 37 w 39"/>
                <a:gd name="T7" fmla="*/ 63 h 63"/>
                <a:gd name="T8" fmla="*/ 37 w 39"/>
                <a:gd name="T9" fmla="*/ 62 h 63"/>
                <a:gd name="T10" fmla="*/ 35 w 39"/>
                <a:gd name="T11" fmla="*/ 62 h 63"/>
                <a:gd name="T12" fmla="*/ 34 w 39"/>
                <a:gd name="T13" fmla="*/ 60 h 63"/>
                <a:gd name="T14" fmla="*/ 32 w 39"/>
                <a:gd name="T15" fmla="*/ 60 h 63"/>
                <a:gd name="T16" fmla="*/ 30 w 39"/>
                <a:gd name="T17" fmla="*/ 58 h 63"/>
                <a:gd name="T18" fmla="*/ 29 w 39"/>
                <a:gd name="T19" fmla="*/ 58 h 63"/>
                <a:gd name="T20" fmla="*/ 27 w 39"/>
                <a:gd name="T21" fmla="*/ 57 h 63"/>
                <a:gd name="T22" fmla="*/ 24 w 39"/>
                <a:gd name="T23" fmla="*/ 55 h 63"/>
                <a:gd name="T24" fmla="*/ 22 w 39"/>
                <a:gd name="T25" fmla="*/ 53 h 63"/>
                <a:gd name="T26" fmla="*/ 20 w 39"/>
                <a:gd name="T27" fmla="*/ 52 h 63"/>
                <a:gd name="T28" fmla="*/ 17 w 39"/>
                <a:gd name="T29" fmla="*/ 50 h 63"/>
                <a:gd name="T30" fmla="*/ 15 w 39"/>
                <a:gd name="T31" fmla="*/ 48 h 63"/>
                <a:gd name="T32" fmla="*/ 14 w 39"/>
                <a:gd name="T33" fmla="*/ 47 h 63"/>
                <a:gd name="T34" fmla="*/ 12 w 39"/>
                <a:gd name="T35" fmla="*/ 45 h 63"/>
                <a:gd name="T36" fmla="*/ 9 w 39"/>
                <a:gd name="T37" fmla="*/ 42 h 63"/>
                <a:gd name="T38" fmla="*/ 7 w 39"/>
                <a:gd name="T39" fmla="*/ 40 h 63"/>
                <a:gd name="T40" fmla="*/ 5 w 39"/>
                <a:gd name="T41" fmla="*/ 37 h 63"/>
                <a:gd name="T42" fmla="*/ 4 w 39"/>
                <a:gd name="T43" fmla="*/ 35 h 63"/>
                <a:gd name="T44" fmla="*/ 4 w 39"/>
                <a:gd name="T45" fmla="*/ 32 h 63"/>
                <a:gd name="T46" fmla="*/ 2 w 39"/>
                <a:gd name="T47" fmla="*/ 30 h 63"/>
                <a:gd name="T48" fmla="*/ 0 w 39"/>
                <a:gd name="T49" fmla="*/ 27 h 63"/>
                <a:gd name="T50" fmla="*/ 0 w 39"/>
                <a:gd name="T51" fmla="*/ 23 h 63"/>
                <a:gd name="T52" fmla="*/ 0 w 39"/>
                <a:gd name="T53" fmla="*/ 20 h 63"/>
                <a:gd name="T54" fmla="*/ 0 w 39"/>
                <a:gd name="T55" fmla="*/ 17 h 63"/>
                <a:gd name="T56" fmla="*/ 0 w 39"/>
                <a:gd name="T57" fmla="*/ 13 h 63"/>
                <a:gd name="T58" fmla="*/ 2 w 39"/>
                <a:gd name="T59" fmla="*/ 10 h 63"/>
                <a:gd name="T60" fmla="*/ 2 w 39"/>
                <a:gd name="T61" fmla="*/ 7 h 63"/>
                <a:gd name="T62" fmla="*/ 4 w 39"/>
                <a:gd name="T63" fmla="*/ 3 h 63"/>
                <a:gd name="T64" fmla="*/ 7 w 39"/>
                <a:gd name="T65" fmla="*/ 0 h 63"/>
                <a:gd name="T66" fmla="*/ 7 w 39"/>
                <a:gd name="T67" fmla="*/ 2 h 63"/>
                <a:gd name="T68" fmla="*/ 9 w 39"/>
                <a:gd name="T69" fmla="*/ 3 h 63"/>
                <a:gd name="T70" fmla="*/ 10 w 39"/>
                <a:gd name="T71" fmla="*/ 5 h 63"/>
                <a:gd name="T72" fmla="*/ 10 w 39"/>
                <a:gd name="T73" fmla="*/ 5 h 63"/>
                <a:gd name="T74" fmla="*/ 12 w 39"/>
                <a:gd name="T75" fmla="*/ 7 h 63"/>
                <a:gd name="T76" fmla="*/ 14 w 39"/>
                <a:gd name="T77" fmla="*/ 8 h 63"/>
                <a:gd name="T78" fmla="*/ 15 w 39"/>
                <a:gd name="T79" fmla="*/ 10 h 63"/>
                <a:gd name="T80" fmla="*/ 17 w 39"/>
                <a:gd name="T81" fmla="*/ 10 h 63"/>
                <a:gd name="T82" fmla="*/ 19 w 39"/>
                <a:gd name="T83" fmla="*/ 13 h 63"/>
                <a:gd name="T84" fmla="*/ 20 w 39"/>
                <a:gd name="T85" fmla="*/ 13 h 63"/>
                <a:gd name="T86" fmla="*/ 22 w 39"/>
                <a:gd name="T87" fmla="*/ 15 h 63"/>
                <a:gd name="T88" fmla="*/ 24 w 39"/>
                <a:gd name="T89" fmla="*/ 15 h 63"/>
                <a:gd name="T90" fmla="*/ 24 w 39"/>
                <a:gd name="T91" fmla="*/ 17 h 63"/>
                <a:gd name="T92" fmla="*/ 27 w 39"/>
                <a:gd name="T93" fmla="*/ 18 h 63"/>
                <a:gd name="T94" fmla="*/ 29 w 39"/>
                <a:gd name="T95" fmla="*/ 18 h 63"/>
                <a:gd name="T96" fmla="*/ 29 w 39"/>
                <a:gd name="T97" fmla="*/ 20 h 63"/>
                <a:gd name="T98" fmla="*/ 32 w 39"/>
                <a:gd name="T99" fmla="*/ 20 h 63"/>
                <a:gd name="T100" fmla="*/ 32 w 39"/>
                <a:gd name="T101" fmla="*/ 20 h 63"/>
                <a:gd name="T102" fmla="*/ 34 w 39"/>
                <a:gd name="T103" fmla="*/ 22 h 63"/>
                <a:gd name="T104" fmla="*/ 34 w 39"/>
                <a:gd name="T105" fmla="*/ 22 h 63"/>
                <a:gd name="T106" fmla="*/ 35 w 39"/>
                <a:gd name="T107" fmla="*/ 22 h 63"/>
                <a:gd name="T108" fmla="*/ 35 w 39"/>
                <a:gd name="T109" fmla="*/ 22 h 63"/>
                <a:gd name="T110" fmla="*/ 37 w 39"/>
                <a:gd name="T111" fmla="*/ 22 h 63"/>
                <a:gd name="T112" fmla="*/ 37 w 39"/>
                <a:gd name="T113" fmla="*/ 22 h 63"/>
                <a:gd name="T114" fmla="*/ 37 w 39"/>
                <a:gd name="T115" fmla="*/ 23 h 63"/>
                <a:gd name="T116" fmla="*/ 39 w 39"/>
                <a:gd name="T117" fmla="*/ 23 h 63"/>
                <a:gd name="T118" fmla="*/ 39 w 39"/>
                <a:gd name="T119" fmla="*/ 23 h 63"/>
                <a:gd name="T120" fmla="*/ 39 w 39"/>
                <a:gd name="T121" fmla="*/ 23 h 63"/>
                <a:gd name="T122" fmla="*/ 39 w 39"/>
                <a:gd name="T123" fmla="*/ 23 h 63"/>
                <a:gd name="T124" fmla="*/ 39 w 39"/>
                <a:gd name="T1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" h="63">
                  <a:moveTo>
                    <a:pt x="39" y="63"/>
                  </a:moveTo>
                  <a:lnTo>
                    <a:pt x="39" y="63"/>
                  </a:lnTo>
                  <a:lnTo>
                    <a:pt x="39" y="63"/>
                  </a:lnTo>
                  <a:lnTo>
                    <a:pt x="37" y="63"/>
                  </a:lnTo>
                  <a:lnTo>
                    <a:pt x="37" y="62"/>
                  </a:lnTo>
                  <a:lnTo>
                    <a:pt x="35" y="62"/>
                  </a:lnTo>
                  <a:lnTo>
                    <a:pt x="34" y="60"/>
                  </a:lnTo>
                  <a:lnTo>
                    <a:pt x="32" y="60"/>
                  </a:lnTo>
                  <a:lnTo>
                    <a:pt x="30" y="58"/>
                  </a:lnTo>
                  <a:lnTo>
                    <a:pt x="29" y="58"/>
                  </a:lnTo>
                  <a:lnTo>
                    <a:pt x="27" y="57"/>
                  </a:lnTo>
                  <a:lnTo>
                    <a:pt x="24" y="55"/>
                  </a:lnTo>
                  <a:lnTo>
                    <a:pt x="22" y="53"/>
                  </a:lnTo>
                  <a:lnTo>
                    <a:pt x="20" y="52"/>
                  </a:lnTo>
                  <a:lnTo>
                    <a:pt x="17" y="50"/>
                  </a:lnTo>
                  <a:lnTo>
                    <a:pt x="15" y="48"/>
                  </a:lnTo>
                  <a:lnTo>
                    <a:pt x="14" y="47"/>
                  </a:lnTo>
                  <a:lnTo>
                    <a:pt x="12" y="45"/>
                  </a:lnTo>
                  <a:lnTo>
                    <a:pt x="9" y="42"/>
                  </a:lnTo>
                  <a:lnTo>
                    <a:pt x="7" y="40"/>
                  </a:lnTo>
                  <a:lnTo>
                    <a:pt x="5" y="37"/>
                  </a:lnTo>
                  <a:lnTo>
                    <a:pt x="4" y="35"/>
                  </a:lnTo>
                  <a:lnTo>
                    <a:pt x="4" y="32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0"/>
                  </a:lnTo>
                  <a:lnTo>
                    <a:pt x="7" y="2"/>
                  </a:lnTo>
                  <a:lnTo>
                    <a:pt x="9" y="3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2" y="7"/>
                  </a:lnTo>
                  <a:lnTo>
                    <a:pt x="14" y="8"/>
                  </a:lnTo>
                  <a:lnTo>
                    <a:pt x="15" y="10"/>
                  </a:lnTo>
                  <a:lnTo>
                    <a:pt x="17" y="10"/>
                  </a:lnTo>
                  <a:lnTo>
                    <a:pt x="19" y="13"/>
                  </a:lnTo>
                  <a:lnTo>
                    <a:pt x="20" y="13"/>
                  </a:lnTo>
                  <a:lnTo>
                    <a:pt x="22" y="15"/>
                  </a:lnTo>
                  <a:lnTo>
                    <a:pt x="24" y="15"/>
                  </a:lnTo>
                  <a:lnTo>
                    <a:pt x="24" y="17"/>
                  </a:lnTo>
                  <a:lnTo>
                    <a:pt x="27" y="18"/>
                  </a:lnTo>
                  <a:lnTo>
                    <a:pt x="29" y="18"/>
                  </a:lnTo>
                  <a:lnTo>
                    <a:pt x="29" y="2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7" y="22"/>
                  </a:lnTo>
                  <a:lnTo>
                    <a:pt x="37" y="22"/>
                  </a:lnTo>
                  <a:lnTo>
                    <a:pt x="37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9" y="63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138" name="Freeform 266"/>
            <p:cNvSpPr>
              <a:spLocks/>
            </p:cNvSpPr>
            <p:nvPr/>
          </p:nvSpPr>
          <p:spPr bwMode="auto">
            <a:xfrm>
              <a:off x="3545" y="2511"/>
              <a:ext cx="119" cy="90"/>
            </a:xfrm>
            <a:custGeom>
              <a:avLst/>
              <a:gdLst>
                <a:gd name="T0" fmla="*/ 11 w 119"/>
                <a:gd name="T1" fmla="*/ 83 h 90"/>
                <a:gd name="T2" fmla="*/ 18 w 119"/>
                <a:gd name="T3" fmla="*/ 77 h 90"/>
                <a:gd name="T4" fmla="*/ 25 w 119"/>
                <a:gd name="T5" fmla="*/ 72 h 90"/>
                <a:gd name="T6" fmla="*/ 31 w 119"/>
                <a:gd name="T7" fmla="*/ 68 h 90"/>
                <a:gd name="T8" fmla="*/ 38 w 119"/>
                <a:gd name="T9" fmla="*/ 65 h 90"/>
                <a:gd name="T10" fmla="*/ 45 w 119"/>
                <a:gd name="T11" fmla="*/ 63 h 90"/>
                <a:gd name="T12" fmla="*/ 51 w 119"/>
                <a:gd name="T13" fmla="*/ 62 h 90"/>
                <a:gd name="T14" fmla="*/ 60 w 119"/>
                <a:gd name="T15" fmla="*/ 62 h 90"/>
                <a:gd name="T16" fmla="*/ 65 w 119"/>
                <a:gd name="T17" fmla="*/ 63 h 90"/>
                <a:gd name="T18" fmla="*/ 70 w 119"/>
                <a:gd name="T19" fmla="*/ 63 h 90"/>
                <a:gd name="T20" fmla="*/ 71 w 119"/>
                <a:gd name="T21" fmla="*/ 75 h 90"/>
                <a:gd name="T22" fmla="*/ 73 w 119"/>
                <a:gd name="T23" fmla="*/ 73 h 90"/>
                <a:gd name="T24" fmla="*/ 76 w 119"/>
                <a:gd name="T25" fmla="*/ 70 h 90"/>
                <a:gd name="T26" fmla="*/ 81 w 119"/>
                <a:gd name="T27" fmla="*/ 67 h 90"/>
                <a:gd name="T28" fmla="*/ 88 w 119"/>
                <a:gd name="T29" fmla="*/ 62 h 90"/>
                <a:gd name="T30" fmla="*/ 101 w 119"/>
                <a:gd name="T31" fmla="*/ 52 h 90"/>
                <a:gd name="T32" fmla="*/ 108 w 119"/>
                <a:gd name="T33" fmla="*/ 47 h 90"/>
                <a:gd name="T34" fmla="*/ 113 w 119"/>
                <a:gd name="T35" fmla="*/ 42 h 90"/>
                <a:gd name="T36" fmla="*/ 116 w 119"/>
                <a:gd name="T37" fmla="*/ 40 h 90"/>
                <a:gd name="T38" fmla="*/ 118 w 119"/>
                <a:gd name="T39" fmla="*/ 38 h 90"/>
                <a:gd name="T40" fmla="*/ 118 w 119"/>
                <a:gd name="T41" fmla="*/ 37 h 90"/>
                <a:gd name="T42" fmla="*/ 116 w 119"/>
                <a:gd name="T43" fmla="*/ 35 h 90"/>
                <a:gd name="T44" fmla="*/ 111 w 119"/>
                <a:gd name="T45" fmla="*/ 32 h 90"/>
                <a:gd name="T46" fmla="*/ 106 w 119"/>
                <a:gd name="T47" fmla="*/ 27 h 90"/>
                <a:gd name="T48" fmla="*/ 98 w 119"/>
                <a:gd name="T49" fmla="*/ 20 h 90"/>
                <a:gd name="T50" fmla="*/ 86 w 119"/>
                <a:gd name="T51" fmla="*/ 12 h 90"/>
                <a:gd name="T52" fmla="*/ 80 w 119"/>
                <a:gd name="T53" fmla="*/ 7 h 90"/>
                <a:gd name="T54" fmla="*/ 75 w 119"/>
                <a:gd name="T55" fmla="*/ 4 h 90"/>
                <a:gd name="T56" fmla="*/ 71 w 119"/>
                <a:gd name="T57" fmla="*/ 0 h 90"/>
                <a:gd name="T58" fmla="*/ 71 w 119"/>
                <a:gd name="T59" fmla="*/ 0 h 90"/>
                <a:gd name="T60" fmla="*/ 65 w 119"/>
                <a:gd name="T61" fmla="*/ 17 h 90"/>
                <a:gd name="T62" fmla="*/ 60 w 119"/>
                <a:gd name="T63" fmla="*/ 17 h 90"/>
                <a:gd name="T64" fmla="*/ 53 w 119"/>
                <a:gd name="T65" fmla="*/ 19 h 90"/>
                <a:gd name="T66" fmla="*/ 46 w 119"/>
                <a:gd name="T67" fmla="*/ 20 h 90"/>
                <a:gd name="T68" fmla="*/ 38 w 119"/>
                <a:gd name="T69" fmla="*/ 24 h 90"/>
                <a:gd name="T70" fmla="*/ 30 w 119"/>
                <a:gd name="T71" fmla="*/ 27 h 90"/>
                <a:gd name="T72" fmla="*/ 20 w 119"/>
                <a:gd name="T73" fmla="*/ 34 h 90"/>
                <a:gd name="T74" fmla="*/ 13 w 119"/>
                <a:gd name="T75" fmla="*/ 40 h 90"/>
                <a:gd name="T76" fmla="*/ 5 w 119"/>
                <a:gd name="T77" fmla="*/ 50 h 90"/>
                <a:gd name="T78" fmla="*/ 0 w 119"/>
                <a:gd name="T79" fmla="*/ 60 h 90"/>
                <a:gd name="T80" fmla="*/ 0 w 119"/>
                <a:gd name="T81" fmla="*/ 65 h 90"/>
                <a:gd name="T82" fmla="*/ 0 w 119"/>
                <a:gd name="T83" fmla="*/ 68 h 90"/>
                <a:gd name="T84" fmla="*/ 0 w 119"/>
                <a:gd name="T85" fmla="*/ 72 h 90"/>
                <a:gd name="T86" fmla="*/ 1 w 119"/>
                <a:gd name="T87" fmla="*/ 75 h 90"/>
                <a:gd name="T88" fmla="*/ 1 w 119"/>
                <a:gd name="T89" fmla="*/ 78 h 90"/>
                <a:gd name="T90" fmla="*/ 3 w 119"/>
                <a:gd name="T91" fmla="*/ 82 h 90"/>
                <a:gd name="T92" fmla="*/ 3 w 119"/>
                <a:gd name="T93" fmla="*/ 83 h 90"/>
                <a:gd name="T94" fmla="*/ 5 w 119"/>
                <a:gd name="T95" fmla="*/ 87 h 90"/>
                <a:gd name="T96" fmla="*/ 5 w 119"/>
                <a:gd name="T97" fmla="*/ 87 h 90"/>
                <a:gd name="T98" fmla="*/ 5 w 119"/>
                <a:gd name="T99" fmla="*/ 87 h 90"/>
                <a:gd name="T100" fmla="*/ 5 w 119"/>
                <a:gd name="T101" fmla="*/ 87 h 90"/>
                <a:gd name="T102" fmla="*/ 5 w 119"/>
                <a:gd name="T103" fmla="*/ 87 h 90"/>
                <a:gd name="T104" fmla="*/ 5 w 119"/>
                <a:gd name="T105" fmla="*/ 87 h 90"/>
                <a:gd name="T106" fmla="*/ 5 w 119"/>
                <a:gd name="T107" fmla="*/ 88 h 90"/>
                <a:gd name="T108" fmla="*/ 5 w 119"/>
                <a:gd name="T109" fmla="*/ 88 h 90"/>
                <a:gd name="T110" fmla="*/ 6 w 119"/>
                <a:gd name="T111" fmla="*/ 88 h 90"/>
                <a:gd name="T112" fmla="*/ 6 w 119"/>
                <a:gd name="T113" fmla="*/ 88 h 90"/>
                <a:gd name="T114" fmla="*/ 6 w 119"/>
                <a:gd name="T115" fmla="*/ 88 h 90"/>
                <a:gd name="T116" fmla="*/ 6 w 119"/>
                <a:gd name="T117" fmla="*/ 88 h 90"/>
                <a:gd name="T118" fmla="*/ 6 w 119"/>
                <a:gd name="T119" fmla="*/ 88 h 90"/>
                <a:gd name="T120" fmla="*/ 6 w 119"/>
                <a:gd name="T121" fmla="*/ 88 h 90"/>
                <a:gd name="T122" fmla="*/ 6 w 119"/>
                <a:gd name="T123" fmla="*/ 90 h 90"/>
                <a:gd name="T124" fmla="*/ 8 w 119"/>
                <a:gd name="T12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9" h="90">
                  <a:moveTo>
                    <a:pt x="8" y="90"/>
                  </a:moveTo>
                  <a:lnTo>
                    <a:pt x="10" y="87"/>
                  </a:lnTo>
                  <a:lnTo>
                    <a:pt x="11" y="83"/>
                  </a:lnTo>
                  <a:lnTo>
                    <a:pt x="15" y="82"/>
                  </a:lnTo>
                  <a:lnTo>
                    <a:pt x="16" y="80"/>
                  </a:lnTo>
                  <a:lnTo>
                    <a:pt x="18" y="77"/>
                  </a:lnTo>
                  <a:lnTo>
                    <a:pt x="21" y="75"/>
                  </a:lnTo>
                  <a:lnTo>
                    <a:pt x="23" y="73"/>
                  </a:lnTo>
                  <a:lnTo>
                    <a:pt x="25" y="72"/>
                  </a:lnTo>
                  <a:lnTo>
                    <a:pt x="28" y="70"/>
                  </a:lnTo>
                  <a:lnTo>
                    <a:pt x="30" y="68"/>
                  </a:lnTo>
                  <a:lnTo>
                    <a:pt x="31" y="68"/>
                  </a:lnTo>
                  <a:lnTo>
                    <a:pt x="35" y="67"/>
                  </a:lnTo>
                  <a:lnTo>
                    <a:pt x="36" y="67"/>
                  </a:lnTo>
                  <a:lnTo>
                    <a:pt x="38" y="65"/>
                  </a:lnTo>
                  <a:lnTo>
                    <a:pt x="40" y="65"/>
                  </a:lnTo>
                  <a:lnTo>
                    <a:pt x="43" y="63"/>
                  </a:lnTo>
                  <a:lnTo>
                    <a:pt x="45" y="63"/>
                  </a:lnTo>
                  <a:lnTo>
                    <a:pt x="46" y="63"/>
                  </a:lnTo>
                  <a:lnTo>
                    <a:pt x="48" y="62"/>
                  </a:lnTo>
                  <a:lnTo>
                    <a:pt x="51" y="62"/>
                  </a:lnTo>
                  <a:lnTo>
                    <a:pt x="55" y="62"/>
                  </a:lnTo>
                  <a:lnTo>
                    <a:pt x="58" y="62"/>
                  </a:lnTo>
                  <a:lnTo>
                    <a:pt x="60" y="62"/>
                  </a:lnTo>
                  <a:lnTo>
                    <a:pt x="61" y="62"/>
                  </a:lnTo>
                  <a:lnTo>
                    <a:pt x="63" y="62"/>
                  </a:lnTo>
                  <a:lnTo>
                    <a:pt x="65" y="63"/>
                  </a:lnTo>
                  <a:lnTo>
                    <a:pt x="66" y="63"/>
                  </a:lnTo>
                  <a:lnTo>
                    <a:pt x="68" y="63"/>
                  </a:lnTo>
                  <a:lnTo>
                    <a:pt x="70" y="63"/>
                  </a:lnTo>
                  <a:lnTo>
                    <a:pt x="71" y="63"/>
                  </a:lnTo>
                  <a:lnTo>
                    <a:pt x="71" y="75"/>
                  </a:lnTo>
                  <a:lnTo>
                    <a:pt x="71" y="75"/>
                  </a:lnTo>
                  <a:lnTo>
                    <a:pt x="71" y="75"/>
                  </a:lnTo>
                  <a:lnTo>
                    <a:pt x="71" y="75"/>
                  </a:lnTo>
                  <a:lnTo>
                    <a:pt x="73" y="73"/>
                  </a:lnTo>
                  <a:lnTo>
                    <a:pt x="75" y="73"/>
                  </a:lnTo>
                  <a:lnTo>
                    <a:pt x="75" y="72"/>
                  </a:lnTo>
                  <a:lnTo>
                    <a:pt x="76" y="70"/>
                  </a:lnTo>
                  <a:lnTo>
                    <a:pt x="78" y="70"/>
                  </a:lnTo>
                  <a:lnTo>
                    <a:pt x="80" y="68"/>
                  </a:lnTo>
                  <a:lnTo>
                    <a:pt x="81" y="67"/>
                  </a:lnTo>
                  <a:lnTo>
                    <a:pt x="85" y="65"/>
                  </a:lnTo>
                  <a:lnTo>
                    <a:pt x="86" y="63"/>
                  </a:lnTo>
                  <a:lnTo>
                    <a:pt x="88" y="62"/>
                  </a:lnTo>
                  <a:lnTo>
                    <a:pt x="93" y="58"/>
                  </a:lnTo>
                  <a:lnTo>
                    <a:pt x="98" y="55"/>
                  </a:lnTo>
                  <a:lnTo>
                    <a:pt x="101" y="52"/>
                  </a:lnTo>
                  <a:lnTo>
                    <a:pt x="103" y="50"/>
                  </a:lnTo>
                  <a:lnTo>
                    <a:pt x="106" y="48"/>
                  </a:lnTo>
                  <a:lnTo>
                    <a:pt x="108" y="47"/>
                  </a:lnTo>
                  <a:lnTo>
                    <a:pt x="109" y="45"/>
                  </a:lnTo>
                  <a:lnTo>
                    <a:pt x="111" y="43"/>
                  </a:lnTo>
                  <a:lnTo>
                    <a:pt x="113" y="42"/>
                  </a:lnTo>
                  <a:lnTo>
                    <a:pt x="114" y="42"/>
                  </a:lnTo>
                  <a:lnTo>
                    <a:pt x="116" y="40"/>
                  </a:lnTo>
                  <a:lnTo>
                    <a:pt x="116" y="40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9" y="38"/>
                  </a:lnTo>
                  <a:lnTo>
                    <a:pt x="118" y="37"/>
                  </a:lnTo>
                  <a:lnTo>
                    <a:pt x="118" y="37"/>
                  </a:lnTo>
                  <a:lnTo>
                    <a:pt x="118" y="37"/>
                  </a:lnTo>
                  <a:lnTo>
                    <a:pt x="116" y="37"/>
                  </a:lnTo>
                  <a:lnTo>
                    <a:pt x="116" y="35"/>
                  </a:lnTo>
                  <a:lnTo>
                    <a:pt x="114" y="34"/>
                  </a:lnTo>
                  <a:lnTo>
                    <a:pt x="113" y="34"/>
                  </a:lnTo>
                  <a:lnTo>
                    <a:pt x="111" y="32"/>
                  </a:lnTo>
                  <a:lnTo>
                    <a:pt x="109" y="30"/>
                  </a:lnTo>
                  <a:lnTo>
                    <a:pt x="108" y="29"/>
                  </a:lnTo>
                  <a:lnTo>
                    <a:pt x="106" y="27"/>
                  </a:lnTo>
                  <a:lnTo>
                    <a:pt x="103" y="25"/>
                  </a:lnTo>
                  <a:lnTo>
                    <a:pt x="101" y="24"/>
                  </a:lnTo>
                  <a:lnTo>
                    <a:pt x="98" y="20"/>
                  </a:lnTo>
                  <a:lnTo>
                    <a:pt x="93" y="17"/>
                  </a:lnTo>
                  <a:lnTo>
                    <a:pt x="88" y="14"/>
                  </a:lnTo>
                  <a:lnTo>
                    <a:pt x="86" y="12"/>
                  </a:lnTo>
                  <a:lnTo>
                    <a:pt x="85" y="10"/>
                  </a:lnTo>
                  <a:lnTo>
                    <a:pt x="81" y="9"/>
                  </a:lnTo>
                  <a:lnTo>
                    <a:pt x="80" y="7"/>
                  </a:lnTo>
                  <a:lnTo>
                    <a:pt x="78" y="5"/>
                  </a:lnTo>
                  <a:lnTo>
                    <a:pt x="76" y="5"/>
                  </a:lnTo>
                  <a:lnTo>
                    <a:pt x="75" y="4"/>
                  </a:lnTo>
                  <a:lnTo>
                    <a:pt x="75" y="2"/>
                  </a:lnTo>
                  <a:lnTo>
                    <a:pt x="73" y="2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17"/>
                  </a:lnTo>
                  <a:lnTo>
                    <a:pt x="66" y="17"/>
                  </a:lnTo>
                  <a:lnTo>
                    <a:pt x="65" y="17"/>
                  </a:lnTo>
                  <a:lnTo>
                    <a:pt x="63" y="17"/>
                  </a:lnTo>
                  <a:lnTo>
                    <a:pt x="61" y="17"/>
                  </a:lnTo>
                  <a:lnTo>
                    <a:pt x="60" y="17"/>
                  </a:lnTo>
                  <a:lnTo>
                    <a:pt x="58" y="17"/>
                  </a:lnTo>
                  <a:lnTo>
                    <a:pt x="56" y="19"/>
                  </a:lnTo>
                  <a:lnTo>
                    <a:pt x="53" y="19"/>
                  </a:lnTo>
                  <a:lnTo>
                    <a:pt x="51" y="19"/>
                  </a:lnTo>
                  <a:lnTo>
                    <a:pt x="48" y="19"/>
                  </a:lnTo>
                  <a:lnTo>
                    <a:pt x="46" y="20"/>
                  </a:lnTo>
                  <a:lnTo>
                    <a:pt x="43" y="20"/>
                  </a:lnTo>
                  <a:lnTo>
                    <a:pt x="40" y="22"/>
                  </a:lnTo>
                  <a:lnTo>
                    <a:pt x="38" y="24"/>
                  </a:lnTo>
                  <a:lnTo>
                    <a:pt x="35" y="24"/>
                  </a:lnTo>
                  <a:lnTo>
                    <a:pt x="31" y="25"/>
                  </a:lnTo>
                  <a:lnTo>
                    <a:pt x="30" y="27"/>
                  </a:lnTo>
                  <a:lnTo>
                    <a:pt x="26" y="29"/>
                  </a:lnTo>
                  <a:lnTo>
                    <a:pt x="23" y="30"/>
                  </a:lnTo>
                  <a:lnTo>
                    <a:pt x="20" y="34"/>
                  </a:lnTo>
                  <a:lnTo>
                    <a:pt x="18" y="35"/>
                  </a:lnTo>
                  <a:lnTo>
                    <a:pt x="15" y="38"/>
                  </a:lnTo>
                  <a:lnTo>
                    <a:pt x="13" y="40"/>
                  </a:lnTo>
                  <a:lnTo>
                    <a:pt x="10" y="43"/>
                  </a:lnTo>
                  <a:lnTo>
                    <a:pt x="8" y="47"/>
                  </a:lnTo>
                  <a:lnTo>
                    <a:pt x="5" y="50"/>
                  </a:lnTo>
                  <a:lnTo>
                    <a:pt x="3" y="55"/>
                  </a:lnTo>
                  <a:lnTo>
                    <a:pt x="1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3"/>
                  </a:lnTo>
                  <a:lnTo>
                    <a:pt x="1" y="75"/>
                  </a:lnTo>
                  <a:lnTo>
                    <a:pt x="1" y="75"/>
                  </a:lnTo>
                  <a:lnTo>
                    <a:pt x="1" y="77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80"/>
                  </a:lnTo>
                  <a:lnTo>
                    <a:pt x="3" y="82"/>
                  </a:lnTo>
                  <a:lnTo>
                    <a:pt x="3" y="82"/>
                  </a:lnTo>
                  <a:lnTo>
                    <a:pt x="3" y="83"/>
                  </a:lnTo>
                  <a:lnTo>
                    <a:pt x="3" y="83"/>
                  </a:lnTo>
                  <a:lnTo>
                    <a:pt x="5" y="85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8"/>
                  </a:lnTo>
                  <a:lnTo>
                    <a:pt x="5" y="88"/>
                  </a:lnTo>
                  <a:lnTo>
                    <a:pt x="5" y="88"/>
                  </a:lnTo>
                  <a:lnTo>
                    <a:pt x="5" y="88"/>
                  </a:lnTo>
                  <a:lnTo>
                    <a:pt x="5" y="88"/>
                  </a:lnTo>
                  <a:lnTo>
                    <a:pt x="5" y="88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6" y="90"/>
                  </a:lnTo>
                  <a:lnTo>
                    <a:pt x="6" y="90"/>
                  </a:lnTo>
                  <a:lnTo>
                    <a:pt x="6" y="90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8" y="90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139" name="Freeform 267"/>
            <p:cNvSpPr>
              <a:spLocks/>
            </p:cNvSpPr>
            <p:nvPr/>
          </p:nvSpPr>
          <p:spPr bwMode="auto">
            <a:xfrm>
              <a:off x="3753" y="2433"/>
              <a:ext cx="38" cy="63"/>
            </a:xfrm>
            <a:custGeom>
              <a:avLst/>
              <a:gdLst>
                <a:gd name="T0" fmla="*/ 0 w 38"/>
                <a:gd name="T1" fmla="*/ 0 h 63"/>
                <a:gd name="T2" fmla="*/ 1 w 38"/>
                <a:gd name="T3" fmla="*/ 0 h 63"/>
                <a:gd name="T4" fmla="*/ 3 w 38"/>
                <a:gd name="T5" fmla="*/ 2 h 63"/>
                <a:gd name="T6" fmla="*/ 6 w 38"/>
                <a:gd name="T7" fmla="*/ 3 h 63"/>
                <a:gd name="T8" fmla="*/ 10 w 38"/>
                <a:gd name="T9" fmla="*/ 5 h 63"/>
                <a:gd name="T10" fmla="*/ 15 w 38"/>
                <a:gd name="T11" fmla="*/ 8 h 63"/>
                <a:gd name="T12" fmla="*/ 18 w 38"/>
                <a:gd name="T13" fmla="*/ 10 h 63"/>
                <a:gd name="T14" fmla="*/ 23 w 38"/>
                <a:gd name="T15" fmla="*/ 15 h 63"/>
                <a:gd name="T16" fmla="*/ 26 w 38"/>
                <a:gd name="T17" fmla="*/ 18 h 63"/>
                <a:gd name="T18" fmla="*/ 31 w 38"/>
                <a:gd name="T19" fmla="*/ 23 h 63"/>
                <a:gd name="T20" fmla="*/ 34 w 38"/>
                <a:gd name="T21" fmla="*/ 28 h 63"/>
                <a:gd name="T22" fmla="*/ 36 w 38"/>
                <a:gd name="T23" fmla="*/ 33 h 63"/>
                <a:gd name="T24" fmla="*/ 38 w 38"/>
                <a:gd name="T25" fmla="*/ 40 h 63"/>
                <a:gd name="T26" fmla="*/ 38 w 38"/>
                <a:gd name="T27" fmla="*/ 45 h 63"/>
                <a:gd name="T28" fmla="*/ 36 w 38"/>
                <a:gd name="T29" fmla="*/ 52 h 63"/>
                <a:gd name="T30" fmla="*/ 34 w 38"/>
                <a:gd name="T31" fmla="*/ 60 h 63"/>
                <a:gd name="T32" fmla="*/ 31 w 38"/>
                <a:gd name="T33" fmla="*/ 62 h 63"/>
                <a:gd name="T34" fmla="*/ 28 w 38"/>
                <a:gd name="T35" fmla="*/ 58 h 63"/>
                <a:gd name="T36" fmla="*/ 26 w 38"/>
                <a:gd name="T37" fmla="*/ 55 h 63"/>
                <a:gd name="T38" fmla="*/ 23 w 38"/>
                <a:gd name="T39" fmla="*/ 53 h 63"/>
                <a:gd name="T40" fmla="*/ 20 w 38"/>
                <a:gd name="T41" fmla="*/ 50 h 63"/>
                <a:gd name="T42" fmla="*/ 16 w 38"/>
                <a:gd name="T43" fmla="*/ 48 h 63"/>
                <a:gd name="T44" fmla="*/ 15 w 38"/>
                <a:gd name="T45" fmla="*/ 47 h 63"/>
                <a:gd name="T46" fmla="*/ 11 w 38"/>
                <a:gd name="T47" fmla="*/ 45 h 63"/>
                <a:gd name="T48" fmla="*/ 10 w 38"/>
                <a:gd name="T49" fmla="*/ 43 h 63"/>
                <a:gd name="T50" fmla="*/ 6 w 38"/>
                <a:gd name="T51" fmla="*/ 42 h 63"/>
                <a:gd name="T52" fmla="*/ 5 w 38"/>
                <a:gd name="T53" fmla="*/ 42 h 63"/>
                <a:gd name="T54" fmla="*/ 3 w 38"/>
                <a:gd name="T55" fmla="*/ 40 h 63"/>
                <a:gd name="T56" fmla="*/ 1 w 38"/>
                <a:gd name="T57" fmla="*/ 40 h 63"/>
                <a:gd name="T58" fmla="*/ 0 w 38"/>
                <a:gd name="T59" fmla="*/ 40 h 63"/>
                <a:gd name="T60" fmla="*/ 0 w 38"/>
                <a:gd name="T61" fmla="*/ 40 h 63"/>
                <a:gd name="T62" fmla="*/ 0 w 38"/>
                <a:gd name="T6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6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" y="2"/>
                  </a:lnTo>
                  <a:lnTo>
                    <a:pt x="5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5"/>
                  </a:lnTo>
                  <a:lnTo>
                    <a:pt x="11" y="7"/>
                  </a:lnTo>
                  <a:lnTo>
                    <a:pt x="15" y="8"/>
                  </a:lnTo>
                  <a:lnTo>
                    <a:pt x="16" y="10"/>
                  </a:lnTo>
                  <a:lnTo>
                    <a:pt x="18" y="10"/>
                  </a:lnTo>
                  <a:lnTo>
                    <a:pt x="21" y="13"/>
                  </a:lnTo>
                  <a:lnTo>
                    <a:pt x="23" y="15"/>
                  </a:lnTo>
                  <a:lnTo>
                    <a:pt x="25" y="17"/>
                  </a:lnTo>
                  <a:lnTo>
                    <a:pt x="26" y="18"/>
                  </a:lnTo>
                  <a:lnTo>
                    <a:pt x="29" y="20"/>
                  </a:lnTo>
                  <a:lnTo>
                    <a:pt x="31" y="23"/>
                  </a:lnTo>
                  <a:lnTo>
                    <a:pt x="33" y="25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6" y="33"/>
                  </a:lnTo>
                  <a:lnTo>
                    <a:pt x="38" y="37"/>
                  </a:lnTo>
                  <a:lnTo>
                    <a:pt x="38" y="40"/>
                  </a:lnTo>
                  <a:lnTo>
                    <a:pt x="38" y="42"/>
                  </a:lnTo>
                  <a:lnTo>
                    <a:pt x="38" y="45"/>
                  </a:lnTo>
                  <a:lnTo>
                    <a:pt x="38" y="48"/>
                  </a:lnTo>
                  <a:lnTo>
                    <a:pt x="36" y="52"/>
                  </a:lnTo>
                  <a:lnTo>
                    <a:pt x="36" y="57"/>
                  </a:lnTo>
                  <a:lnTo>
                    <a:pt x="34" y="60"/>
                  </a:lnTo>
                  <a:lnTo>
                    <a:pt x="31" y="63"/>
                  </a:lnTo>
                  <a:lnTo>
                    <a:pt x="31" y="62"/>
                  </a:lnTo>
                  <a:lnTo>
                    <a:pt x="29" y="60"/>
                  </a:lnTo>
                  <a:lnTo>
                    <a:pt x="28" y="58"/>
                  </a:lnTo>
                  <a:lnTo>
                    <a:pt x="28" y="57"/>
                  </a:lnTo>
                  <a:lnTo>
                    <a:pt x="26" y="55"/>
                  </a:lnTo>
                  <a:lnTo>
                    <a:pt x="25" y="55"/>
                  </a:lnTo>
                  <a:lnTo>
                    <a:pt x="23" y="53"/>
                  </a:lnTo>
                  <a:lnTo>
                    <a:pt x="21" y="52"/>
                  </a:lnTo>
                  <a:lnTo>
                    <a:pt x="20" y="50"/>
                  </a:lnTo>
                  <a:lnTo>
                    <a:pt x="18" y="48"/>
                  </a:lnTo>
                  <a:lnTo>
                    <a:pt x="16" y="48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13" y="45"/>
                  </a:lnTo>
                  <a:lnTo>
                    <a:pt x="11" y="45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6" y="43"/>
                  </a:lnTo>
                  <a:lnTo>
                    <a:pt x="6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3" y="42"/>
                  </a:lnTo>
                  <a:lnTo>
                    <a:pt x="3" y="40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140" name="Freeform 268"/>
            <p:cNvSpPr>
              <a:spLocks/>
            </p:cNvSpPr>
            <p:nvPr/>
          </p:nvSpPr>
          <p:spPr bwMode="auto">
            <a:xfrm>
              <a:off x="3741" y="2360"/>
              <a:ext cx="33" cy="344"/>
            </a:xfrm>
            <a:custGeom>
              <a:avLst/>
              <a:gdLst>
                <a:gd name="T0" fmla="*/ 0 w 33"/>
                <a:gd name="T1" fmla="*/ 30 h 344"/>
                <a:gd name="T2" fmla="*/ 33 w 33"/>
                <a:gd name="T3" fmla="*/ 0 h 344"/>
                <a:gd name="T4" fmla="*/ 33 w 33"/>
                <a:gd name="T5" fmla="*/ 314 h 344"/>
                <a:gd name="T6" fmla="*/ 0 w 33"/>
                <a:gd name="T7" fmla="*/ 344 h 344"/>
                <a:gd name="T8" fmla="*/ 0 w 33"/>
                <a:gd name="T9" fmla="*/ 3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4">
                  <a:moveTo>
                    <a:pt x="0" y="30"/>
                  </a:moveTo>
                  <a:lnTo>
                    <a:pt x="33" y="0"/>
                  </a:lnTo>
                  <a:lnTo>
                    <a:pt x="33" y="314"/>
                  </a:lnTo>
                  <a:lnTo>
                    <a:pt x="0" y="34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141" name="Freeform 269"/>
            <p:cNvSpPr>
              <a:spLocks/>
            </p:cNvSpPr>
            <p:nvPr/>
          </p:nvSpPr>
          <p:spPr bwMode="auto">
            <a:xfrm>
              <a:off x="3741" y="2360"/>
              <a:ext cx="33" cy="344"/>
            </a:xfrm>
            <a:custGeom>
              <a:avLst/>
              <a:gdLst>
                <a:gd name="T0" fmla="*/ 0 w 33"/>
                <a:gd name="T1" fmla="*/ 30 h 344"/>
                <a:gd name="T2" fmla="*/ 33 w 33"/>
                <a:gd name="T3" fmla="*/ 0 h 344"/>
                <a:gd name="T4" fmla="*/ 33 w 33"/>
                <a:gd name="T5" fmla="*/ 314 h 344"/>
                <a:gd name="T6" fmla="*/ 0 w 33"/>
                <a:gd name="T7" fmla="*/ 344 h 344"/>
                <a:gd name="T8" fmla="*/ 0 w 33"/>
                <a:gd name="T9" fmla="*/ 3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44">
                  <a:moveTo>
                    <a:pt x="0" y="30"/>
                  </a:moveTo>
                  <a:lnTo>
                    <a:pt x="33" y="0"/>
                  </a:lnTo>
                  <a:lnTo>
                    <a:pt x="33" y="314"/>
                  </a:lnTo>
                  <a:lnTo>
                    <a:pt x="0" y="344"/>
                  </a:lnTo>
                  <a:lnTo>
                    <a:pt x="0" y="3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142" name="Freeform 270"/>
            <p:cNvSpPr>
              <a:spLocks/>
            </p:cNvSpPr>
            <p:nvPr/>
          </p:nvSpPr>
          <p:spPr bwMode="auto">
            <a:xfrm>
              <a:off x="3673" y="2496"/>
              <a:ext cx="119" cy="90"/>
            </a:xfrm>
            <a:custGeom>
              <a:avLst/>
              <a:gdLst>
                <a:gd name="T0" fmla="*/ 108 w 119"/>
                <a:gd name="T1" fmla="*/ 5 h 90"/>
                <a:gd name="T2" fmla="*/ 101 w 119"/>
                <a:gd name="T3" fmla="*/ 12 h 90"/>
                <a:gd name="T4" fmla="*/ 95 w 119"/>
                <a:gd name="T5" fmla="*/ 19 h 90"/>
                <a:gd name="T6" fmla="*/ 88 w 119"/>
                <a:gd name="T7" fmla="*/ 22 h 90"/>
                <a:gd name="T8" fmla="*/ 81 w 119"/>
                <a:gd name="T9" fmla="*/ 25 h 90"/>
                <a:gd name="T10" fmla="*/ 75 w 119"/>
                <a:gd name="T11" fmla="*/ 27 h 90"/>
                <a:gd name="T12" fmla="*/ 68 w 119"/>
                <a:gd name="T13" fmla="*/ 27 h 90"/>
                <a:gd name="T14" fmla="*/ 60 w 119"/>
                <a:gd name="T15" fmla="*/ 27 h 90"/>
                <a:gd name="T16" fmla="*/ 55 w 119"/>
                <a:gd name="T17" fmla="*/ 27 h 90"/>
                <a:gd name="T18" fmla="*/ 50 w 119"/>
                <a:gd name="T19" fmla="*/ 27 h 90"/>
                <a:gd name="T20" fmla="*/ 48 w 119"/>
                <a:gd name="T21" fmla="*/ 15 h 90"/>
                <a:gd name="T22" fmla="*/ 46 w 119"/>
                <a:gd name="T23" fmla="*/ 17 h 90"/>
                <a:gd name="T24" fmla="*/ 43 w 119"/>
                <a:gd name="T25" fmla="*/ 19 h 90"/>
                <a:gd name="T26" fmla="*/ 38 w 119"/>
                <a:gd name="T27" fmla="*/ 24 h 90"/>
                <a:gd name="T28" fmla="*/ 31 w 119"/>
                <a:gd name="T29" fmla="*/ 29 h 90"/>
                <a:gd name="T30" fmla="*/ 18 w 119"/>
                <a:gd name="T31" fmla="*/ 39 h 90"/>
                <a:gd name="T32" fmla="*/ 11 w 119"/>
                <a:gd name="T33" fmla="*/ 44 h 90"/>
                <a:gd name="T34" fmla="*/ 6 w 119"/>
                <a:gd name="T35" fmla="*/ 47 h 90"/>
                <a:gd name="T36" fmla="*/ 3 w 119"/>
                <a:gd name="T37" fmla="*/ 50 h 90"/>
                <a:gd name="T38" fmla="*/ 0 w 119"/>
                <a:gd name="T39" fmla="*/ 52 h 90"/>
                <a:gd name="T40" fmla="*/ 1 w 119"/>
                <a:gd name="T41" fmla="*/ 52 h 90"/>
                <a:gd name="T42" fmla="*/ 3 w 119"/>
                <a:gd name="T43" fmla="*/ 55 h 90"/>
                <a:gd name="T44" fmla="*/ 8 w 119"/>
                <a:gd name="T45" fmla="*/ 58 h 90"/>
                <a:gd name="T46" fmla="*/ 13 w 119"/>
                <a:gd name="T47" fmla="*/ 62 h 90"/>
                <a:gd name="T48" fmla="*/ 21 w 119"/>
                <a:gd name="T49" fmla="*/ 68 h 90"/>
                <a:gd name="T50" fmla="*/ 33 w 119"/>
                <a:gd name="T51" fmla="*/ 78 h 90"/>
                <a:gd name="T52" fmla="*/ 40 w 119"/>
                <a:gd name="T53" fmla="*/ 82 h 90"/>
                <a:gd name="T54" fmla="*/ 45 w 119"/>
                <a:gd name="T55" fmla="*/ 87 h 90"/>
                <a:gd name="T56" fmla="*/ 48 w 119"/>
                <a:gd name="T57" fmla="*/ 88 h 90"/>
                <a:gd name="T58" fmla="*/ 48 w 119"/>
                <a:gd name="T59" fmla="*/ 90 h 90"/>
                <a:gd name="T60" fmla="*/ 55 w 119"/>
                <a:gd name="T61" fmla="*/ 73 h 90"/>
                <a:gd name="T62" fmla="*/ 60 w 119"/>
                <a:gd name="T63" fmla="*/ 72 h 90"/>
                <a:gd name="T64" fmla="*/ 66 w 119"/>
                <a:gd name="T65" fmla="*/ 72 h 90"/>
                <a:gd name="T66" fmla="*/ 73 w 119"/>
                <a:gd name="T67" fmla="*/ 70 h 90"/>
                <a:gd name="T68" fmla="*/ 81 w 119"/>
                <a:gd name="T69" fmla="*/ 67 h 90"/>
                <a:gd name="T70" fmla="*/ 90 w 119"/>
                <a:gd name="T71" fmla="*/ 63 h 90"/>
                <a:gd name="T72" fmla="*/ 100 w 119"/>
                <a:gd name="T73" fmla="*/ 57 h 90"/>
                <a:gd name="T74" fmla="*/ 106 w 119"/>
                <a:gd name="T75" fmla="*/ 49 h 90"/>
                <a:gd name="T76" fmla="*/ 114 w 119"/>
                <a:gd name="T77" fmla="*/ 39 h 90"/>
                <a:gd name="T78" fmla="*/ 119 w 119"/>
                <a:gd name="T79" fmla="*/ 29 h 90"/>
                <a:gd name="T80" fmla="*/ 119 w 119"/>
                <a:gd name="T81" fmla="*/ 25 h 90"/>
                <a:gd name="T82" fmla="*/ 119 w 119"/>
                <a:gd name="T83" fmla="*/ 22 h 90"/>
                <a:gd name="T84" fmla="*/ 119 w 119"/>
                <a:gd name="T85" fmla="*/ 19 h 90"/>
                <a:gd name="T86" fmla="*/ 119 w 119"/>
                <a:gd name="T87" fmla="*/ 15 h 90"/>
                <a:gd name="T88" fmla="*/ 118 w 119"/>
                <a:gd name="T89" fmla="*/ 12 h 90"/>
                <a:gd name="T90" fmla="*/ 118 w 119"/>
                <a:gd name="T91" fmla="*/ 9 h 90"/>
                <a:gd name="T92" fmla="*/ 116 w 119"/>
                <a:gd name="T93" fmla="*/ 7 h 90"/>
                <a:gd name="T94" fmla="*/ 114 w 119"/>
                <a:gd name="T95" fmla="*/ 4 h 90"/>
                <a:gd name="T96" fmla="*/ 114 w 119"/>
                <a:gd name="T97" fmla="*/ 4 h 90"/>
                <a:gd name="T98" fmla="*/ 114 w 119"/>
                <a:gd name="T99" fmla="*/ 4 h 90"/>
                <a:gd name="T100" fmla="*/ 114 w 119"/>
                <a:gd name="T101" fmla="*/ 4 h 90"/>
                <a:gd name="T102" fmla="*/ 114 w 119"/>
                <a:gd name="T103" fmla="*/ 2 h 90"/>
                <a:gd name="T104" fmla="*/ 114 w 119"/>
                <a:gd name="T105" fmla="*/ 2 h 90"/>
                <a:gd name="T106" fmla="*/ 114 w 119"/>
                <a:gd name="T107" fmla="*/ 2 h 90"/>
                <a:gd name="T108" fmla="*/ 114 w 119"/>
                <a:gd name="T109" fmla="*/ 2 h 90"/>
                <a:gd name="T110" fmla="*/ 114 w 119"/>
                <a:gd name="T111" fmla="*/ 2 h 90"/>
                <a:gd name="T112" fmla="*/ 113 w 119"/>
                <a:gd name="T113" fmla="*/ 2 h 90"/>
                <a:gd name="T114" fmla="*/ 113 w 119"/>
                <a:gd name="T115" fmla="*/ 2 h 90"/>
                <a:gd name="T116" fmla="*/ 113 w 119"/>
                <a:gd name="T117" fmla="*/ 2 h 90"/>
                <a:gd name="T118" fmla="*/ 113 w 119"/>
                <a:gd name="T119" fmla="*/ 2 h 90"/>
                <a:gd name="T120" fmla="*/ 113 w 119"/>
                <a:gd name="T121" fmla="*/ 0 h 90"/>
                <a:gd name="T122" fmla="*/ 113 w 119"/>
                <a:gd name="T123" fmla="*/ 0 h 90"/>
                <a:gd name="T124" fmla="*/ 111 w 119"/>
                <a:gd name="T12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9" h="90">
                  <a:moveTo>
                    <a:pt x="111" y="0"/>
                  </a:moveTo>
                  <a:lnTo>
                    <a:pt x="109" y="4"/>
                  </a:lnTo>
                  <a:lnTo>
                    <a:pt x="108" y="5"/>
                  </a:lnTo>
                  <a:lnTo>
                    <a:pt x="105" y="9"/>
                  </a:lnTo>
                  <a:lnTo>
                    <a:pt x="103" y="10"/>
                  </a:lnTo>
                  <a:lnTo>
                    <a:pt x="101" y="12"/>
                  </a:lnTo>
                  <a:lnTo>
                    <a:pt x="98" y="15"/>
                  </a:lnTo>
                  <a:lnTo>
                    <a:pt x="96" y="17"/>
                  </a:lnTo>
                  <a:lnTo>
                    <a:pt x="95" y="19"/>
                  </a:lnTo>
                  <a:lnTo>
                    <a:pt x="91" y="19"/>
                  </a:lnTo>
                  <a:lnTo>
                    <a:pt x="90" y="20"/>
                  </a:lnTo>
                  <a:lnTo>
                    <a:pt x="88" y="22"/>
                  </a:lnTo>
                  <a:lnTo>
                    <a:pt x="85" y="24"/>
                  </a:lnTo>
                  <a:lnTo>
                    <a:pt x="83" y="24"/>
                  </a:lnTo>
                  <a:lnTo>
                    <a:pt x="81" y="25"/>
                  </a:lnTo>
                  <a:lnTo>
                    <a:pt x="80" y="25"/>
                  </a:lnTo>
                  <a:lnTo>
                    <a:pt x="76" y="25"/>
                  </a:lnTo>
                  <a:lnTo>
                    <a:pt x="75" y="27"/>
                  </a:lnTo>
                  <a:lnTo>
                    <a:pt x="73" y="27"/>
                  </a:lnTo>
                  <a:lnTo>
                    <a:pt x="71" y="27"/>
                  </a:lnTo>
                  <a:lnTo>
                    <a:pt x="68" y="27"/>
                  </a:lnTo>
                  <a:lnTo>
                    <a:pt x="65" y="27"/>
                  </a:lnTo>
                  <a:lnTo>
                    <a:pt x="61" y="27"/>
                  </a:lnTo>
                  <a:lnTo>
                    <a:pt x="60" y="27"/>
                  </a:lnTo>
                  <a:lnTo>
                    <a:pt x="58" y="27"/>
                  </a:lnTo>
                  <a:lnTo>
                    <a:pt x="56" y="27"/>
                  </a:lnTo>
                  <a:lnTo>
                    <a:pt x="55" y="27"/>
                  </a:lnTo>
                  <a:lnTo>
                    <a:pt x="53" y="27"/>
                  </a:lnTo>
                  <a:lnTo>
                    <a:pt x="51" y="27"/>
                  </a:lnTo>
                  <a:lnTo>
                    <a:pt x="50" y="27"/>
                  </a:lnTo>
                  <a:lnTo>
                    <a:pt x="48" y="27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6" y="17"/>
                  </a:lnTo>
                  <a:lnTo>
                    <a:pt x="45" y="17"/>
                  </a:lnTo>
                  <a:lnTo>
                    <a:pt x="45" y="19"/>
                  </a:lnTo>
                  <a:lnTo>
                    <a:pt x="43" y="19"/>
                  </a:lnTo>
                  <a:lnTo>
                    <a:pt x="41" y="20"/>
                  </a:lnTo>
                  <a:lnTo>
                    <a:pt x="40" y="22"/>
                  </a:lnTo>
                  <a:lnTo>
                    <a:pt x="38" y="24"/>
                  </a:lnTo>
                  <a:lnTo>
                    <a:pt x="35" y="25"/>
                  </a:lnTo>
                  <a:lnTo>
                    <a:pt x="33" y="27"/>
                  </a:lnTo>
                  <a:lnTo>
                    <a:pt x="31" y="29"/>
                  </a:lnTo>
                  <a:lnTo>
                    <a:pt x="26" y="32"/>
                  </a:lnTo>
                  <a:lnTo>
                    <a:pt x="21" y="35"/>
                  </a:lnTo>
                  <a:lnTo>
                    <a:pt x="18" y="39"/>
                  </a:lnTo>
                  <a:lnTo>
                    <a:pt x="16" y="40"/>
                  </a:lnTo>
                  <a:lnTo>
                    <a:pt x="13" y="42"/>
                  </a:lnTo>
                  <a:lnTo>
                    <a:pt x="11" y="44"/>
                  </a:lnTo>
                  <a:lnTo>
                    <a:pt x="10" y="45"/>
                  </a:lnTo>
                  <a:lnTo>
                    <a:pt x="8" y="47"/>
                  </a:lnTo>
                  <a:lnTo>
                    <a:pt x="6" y="47"/>
                  </a:lnTo>
                  <a:lnTo>
                    <a:pt x="5" y="49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" y="52"/>
                  </a:lnTo>
                  <a:lnTo>
                    <a:pt x="1" y="53"/>
                  </a:lnTo>
                  <a:lnTo>
                    <a:pt x="3" y="53"/>
                  </a:lnTo>
                  <a:lnTo>
                    <a:pt x="3" y="55"/>
                  </a:lnTo>
                  <a:lnTo>
                    <a:pt x="5" y="55"/>
                  </a:lnTo>
                  <a:lnTo>
                    <a:pt x="6" y="57"/>
                  </a:lnTo>
                  <a:lnTo>
                    <a:pt x="8" y="58"/>
                  </a:lnTo>
                  <a:lnTo>
                    <a:pt x="10" y="58"/>
                  </a:lnTo>
                  <a:lnTo>
                    <a:pt x="11" y="60"/>
                  </a:lnTo>
                  <a:lnTo>
                    <a:pt x="13" y="62"/>
                  </a:lnTo>
                  <a:lnTo>
                    <a:pt x="16" y="63"/>
                  </a:lnTo>
                  <a:lnTo>
                    <a:pt x="18" y="65"/>
                  </a:lnTo>
                  <a:lnTo>
                    <a:pt x="21" y="68"/>
                  </a:lnTo>
                  <a:lnTo>
                    <a:pt x="26" y="72"/>
                  </a:lnTo>
                  <a:lnTo>
                    <a:pt x="31" y="77"/>
                  </a:lnTo>
                  <a:lnTo>
                    <a:pt x="33" y="78"/>
                  </a:lnTo>
                  <a:lnTo>
                    <a:pt x="35" y="80"/>
                  </a:lnTo>
                  <a:lnTo>
                    <a:pt x="38" y="80"/>
                  </a:lnTo>
                  <a:lnTo>
                    <a:pt x="40" y="82"/>
                  </a:lnTo>
                  <a:lnTo>
                    <a:pt x="41" y="83"/>
                  </a:lnTo>
                  <a:lnTo>
                    <a:pt x="43" y="85"/>
                  </a:lnTo>
                  <a:lnTo>
                    <a:pt x="45" y="87"/>
                  </a:lnTo>
                  <a:lnTo>
                    <a:pt x="45" y="87"/>
                  </a:lnTo>
                  <a:lnTo>
                    <a:pt x="46" y="88"/>
                  </a:lnTo>
                  <a:lnTo>
                    <a:pt x="48" y="88"/>
                  </a:lnTo>
                  <a:lnTo>
                    <a:pt x="48" y="88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73"/>
                  </a:lnTo>
                  <a:lnTo>
                    <a:pt x="53" y="73"/>
                  </a:lnTo>
                  <a:lnTo>
                    <a:pt x="55" y="73"/>
                  </a:lnTo>
                  <a:lnTo>
                    <a:pt x="56" y="73"/>
                  </a:lnTo>
                  <a:lnTo>
                    <a:pt x="58" y="72"/>
                  </a:lnTo>
                  <a:lnTo>
                    <a:pt x="60" y="72"/>
                  </a:lnTo>
                  <a:lnTo>
                    <a:pt x="61" y="72"/>
                  </a:lnTo>
                  <a:lnTo>
                    <a:pt x="63" y="72"/>
                  </a:lnTo>
                  <a:lnTo>
                    <a:pt x="66" y="72"/>
                  </a:lnTo>
                  <a:lnTo>
                    <a:pt x="68" y="72"/>
                  </a:lnTo>
                  <a:lnTo>
                    <a:pt x="71" y="70"/>
                  </a:lnTo>
                  <a:lnTo>
                    <a:pt x="73" y="70"/>
                  </a:lnTo>
                  <a:lnTo>
                    <a:pt x="76" y="68"/>
                  </a:lnTo>
                  <a:lnTo>
                    <a:pt x="80" y="68"/>
                  </a:lnTo>
                  <a:lnTo>
                    <a:pt x="81" y="67"/>
                  </a:lnTo>
                  <a:lnTo>
                    <a:pt x="85" y="65"/>
                  </a:lnTo>
                  <a:lnTo>
                    <a:pt x="88" y="63"/>
                  </a:lnTo>
                  <a:lnTo>
                    <a:pt x="90" y="63"/>
                  </a:lnTo>
                  <a:lnTo>
                    <a:pt x="93" y="62"/>
                  </a:lnTo>
                  <a:lnTo>
                    <a:pt x="96" y="58"/>
                  </a:lnTo>
                  <a:lnTo>
                    <a:pt x="100" y="57"/>
                  </a:lnTo>
                  <a:lnTo>
                    <a:pt x="101" y="55"/>
                  </a:lnTo>
                  <a:lnTo>
                    <a:pt x="105" y="52"/>
                  </a:lnTo>
                  <a:lnTo>
                    <a:pt x="106" y="49"/>
                  </a:lnTo>
                  <a:lnTo>
                    <a:pt x="109" y="47"/>
                  </a:lnTo>
                  <a:lnTo>
                    <a:pt x="111" y="44"/>
                  </a:lnTo>
                  <a:lnTo>
                    <a:pt x="114" y="39"/>
                  </a:lnTo>
                  <a:lnTo>
                    <a:pt x="116" y="35"/>
                  </a:lnTo>
                  <a:lnTo>
                    <a:pt x="118" y="32"/>
                  </a:lnTo>
                  <a:lnTo>
                    <a:pt x="119" y="29"/>
                  </a:lnTo>
                  <a:lnTo>
                    <a:pt x="119" y="27"/>
                  </a:lnTo>
                  <a:lnTo>
                    <a:pt x="119" y="27"/>
                  </a:lnTo>
                  <a:lnTo>
                    <a:pt x="119" y="25"/>
                  </a:lnTo>
                  <a:lnTo>
                    <a:pt x="119" y="24"/>
                  </a:lnTo>
                  <a:lnTo>
                    <a:pt x="119" y="24"/>
                  </a:lnTo>
                  <a:lnTo>
                    <a:pt x="119" y="22"/>
                  </a:lnTo>
                  <a:lnTo>
                    <a:pt x="119" y="20"/>
                  </a:lnTo>
                  <a:lnTo>
                    <a:pt x="119" y="20"/>
                  </a:lnTo>
                  <a:lnTo>
                    <a:pt x="119" y="19"/>
                  </a:lnTo>
                  <a:lnTo>
                    <a:pt x="119" y="17"/>
                  </a:lnTo>
                  <a:lnTo>
                    <a:pt x="119" y="17"/>
                  </a:lnTo>
                  <a:lnTo>
                    <a:pt x="119" y="15"/>
                  </a:lnTo>
                  <a:lnTo>
                    <a:pt x="118" y="15"/>
                  </a:lnTo>
                  <a:lnTo>
                    <a:pt x="118" y="14"/>
                  </a:lnTo>
                  <a:lnTo>
                    <a:pt x="118" y="12"/>
                  </a:lnTo>
                  <a:lnTo>
                    <a:pt x="118" y="12"/>
                  </a:lnTo>
                  <a:lnTo>
                    <a:pt x="118" y="10"/>
                  </a:lnTo>
                  <a:lnTo>
                    <a:pt x="118" y="9"/>
                  </a:lnTo>
                  <a:lnTo>
                    <a:pt x="116" y="9"/>
                  </a:lnTo>
                  <a:lnTo>
                    <a:pt x="116" y="9"/>
                  </a:lnTo>
                  <a:lnTo>
                    <a:pt x="116" y="7"/>
                  </a:lnTo>
                  <a:lnTo>
                    <a:pt x="116" y="7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13" y="2"/>
                  </a:lnTo>
                  <a:lnTo>
                    <a:pt x="113" y="2"/>
                  </a:lnTo>
                  <a:lnTo>
                    <a:pt x="113" y="2"/>
                  </a:lnTo>
                  <a:lnTo>
                    <a:pt x="113" y="2"/>
                  </a:lnTo>
                  <a:lnTo>
                    <a:pt x="113" y="2"/>
                  </a:lnTo>
                  <a:lnTo>
                    <a:pt x="113" y="2"/>
                  </a:lnTo>
                  <a:lnTo>
                    <a:pt x="113" y="2"/>
                  </a:lnTo>
                  <a:lnTo>
                    <a:pt x="113" y="2"/>
                  </a:lnTo>
                  <a:lnTo>
                    <a:pt x="113" y="2"/>
                  </a:lnTo>
                  <a:lnTo>
                    <a:pt x="113" y="2"/>
                  </a:lnTo>
                  <a:lnTo>
                    <a:pt x="113" y="2"/>
                  </a:lnTo>
                  <a:lnTo>
                    <a:pt x="113" y="2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143" name="Rectangle 271"/>
            <p:cNvSpPr>
              <a:spLocks noChangeArrowheads="1"/>
            </p:cNvSpPr>
            <p:nvPr/>
          </p:nvSpPr>
          <p:spPr bwMode="auto">
            <a:xfrm>
              <a:off x="1791" y="2476"/>
              <a:ext cx="3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>
                  <a:solidFill>
                    <a:srgbClr val="000000"/>
                  </a:solidFill>
                </a:rPr>
                <a:t>шлюз</a:t>
              </a:r>
              <a:endParaRPr lang="ru-RU" altLang="ru-RU" sz="1400"/>
            </a:p>
          </p:txBody>
        </p:sp>
        <p:sp>
          <p:nvSpPr>
            <p:cNvPr id="208144" name="Rectangle 272"/>
            <p:cNvSpPr>
              <a:spLocks noChangeArrowheads="1"/>
            </p:cNvSpPr>
            <p:nvPr/>
          </p:nvSpPr>
          <p:spPr bwMode="auto">
            <a:xfrm>
              <a:off x="3878" y="2476"/>
              <a:ext cx="3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400">
                  <a:solidFill>
                    <a:srgbClr val="000000"/>
                  </a:solidFill>
                </a:rPr>
                <a:t>шлюз</a:t>
              </a:r>
              <a:endParaRPr lang="ru-RU" altLang="ru-RU" sz="1400"/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SIP </a:t>
            </a:r>
            <a:r>
              <a:rPr kumimoji="1" lang="ru-RU" altLang="zh-TW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желісінің</a:t>
            </a:r>
            <a:r>
              <a:rPr kumimoji="1" lang="ru-RU" altLang="zh-TW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құрылғылары</a:t>
            </a:r>
            <a:endParaRPr kumimoji="1" lang="uk-UA" altLang="ru-RU" sz="4000" b="1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kumimoji="1" lang="en-US" altLang="zh-TW" sz="24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SIP</a:t>
            </a:r>
            <a:r>
              <a:rPr kumimoji="1" lang="ru-RU" altLang="zh-TW" sz="24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Клиент</a:t>
            </a:r>
            <a:endParaRPr kumimoji="1" lang="en-US" altLang="zh-TW" sz="2400" b="1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kumimoji="1" lang="en-US" altLang="zh-TW" sz="2400" b="1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kumimoji="1" lang="en-US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en-US" altLang="zh-TW" sz="24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User agent client (UAC)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- </a:t>
            </a:r>
            <a:r>
              <a:rPr kumimoji="1" lang="en-US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SIP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сұрауларын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бастайтын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клиенттік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бағдарлама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kumimoji="1" lang="en-US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en-US" altLang="zh-TW" sz="24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User agent server (UAS)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-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Клиенттен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en-US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SIP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сұрауын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алған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кезде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пайдаланушының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сұрауларына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жауап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беретін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серверлік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қосымша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90000"/>
              </a:lnSpc>
            </a:pPr>
            <a:endParaRPr kumimoji="1" lang="ru-RU" altLang="zh-TW" sz="24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Әдетте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көптеген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бағдарламалар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en-US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UAC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және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en-US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UAS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сияқты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жұмыс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істейді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kumimoji="1" lang="en-US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SIP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клиенті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en-US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PC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бағдарламасы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kumimoji="1" lang="en-US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IP 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телефоны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немесе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en-US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SIP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шлюзі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болуы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мүмкін</a:t>
            </a:r>
            <a:endParaRPr lang="uk-UA" altLang="ru-RU" sz="36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SIP </a:t>
            </a:r>
            <a:r>
              <a:rPr kumimoji="1" lang="ru-RU" altLang="zh-TW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желісінің</a:t>
            </a:r>
            <a:r>
              <a:rPr kumimoji="1" lang="ru-RU" altLang="zh-TW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құрылғылары</a:t>
            </a:r>
            <a:br>
              <a:rPr kumimoji="1" lang="en-US" altLang="zh-TW" sz="4000" b="1" dirty="0">
                <a:ea typeface="PMingLiU" panose="02020500000000000000" pitchFamily="18" charset="-120"/>
              </a:rPr>
            </a:br>
            <a:endParaRPr kumimoji="1" lang="uk-UA" altLang="ru-RU" sz="4000" b="1" dirty="0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sz="2400" b="1" dirty="0">
                <a:ea typeface="PMingLiU" panose="02020500000000000000" pitchFamily="18" charset="-120"/>
              </a:rPr>
              <a:t>SIP </a:t>
            </a:r>
            <a:r>
              <a:rPr kumimoji="1" lang="ru-RU" altLang="zh-TW" sz="2400" b="1" dirty="0" err="1"/>
              <a:t>серверлері</a:t>
            </a:r>
            <a:endParaRPr kumimoji="1" lang="en-US" altLang="zh-TW" sz="2400" b="1" dirty="0">
              <a:ea typeface="PMingLiU" panose="02020500000000000000" pitchFamily="18" charset="-120"/>
            </a:endParaRPr>
          </a:p>
          <a:p>
            <a:endParaRPr kumimoji="1" lang="en-US" altLang="zh-TW" sz="2400" b="1" dirty="0">
              <a:ea typeface="PMingLiU" panose="02020500000000000000" pitchFamily="18" charset="-120"/>
            </a:endParaRPr>
          </a:p>
          <a:p>
            <a:pPr lvl="1"/>
            <a:r>
              <a:rPr kumimoji="1" lang="en-US" altLang="zh-TW" sz="2000" dirty="0">
                <a:ea typeface="PMingLiU" panose="02020500000000000000" pitchFamily="18" charset="-120"/>
              </a:rPr>
              <a:t> </a:t>
            </a:r>
            <a:r>
              <a:rPr kumimoji="1" lang="en-US" altLang="zh-TW" sz="2000" b="1" dirty="0">
                <a:ea typeface="PMingLiU" panose="02020500000000000000" pitchFamily="18" charset="-120"/>
              </a:rPr>
              <a:t>Location server</a:t>
            </a:r>
            <a:r>
              <a:rPr kumimoji="1" lang="en-US" altLang="zh-TW" sz="2000" dirty="0">
                <a:ea typeface="PMingLiU" panose="02020500000000000000" pitchFamily="18" charset="-120"/>
              </a:rPr>
              <a:t> - </a:t>
            </a:r>
            <a:r>
              <a:rPr kumimoji="1" lang="ru-RU" altLang="zh-TW" sz="2000" dirty="0" err="1"/>
              <a:t>орынды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анықтау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сервері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шақырылатын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абоненттердің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орналасқан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жері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туралы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ақпарат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алу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үшін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пайдаланылады</a:t>
            </a:r>
            <a:r>
              <a:rPr kumimoji="1" lang="ru-RU" altLang="zh-TW" sz="2000" dirty="0"/>
              <a:t>.</a:t>
            </a:r>
            <a:endParaRPr kumimoji="1" lang="en-US" altLang="zh-TW" sz="2000" dirty="0">
              <a:ea typeface="PMingLiU" panose="02020500000000000000" pitchFamily="18" charset="-120"/>
            </a:endParaRPr>
          </a:p>
          <a:p>
            <a:pPr lvl="1"/>
            <a:r>
              <a:rPr kumimoji="1" lang="en-US" altLang="zh-TW" sz="2000" dirty="0">
                <a:ea typeface="PMingLiU" panose="02020500000000000000" pitchFamily="18" charset="-120"/>
              </a:rPr>
              <a:t> </a:t>
            </a:r>
            <a:r>
              <a:rPr kumimoji="1" lang="en-US" altLang="zh-TW" sz="2000" b="1" dirty="0">
                <a:ea typeface="PMingLiU" panose="02020500000000000000" pitchFamily="18" charset="-120"/>
              </a:rPr>
              <a:t>Proxy server</a:t>
            </a:r>
            <a:r>
              <a:rPr kumimoji="1" lang="en-US" altLang="zh-TW" sz="2000" dirty="0">
                <a:ea typeface="PMingLiU" panose="02020500000000000000" pitchFamily="18" charset="-120"/>
              </a:rPr>
              <a:t> - </a:t>
            </a:r>
            <a:r>
              <a:rPr kumimoji="1" lang="ru-RU" altLang="zh-TW" sz="2000" dirty="0" err="1"/>
              <a:t>бұл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клиенттерден</a:t>
            </a:r>
            <a:r>
              <a:rPr kumimoji="1" lang="ru-RU" altLang="zh-TW" sz="2000" dirty="0"/>
              <a:t> </a:t>
            </a:r>
            <a:r>
              <a:rPr kumimoji="1" lang="en-US" altLang="zh-TW" sz="2000" dirty="0"/>
              <a:t>SIP </a:t>
            </a:r>
            <a:r>
              <a:rPr kumimoji="1" lang="ru-RU" altLang="zh-TW" sz="2000" dirty="0" err="1"/>
              <a:t>сұрауларын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қабылдайтын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және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оларды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желідегі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келесі</a:t>
            </a:r>
            <a:r>
              <a:rPr kumimoji="1" lang="ru-RU" altLang="zh-TW" sz="2000" dirty="0"/>
              <a:t> </a:t>
            </a:r>
            <a:r>
              <a:rPr kumimoji="1" lang="en-US" altLang="zh-TW" sz="2000" dirty="0"/>
              <a:t>SIP </a:t>
            </a:r>
            <a:r>
              <a:rPr kumimoji="1" lang="ru-RU" altLang="zh-TW" sz="2000" dirty="0" err="1"/>
              <a:t>серверіне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бағыттайтын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делдал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құрылғы</a:t>
            </a:r>
            <a:r>
              <a:rPr kumimoji="1" lang="ru-RU" altLang="zh-TW" sz="2000" dirty="0"/>
              <a:t>. Прокси-сервер аутентификация, авторизация, </a:t>
            </a:r>
            <a:r>
              <a:rPr kumimoji="1" lang="ru-RU" altLang="zh-TW" sz="2000" dirty="0" err="1"/>
              <a:t>маршруттау</a:t>
            </a:r>
            <a:r>
              <a:rPr kumimoji="1" lang="ru-RU" altLang="zh-TW" sz="2000" dirty="0"/>
              <a:t>, </a:t>
            </a:r>
            <a:r>
              <a:rPr kumimoji="1" lang="ru-RU" altLang="zh-TW" sz="2000" dirty="0" err="1"/>
              <a:t>қауіпсіздік</a:t>
            </a:r>
            <a:r>
              <a:rPr kumimoji="1" lang="ru-RU" altLang="zh-TW" sz="2000" dirty="0"/>
              <a:t>, </a:t>
            </a:r>
            <a:r>
              <a:rPr kumimoji="1" lang="ru-RU" altLang="zh-TW" sz="2000" dirty="0" err="1"/>
              <a:t>кіруді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бақылау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және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сенімді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сұраныстарды</a:t>
            </a:r>
            <a:r>
              <a:rPr kumimoji="1" lang="ru-RU" altLang="zh-TW" sz="2000" dirty="0"/>
              <a:t> беру </a:t>
            </a:r>
            <a:r>
              <a:rPr kumimoji="1" lang="ru-RU" altLang="zh-TW" sz="2000" dirty="0" err="1"/>
              <a:t>сияқты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қосымша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функцияларды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орындай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алады</a:t>
            </a:r>
            <a:r>
              <a:rPr kumimoji="1" lang="ru-RU" altLang="zh-TW" sz="2000" dirty="0"/>
              <a:t>.</a:t>
            </a:r>
            <a:endParaRPr lang="uk-UA" altLang="ru-RU" sz="28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SIP </a:t>
            </a:r>
            <a:r>
              <a:rPr kumimoji="1" lang="ru-RU" altLang="zh-TW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желісінің</a:t>
            </a:r>
            <a:r>
              <a:rPr kumimoji="1" lang="ru-RU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құрылғылары</a:t>
            </a:r>
            <a:endParaRPr kumimoji="1" lang="uk-UA" altLang="ru-RU" b="1" dirty="0">
              <a:ea typeface="PMingLiU" panose="02020500000000000000" pitchFamily="18" charset="-120"/>
            </a:endParaRP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kumimoji="1" lang="en-US" altLang="zh-TW" sz="28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SIP </a:t>
            </a:r>
            <a:r>
              <a:rPr kumimoji="1" lang="ru-RU" altLang="zh-TW" sz="28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сервер</a:t>
            </a:r>
            <a:endParaRPr kumimoji="1" lang="en-US" altLang="zh-TW" sz="2800" b="1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kumimoji="1" lang="en-US" altLang="zh-TW" sz="2800" b="1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kumimoji="1" lang="en-US" altLang="zh-TW" sz="24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Redirect server</a:t>
            </a:r>
            <a:r>
              <a:rPr kumimoji="1" lang="en-US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- 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Клиентке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хабарламаны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жіберудің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келесі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қадамы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туралы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ақпарат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береді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және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келесі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қадамда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серверден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немесе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тікелей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Клиентті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қосу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туралы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en-US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UAS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сұрайды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  <a:endParaRPr kumimoji="1" lang="en-US" altLang="zh-TW" sz="24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kumimoji="1" lang="en-US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en-US" altLang="zh-TW" sz="24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Registrar server </a:t>
            </a:r>
            <a:r>
              <a:rPr kumimoji="1" lang="en-US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-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Тіркеу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сервері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олардың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орналасқан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жерін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тіркеу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үшін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en-US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UAC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сұрауларына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қызмет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етеді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Көбінесе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прокси-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сервермен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немесе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қайта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бағыттау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серверімен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біріктіріледі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  <a:endParaRPr lang="uk-UA" altLang="ru-RU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SIP </a:t>
            </a:r>
            <a:r>
              <a:rPr lang="uk-UA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желісінің</a:t>
            </a:r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endParaRPr lang="uk-UA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0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57338"/>
            <a:ext cx="6696075" cy="439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3200" b="1" dirty="0"/>
              <a:t>SIP </a:t>
            </a:r>
            <a:r>
              <a:rPr lang="ru-RU" altLang="ru-RU" sz="3200" b="1" dirty="0" err="1"/>
              <a:t>хаттамасы</a:t>
            </a:r>
            <a:r>
              <a:rPr lang="ru-RU" altLang="ru-RU" sz="3200" b="1" dirty="0"/>
              <a:t> </a:t>
            </a:r>
            <a:r>
              <a:rPr lang="ru-RU" altLang="ru-RU" sz="3200" b="1" dirty="0" err="1"/>
              <a:t>негізінде</a:t>
            </a:r>
            <a:r>
              <a:rPr lang="ru-RU" altLang="ru-RU" sz="3200" b="1" dirty="0"/>
              <a:t> </a:t>
            </a:r>
            <a:r>
              <a:rPr lang="ru-RU" altLang="ru-RU" sz="3200" b="1" dirty="0" err="1"/>
              <a:t>құрылған</a:t>
            </a:r>
            <a:r>
              <a:rPr lang="ru-RU" altLang="ru-RU" sz="3200" b="1" dirty="0"/>
              <a:t> </a:t>
            </a:r>
            <a:r>
              <a:rPr lang="ru-RU" altLang="ru-RU" sz="3200" b="1" dirty="0" err="1"/>
              <a:t>желі</a:t>
            </a:r>
            <a:endParaRPr lang="ru-RU" altLang="ru-RU" sz="3200" b="1" dirty="0"/>
          </a:p>
        </p:txBody>
      </p:sp>
      <p:pic>
        <p:nvPicPr>
          <p:cNvPr id="2457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773238"/>
            <a:ext cx="8243887" cy="3740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764" name="Freeform 4"/>
          <p:cNvSpPr>
            <a:spLocks/>
          </p:cNvSpPr>
          <p:nvPr/>
        </p:nvSpPr>
        <p:spPr bwMode="auto">
          <a:xfrm>
            <a:off x="2038350" y="1612900"/>
            <a:ext cx="3663950" cy="4365625"/>
          </a:xfrm>
          <a:custGeom>
            <a:avLst/>
            <a:gdLst>
              <a:gd name="T0" fmla="*/ 1404 w 2308"/>
              <a:gd name="T1" fmla="*/ 88 h 2750"/>
              <a:gd name="T2" fmla="*/ 1028 w 2308"/>
              <a:gd name="T3" fmla="*/ 144 h 2750"/>
              <a:gd name="T4" fmla="*/ 908 w 2308"/>
              <a:gd name="T5" fmla="*/ 248 h 2750"/>
              <a:gd name="T6" fmla="*/ 676 w 2308"/>
              <a:gd name="T7" fmla="*/ 376 h 2750"/>
              <a:gd name="T8" fmla="*/ 548 w 2308"/>
              <a:gd name="T9" fmla="*/ 456 h 2750"/>
              <a:gd name="T10" fmla="*/ 468 w 2308"/>
              <a:gd name="T11" fmla="*/ 544 h 2750"/>
              <a:gd name="T12" fmla="*/ 428 w 2308"/>
              <a:gd name="T13" fmla="*/ 600 h 2750"/>
              <a:gd name="T14" fmla="*/ 396 w 2308"/>
              <a:gd name="T15" fmla="*/ 648 h 2750"/>
              <a:gd name="T16" fmla="*/ 348 w 2308"/>
              <a:gd name="T17" fmla="*/ 712 h 2750"/>
              <a:gd name="T18" fmla="*/ 316 w 2308"/>
              <a:gd name="T19" fmla="*/ 760 h 2750"/>
              <a:gd name="T20" fmla="*/ 268 w 2308"/>
              <a:gd name="T21" fmla="*/ 864 h 2750"/>
              <a:gd name="T22" fmla="*/ 220 w 2308"/>
              <a:gd name="T23" fmla="*/ 960 h 2750"/>
              <a:gd name="T24" fmla="*/ 148 w 2308"/>
              <a:gd name="T25" fmla="*/ 1088 h 2750"/>
              <a:gd name="T26" fmla="*/ 116 w 2308"/>
              <a:gd name="T27" fmla="*/ 1144 h 2750"/>
              <a:gd name="T28" fmla="*/ 68 w 2308"/>
              <a:gd name="T29" fmla="*/ 1288 h 2750"/>
              <a:gd name="T30" fmla="*/ 68 w 2308"/>
              <a:gd name="T31" fmla="*/ 1912 h 2750"/>
              <a:gd name="T32" fmla="*/ 220 w 2308"/>
              <a:gd name="T33" fmla="*/ 2192 h 2750"/>
              <a:gd name="T34" fmla="*/ 364 w 2308"/>
              <a:gd name="T35" fmla="*/ 2368 h 2750"/>
              <a:gd name="T36" fmla="*/ 428 w 2308"/>
              <a:gd name="T37" fmla="*/ 2384 h 2750"/>
              <a:gd name="T38" fmla="*/ 516 w 2308"/>
              <a:gd name="T39" fmla="*/ 2424 h 2750"/>
              <a:gd name="T40" fmla="*/ 684 w 2308"/>
              <a:gd name="T41" fmla="*/ 2504 h 2750"/>
              <a:gd name="T42" fmla="*/ 916 w 2308"/>
              <a:gd name="T43" fmla="*/ 2600 h 2750"/>
              <a:gd name="T44" fmla="*/ 1028 w 2308"/>
              <a:gd name="T45" fmla="*/ 2664 h 2750"/>
              <a:gd name="T46" fmla="*/ 1252 w 2308"/>
              <a:gd name="T47" fmla="*/ 2688 h 2750"/>
              <a:gd name="T48" fmla="*/ 1844 w 2308"/>
              <a:gd name="T49" fmla="*/ 2728 h 2750"/>
              <a:gd name="T50" fmla="*/ 2236 w 2308"/>
              <a:gd name="T51" fmla="*/ 2720 h 2750"/>
              <a:gd name="T52" fmla="*/ 2260 w 2308"/>
              <a:gd name="T53" fmla="*/ 2664 h 2750"/>
              <a:gd name="T54" fmla="*/ 2276 w 2308"/>
              <a:gd name="T55" fmla="*/ 2640 h 2750"/>
              <a:gd name="T56" fmla="*/ 2292 w 2308"/>
              <a:gd name="T57" fmla="*/ 2608 h 2750"/>
              <a:gd name="T58" fmla="*/ 2308 w 2308"/>
              <a:gd name="T59" fmla="*/ 2560 h 2750"/>
              <a:gd name="T60" fmla="*/ 2260 w 2308"/>
              <a:gd name="T61" fmla="*/ 2032 h 2750"/>
              <a:gd name="T62" fmla="*/ 2220 w 2308"/>
              <a:gd name="T63" fmla="*/ 1800 h 2750"/>
              <a:gd name="T64" fmla="*/ 2116 w 2308"/>
              <a:gd name="T65" fmla="*/ 1688 h 2750"/>
              <a:gd name="T66" fmla="*/ 2060 w 2308"/>
              <a:gd name="T67" fmla="*/ 1672 h 2750"/>
              <a:gd name="T68" fmla="*/ 2004 w 2308"/>
              <a:gd name="T69" fmla="*/ 1632 h 2750"/>
              <a:gd name="T70" fmla="*/ 1972 w 2308"/>
              <a:gd name="T71" fmla="*/ 1624 h 2750"/>
              <a:gd name="T72" fmla="*/ 1708 w 2308"/>
              <a:gd name="T73" fmla="*/ 1576 h 2750"/>
              <a:gd name="T74" fmla="*/ 1468 w 2308"/>
              <a:gd name="T75" fmla="*/ 1528 h 2750"/>
              <a:gd name="T76" fmla="*/ 1388 w 2308"/>
              <a:gd name="T77" fmla="*/ 1504 h 2750"/>
              <a:gd name="T78" fmla="*/ 1300 w 2308"/>
              <a:gd name="T79" fmla="*/ 1456 h 2750"/>
              <a:gd name="T80" fmla="*/ 1172 w 2308"/>
              <a:gd name="T81" fmla="*/ 1272 h 2750"/>
              <a:gd name="T82" fmla="*/ 1172 w 2308"/>
              <a:gd name="T83" fmla="*/ 1096 h 2750"/>
              <a:gd name="T84" fmla="*/ 1244 w 2308"/>
              <a:gd name="T85" fmla="*/ 1032 h 2750"/>
              <a:gd name="T86" fmla="*/ 1564 w 2308"/>
              <a:gd name="T87" fmla="*/ 952 h 2750"/>
              <a:gd name="T88" fmla="*/ 1636 w 2308"/>
              <a:gd name="T89" fmla="*/ 904 h 2750"/>
              <a:gd name="T90" fmla="*/ 1732 w 2308"/>
              <a:gd name="T91" fmla="*/ 824 h 2750"/>
              <a:gd name="T92" fmla="*/ 1780 w 2308"/>
              <a:gd name="T93" fmla="*/ 760 h 2750"/>
              <a:gd name="T94" fmla="*/ 1868 w 2308"/>
              <a:gd name="T95" fmla="*/ 672 h 2750"/>
              <a:gd name="T96" fmla="*/ 1916 w 2308"/>
              <a:gd name="T97" fmla="*/ 624 h 2750"/>
              <a:gd name="T98" fmla="*/ 1956 w 2308"/>
              <a:gd name="T99" fmla="*/ 528 h 2750"/>
              <a:gd name="T100" fmla="*/ 1908 w 2308"/>
              <a:gd name="T101" fmla="*/ 232 h 2750"/>
              <a:gd name="T102" fmla="*/ 1860 w 2308"/>
              <a:gd name="T103" fmla="*/ 144 h 2750"/>
              <a:gd name="T104" fmla="*/ 1812 w 2308"/>
              <a:gd name="T105" fmla="*/ 104 h 2750"/>
              <a:gd name="T106" fmla="*/ 1764 w 2308"/>
              <a:gd name="T107" fmla="*/ 56 h 2750"/>
              <a:gd name="T108" fmla="*/ 1740 w 2308"/>
              <a:gd name="T109" fmla="*/ 32 h 2750"/>
              <a:gd name="T110" fmla="*/ 1580 w 2308"/>
              <a:gd name="T111" fmla="*/ 0 h 2750"/>
              <a:gd name="T112" fmla="*/ 1356 w 2308"/>
              <a:gd name="T113" fmla="*/ 24 h 2750"/>
              <a:gd name="T114" fmla="*/ 1292 w 2308"/>
              <a:gd name="T115" fmla="*/ 88 h 2750"/>
              <a:gd name="T116" fmla="*/ 1268 w 2308"/>
              <a:gd name="T117" fmla="*/ 96 h 2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308" h="2750">
                <a:moveTo>
                  <a:pt x="1404" y="88"/>
                </a:moveTo>
                <a:cubicBezTo>
                  <a:pt x="1277" y="96"/>
                  <a:pt x="1144" y="86"/>
                  <a:pt x="1028" y="144"/>
                </a:cubicBezTo>
                <a:cubicBezTo>
                  <a:pt x="998" y="184"/>
                  <a:pt x="949" y="218"/>
                  <a:pt x="908" y="248"/>
                </a:cubicBezTo>
                <a:cubicBezTo>
                  <a:pt x="832" y="303"/>
                  <a:pt x="768" y="361"/>
                  <a:pt x="676" y="376"/>
                </a:cubicBezTo>
                <a:cubicBezTo>
                  <a:pt x="632" y="405"/>
                  <a:pt x="597" y="437"/>
                  <a:pt x="548" y="456"/>
                </a:cubicBezTo>
                <a:cubicBezTo>
                  <a:pt x="526" y="499"/>
                  <a:pt x="499" y="505"/>
                  <a:pt x="468" y="544"/>
                </a:cubicBezTo>
                <a:cubicBezTo>
                  <a:pt x="394" y="639"/>
                  <a:pt x="510" y="518"/>
                  <a:pt x="428" y="600"/>
                </a:cubicBezTo>
                <a:cubicBezTo>
                  <a:pt x="409" y="657"/>
                  <a:pt x="436" y="588"/>
                  <a:pt x="396" y="648"/>
                </a:cubicBezTo>
                <a:cubicBezTo>
                  <a:pt x="351" y="716"/>
                  <a:pt x="396" y="680"/>
                  <a:pt x="348" y="712"/>
                </a:cubicBezTo>
                <a:cubicBezTo>
                  <a:pt x="337" y="728"/>
                  <a:pt x="327" y="744"/>
                  <a:pt x="316" y="760"/>
                </a:cubicBezTo>
                <a:cubicBezTo>
                  <a:pt x="290" y="800"/>
                  <a:pt x="301" y="820"/>
                  <a:pt x="268" y="864"/>
                </a:cubicBezTo>
                <a:cubicBezTo>
                  <a:pt x="246" y="930"/>
                  <a:pt x="261" y="898"/>
                  <a:pt x="220" y="960"/>
                </a:cubicBezTo>
                <a:cubicBezTo>
                  <a:pt x="191" y="1004"/>
                  <a:pt x="195" y="1056"/>
                  <a:pt x="148" y="1088"/>
                </a:cubicBezTo>
                <a:cubicBezTo>
                  <a:pt x="138" y="1107"/>
                  <a:pt x="122" y="1123"/>
                  <a:pt x="116" y="1144"/>
                </a:cubicBezTo>
                <a:cubicBezTo>
                  <a:pt x="76" y="1289"/>
                  <a:pt x="125" y="1231"/>
                  <a:pt x="68" y="1288"/>
                </a:cubicBezTo>
                <a:cubicBezTo>
                  <a:pt x="34" y="1493"/>
                  <a:pt x="0" y="1708"/>
                  <a:pt x="68" y="1912"/>
                </a:cubicBezTo>
                <a:cubicBezTo>
                  <a:pt x="82" y="2008"/>
                  <a:pt x="136" y="2136"/>
                  <a:pt x="220" y="2192"/>
                </a:cubicBezTo>
                <a:cubicBezTo>
                  <a:pt x="240" y="2274"/>
                  <a:pt x="301" y="2317"/>
                  <a:pt x="364" y="2368"/>
                </a:cubicBezTo>
                <a:cubicBezTo>
                  <a:pt x="381" y="2382"/>
                  <a:pt x="428" y="2384"/>
                  <a:pt x="428" y="2384"/>
                </a:cubicBezTo>
                <a:cubicBezTo>
                  <a:pt x="463" y="2410"/>
                  <a:pt x="478" y="2408"/>
                  <a:pt x="516" y="2424"/>
                </a:cubicBezTo>
                <a:cubicBezTo>
                  <a:pt x="577" y="2449"/>
                  <a:pt x="620" y="2488"/>
                  <a:pt x="684" y="2504"/>
                </a:cubicBezTo>
                <a:cubicBezTo>
                  <a:pt x="757" y="2548"/>
                  <a:pt x="832" y="2586"/>
                  <a:pt x="916" y="2600"/>
                </a:cubicBezTo>
                <a:cubicBezTo>
                  <a:pt x="954" y="2619"/>
                  <a:pt x="988" y="2651"/>
                  <a:pt x="1028" y="2664"/>
                </a:cubicBezTo>
                <a:cubicBezTo>
                  <a:pt x="1093" y="2686"/>
                  <a:pt x="1192" y="2684"/>
                  <a:pt x="1252" y="2688"/>
                </a:cubicBezTo>
                <a:cubicBezTo>
                  <a:pt x="1437" y="2750"/>
                  <a:pt x="1662" y="2725"/>
                  <a:pt x="1844" y="2728"/>
                </a:cubicBezTo>
                <a:cubicBezTo>
                  <a:pt x="1975" y="2725"/>
                  <a:pt x="2106" y="2730"/>
                  <a:pt x="2236" y="2720"/>
                </a:cubicBezTo>
                <a:cubicBezTo>
                  <a:pt x="2251" y="2719"/>
                  <a:pt x="2258" y="2669"/>
                  <a:pt x="2260" y="2664"/>
                </a:cubicBezTo>
                <a:cubicBezTo>
                  <a:pt x="2264" y="2655"/>
                  <a:pt x="2271" y="2648"/>
                  <a:pt x="2276" y="2640"/>
                </a:cubicBezTo>
                <a:cubicBezTo>
                  <a:pt x="2282" y="2630"/>
                  <a:pt x="2288" y="2619"/>
                  <a:pt x="2292" y="2608"/>
                </a:cubicBezTo>
                <a:cubicBezTo>
                  <a:pt x="2298" y="2592"/>
                  <a:pt x="2308" y="2560"/>
                  <a:pt x="2308" y="2560"/>
                </a:cubicBezTo>
                <a:cubicBezTo>
                  <a:pt x="2297" y="2381"/>
                  <a:pt x="2279" y="2209"/>
                  <a:pt x="2260" y="2032"/>
                </a:cubicBezTo>
                <a:cubicBezTo>
                  <a:pt x="2254" y="1903"/>
                  <a:pt x="2278" y="1878"/>
                  <a:pt x="2220" y="1800"/>
                </a:cubicBezTo>
                <a:cubicBezTo>
                  <a:pt x="2209" y="1767"/>
                  <a:pt x="2150" y="1708"/>
                  <a:pt x="2116" y="1688"/>
                </a:cubicBezTo>
                <a:cubicBezTo>
                  <a:pt x="2099" y="1678"/>
                  <a:pt x="2078" y="1680"/>
                  <a:pt x="2060" y="1672"/>
                </a:cubicBezTo>
                <a:cubicBezTo>
                  <a:pt x="1936" y="1619"/>
                  <a:pt x="2114" y="1695"/>
                  <a:pt x="2004" y="1632"/>
                </a:cubicBezTo>
                <a:cubicBezTo>
                  <a:pt x="1994" y="1627"/>
                  <a:pt x="1982" y="1628"/>
                  <a:pt x="1972" y="1624"/>
                </a:cubicBezTo>
                <a:cubicBezTo>
                  <a:pt x="1842" y="1575"/>
                  <a:pt x="1882" y="1585"/>
                  <a:pt x="1708" y="1576"/>
                </a:cubicBezTo>
                <a:cubicBezTo>
                  <a:pt x="1625" y="1567"/>
                  <a:pt x="1550" y="1540"/>
                  <a:pt x="1468" y="1528"/>
                </a:cubicBezTo>
                <a:cubicBezTo>
                  <a:pt x="1410" y="1509"/>
                  <a:pt x="1436" y="1516"/>
                  <a:pt x="1388" y="1504"/>
                </a:cubicBezTo>
                <a:cubicBezTo>
                  <a:pt x="1358" y="1481"/>
                  <a:pt x="1331" y="1476"/>
                  <a:pt x="1300" y="1456"/>
                </a:cubicBezTo>
                <a:cubicBezTo>
                  <a:pt x="1257" y="1391"/>
                  <a:pt x="1198" y="1349"/>
                  <a:pt x="1172" y="1272"/>
                </a:cubicBezTo>
                <a:cubicBezTo>
                  <a:pt x="1166" y="1209"/>
                  <a:pt x="1156" y="1160"/>
                  <a:pt x="1172" y="1096"/>
                </a:cubicBezTo>
                <a:cubicBezTo>
                  <a:pt x="1178" y="1071"/>
                  <a:pt x="1227" y="1039"/>
                  <a:pt x="1244" y="1032"/>
                </a:cubicBezTo>
                <a:cubicBezTo>
                  <a:pt x="1350" y="990"/>
                  <a:pt x="1450" y="968"/>
                  <a:pt x="1564" y="952"/>
                </a:cubicBezTo>
                <a:cubicBezTo>
                  <a:pt x="1590" y="935"/>
                  <a:pt x="1606" y="914"/>
                  <a:pt x="1636" y="904"/>
                </a:cubicBezTo>
                <a:cubicBezTo>
                  <a:pt x="1663" y="863"/>
                  <a:pt x="1707" y="857"/>
                  <a:pt x="1732" y="824"/>
                </a:cubicBezTo>
                <a:cubicBezTo>
                  <a:pt x="1748" y="803"/>
                  <a:pt x="1764" y="781"/>
                  <a:pt x="1780" y="760"/>
                </a:cubicBezTo>
                <a:cubicBezTo>
                  <a:pt x="1798" y="736"/>
                  <a:pt x="1846" y="702"/>
                  <a:pt x="1868" y="672"/>
                </a:cubicBezTo>
                <a:cubicBezTo>
                  <a:pt x="1898" y="632"/>
                  <a:pt x="1881" y="647"/>
                  <a:pt x="1916" y="624"/>
                </a:cubicBezTo>
                <a:cubicBezTo>
                  <a:pt x="1957" y="563"/>
                  <a:pt x="1945" y="595"/>
                  <a:pt x="1956" y="528"/>
                </a:cubicBezTo>
                <a:cubicBezTo>
                  <a:pt x="1952" y="428"/>
                  <a:pt x="1984" y="308"/>
                  <a:pt x="1908" y="232"/>
                </a:cubicBezTo>
                <a:cubicBezTo>
                  <a:pt x="1893" y="187"/>
                  <a:pt x="1896" y="168"/>
                  <a:pt x="1860" y="144"/>
                </a:cubicBezTo>
                <a:cubicBezTo>
                  <a:pt x="1823" y="89"/>
                  <a:pt x="1870" y="150"/>
                  <a:pt x="1812" y="104"/>
                </a:cubicBezTo>
                <a:cubicBezTo>
                  <a:pt x="1794" y="90"/>
                  <a:pt x="1780" y="72"/>
                  <a:pt x="1764" y="56"/>
                </a:cubicBezTo>
                <a:cubicBezTo>
                  <a:pt x="1756" y="48"/>
                  <a:pt x="1751" y="36"/>
                  <a:pt x="1740" y="32"/>
                </a:cubicBezTo>
                <a:cubicBezTo>
                  <a:pt x="1688" y="15"/>
                  <a:pt x="1634" y="11"/>
                  <a:pt x="1580" y="0"/>
                </a:cubicBezTo>
                <a:cubicBezTo>
                  <a:pt x="1502" y="5"/>
                  <a:pt x="1431" y="5"/>
                  <a:pt x="1356" y="24"/>
                </a:cubicBezTo>
                <a:cubicBezTo>
                  <a:pt x="1344" y="59"/>
                  <a:pt x="1326" y="73"/>
                  <a:pt x="1292" y="88"/>
                </a:cubicBezTo>
                <a:cubicBezTo>
                  <a:pt x="1284" y="91"/>
                  <a:pt x="1268" y="96"/>
                  <a:pt x="1268" y="96"/>
                </a:cubicBezTo>
              </a:path>
            </a:pathLst>
          </a:custGeom>
          <a:noFill/>
          <a:ln w="57150" cap="rnd" cmpd="sng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765" name="Text Box 5"/>
          <p:cNvSpPr txBox="1">
            <a:spLocks noChangeArrowheads="1"/>
          </p:cNvSpPr>
          <p:nvPr/>
        </p:nvSpPr>
        <p:spPr bwMode="auto">
          <a:xfrm>
            <a:off x="1116013" y="6189663"/>
            <a:ext cx="483856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dirty="0" err="1"/>
              <a:t>Бір</a:t>
            </a:r>
            <a:r>
              <a:rPr lang="ru-RU" altLang="ru-RU" sz="1600" dirty="0"/>
              <a:t> </a:t>
            </a:r>
            <a:r>
              <a:rPr lang="ru-RU" altLang="ru-RU" sz="1600" dirty="0" err="1"/>
              <a:t>физикалық</a:t>
            </a:r>
            <a:r>
              <a:rPr lang="ru-RU" altLang="ru-RU" sz="1600" dirty="0"/>
              <a:t> </a:t>
            </a:r>
            <a:r>
              <a:rPr lang="ru-RU" altLang="ru-RU" sz="1600" dirty="0" err="1"/>
              <a:t>құрылғыда</a:t>
            </a:r>
            <a:r>
              <a:rPr lang="ru-RU" altLang="ru-RU" sz="1600" dirty="0"/>
              <a:t> </a:t>
            </a:r>
            <a:r>
              <a:rPr lang="ru-RU" altLang="ru-RU" sz="1600" dirty="0" err="1"/>
              <a:t>іске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асырылуы</a:t>
            </a:r>
            <a:r>
              <a:rPr lang="ru-RU" altLang="ru-RU" sz="1600" dirty="0"/>
              <a:t> </a:t>
            </a:r>
            <a:r>
              <a:rPr lang="ru-RU" altLang="ru-RU" sz="1600" dirty="0" err="1"/>
              <a:t>мүмкін</a:t>
            </a:r>
            <a:endParaRPr lang="ru-RU" altLang="ru-RU" sz="1600" dirty="0"/>
          </a:p>
        </p:txBody>
      </p:sp>
      <p:sp>
        <p:nvSpPr>
          <p:cNvPr id="245766" name="Line 6"/>
          <p:cNvSpPr>
            <a:spLocks noChangeShapeType="1"/>
          </p:cNvSpPr>
          <p:nvPr/>
        </p:nvSpPr>
        <p:spPr bwMode="auto">
          <a:xfrm>
            <a:off x="900113" y="6308725"/>
            <a:ext cx="215900" cy="0"/>
          </a:xfrm>
          <a:prstGeom prst="line">
            <a:avLst/>
          </a:prstGeom>
          <a:noFill/>
          <a:ln w="57150" cap="rnd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6-Дәріске </a:t>
            </a:r>
            <a:r>
              <a:rPr lang="ru-RU" dirty="0" err="1"/>
              <a:t>бақылау</a:t>
            </a:r>
            <a:r>
              <a:rPr lang="ru-RU" dirty="0"/>
              <a:t> </a:t>
            </a:r>
            <a:r>
              <a:rPr lang="ru-RU" dirty="0" err="1"/>
              <a:t>сұрақтары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9295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ДӘРІС-7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SIP</a:t>
            </a:r>
            <a:r>
              <a:rPr lang="kk-KZ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 адрестеу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25621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Интернетте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хост табу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SIP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SIP URL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белгіленеді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80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SIP-де 4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мекен-жай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нысаны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бар:</a:t>
            </a:r>
          </a:p>
          <a:p>
            <a:pPr>
              <a:lnSpc>
                <a:spcPct val="80000"/>
              </a:lnSpc>
            </a:pP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имя@домен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1">
              <a:lnSpc>
                <a:spcPct val="80000"/>
              </a:lnSpc>
            </a:pP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имя@хост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1">
              <a:lnSpc>
                <a:spcPct val="80000"/>
              </a:lnSpc>
            </a:pP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имя@IP-адрес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1">
              <a:lnSpc>
                <a:spcPct val="80000"/>
              </a:lnSpc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№телефона-@шлюз. </a:t>
            </a:r>
            <a:endParaRPr lang="en-US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ru-RU" sz="2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sip: user1@sales.npc.spb.ru  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ru-RU" sz="2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sip</a:t>
            </a:r>
            <a:r>
              <a:rPr lang="ru-RU" altLang="ru-RU" sz="2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ru-RU" sz="2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user1@195.101.38.105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ru-RU" sz="2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sip</a:t>
            </a:r>
            <a:r>
              <a:rPr lang="ru-RU" altLang="ru-RU" sz="2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434-66-56</a:t>
            </a:r>
            <a:r>
              <a:rPr lang="en-US" altLang="ru-RU" sz="2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@gateway.ru </a:t>
            </a:r>
            <a:endParaRPr lang="ru-RU" altLang="ru-RU" sz="20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ru-RU" altLang="ru-RU" sz="20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ru-RU" altLang="ru-RU" sz="1600" b="1" i="1" dirty="0" err="1">
                <a:solidFill>
                  <a:schemeClr val="hlink"/>
                </a:solidFill>
              </a:rPr>
              <a:t>Ескерту</a:t>
            </a:r>
            <a:r>
              <a:rPr lang="ru-RU" altLang="ru-RU" sz="1600" b="1" i="1" dirty="0">
                <a:solidFill>
                  <a:schemeClr val="hlink"/>
                </a:solidFill>
              </a:rPr>
              <a:t>:</a:t>
            </a:r>
            <a:r>
              <a:rPr lang="ru-RU" altLang="ru-RU" sz="1600" i="1" dirty="0">
                <a:solidFill>
                  <a:schemeClr val="hlink"/>
                </a:solidFill>
              </a:rPr>
              <a:t> </a:t>
            </a:r>
            <a:r>
              <a:rPr lang="ru-RU" altLang="ru-RU" sz="1600" i="1" dirty="0" err="1"/>
              <a:t>ресурстардың</a:t>
            </a:r>
            <a:r>
              <a:rPr lang="ru-RU" altLang="ru-RU" sz="1600" i="1" dirty="0"/>
              <a:t> </a:t>
            </a:r>
            <a:r>
              <a:rPr lang="ru-RU" altLang="ru-RU" sz="1600" i="1" dirty="0" err="1"/>
              <a:t>бірыңғай</a:t>
            </a:r>
            <a:r>
              <a:rPr lang="ru-RU" altLang="ru-RU" sz="1600" i="1" dirty="0"/>
              <a:t> </a:t>
            </a:r>
            <a:r>
              <a:rPr lang="ru-RU" altLang="ru-RU" sz="1600" i="1" dirty="0" err="1"/>
              <a:t>көрсеткіші</a:t>
            </a:r>
            <a:r>
              <a:rPr lang="ru-RU" altLang="ru-RU" sz="1600" i="1" dirty="0"/>
              <a:t> (</a:t>
            </a:r>
            <a:r>
              <a:rPr lang="ru-RU" altLang="ru-RU" sz="1600" i="1" dirty="0" err="1"/>
              <a:t>ағыл</a:t>
            </a:r>
            <a:r>
              <a:rPr lang="ru-RU" altLang="ru-RU" sz="1600" i="1" dirty="0"/>
              <a:t>. </a:t>
            </a:r>
            <a:r>
              <a:rPr lang="en-US" altLang="ru-RU" sz="1600" i="1" dirty="0"/>
              <a:t>URL-Uniform Resource Locator) - </a:t>
            </a:r>
            <a:r>
              <a:rPr lang="ru-RU" altLang="ru-RU" sz="1600" i="1" dirty="0" err="1"/>
              <a:t>ресурстың</a:t>
            </a:r>
            <a:r>
              <a:rPr lang="ru-RU" altLang="ru-RU" sz="1600" i="1" dirty="0"/>
              <a:t> </a:t>
            </a:r>
            <a:r>
              <a:rPr lang="ru-RU" altLang="ru-RU" sz="1600" i="1" dirty="0" err="1"/>
              <a:t>біркелкі</a:t>
            </a:r>
            <a:r>
              <a:rPr lang="ru-RU" altLang="ru-RU" sz="1600" i="1" dirty="0"/>
              <a:t> локаторы (</a:t>
            </a:r>
            <a:r>
              <a:rPr lang="ru-RU" altLang="ru-RU" sz="1600" i="1" dirty="0" err="1"/>
              <a:t>орналасқан</a:t>
            </a:r>
            <a:r>
              <a:rPr lang="ru-RU" altLang="ru-RU" sz="1600" i="1" dirty="0"/>
              <a:t> </a:t>
            </a:r>
            <a:r>
              <a:rPr lang="ru-RU" altLang="ru-RU" sz="1600" i="1" dirty="0" err="1"/>
              <a:t>жерді</a:t>
            </a:r>
            <a:r>
              <a:rPr lang="ru-RU" altLang="ru-RU" sz="1600" i="1" dirty="0"/>
              <a:t> </a:t>
            </a:r>
            <a:r>
              <a:rPr lang="ru-RU" altLang="ru-RU" sz="1600" i="1" dirty="0" err="1"/>
              <a:t>анықтаушы</a:t>
            </a:r>
            <a:r>
              <a:rPr lang="ru-RU" altLang="ru-RU" sz="1600" i="1" dirty="0"/>
              <a:t>). </a:t>
            </a:r>
            <a:r>
              <a:rPr lang="ru-RU" altLang="ru-RU" sz="1600" i="1" dirty="0" err="1"/>
              <a:t>Ағылшын</a:t>
            </a:r>
            <a:r>
              <a:rPr lang="ru-RU" altLang="ru-RU" sz="1600" i="1" dirty="0"/>
              <a:t> </a:t>
            </a:r>
            <a:r>
              <a:rPr lang="ru-RU" altLang="ru-RU" sz="1600" i="1" dirty="0" err="1"/>
              <a:t>тілінде</a:t>
            </a:r>
            <a:r>
              <a:rPr lang="ru-RU" altLang="ru-RU" sz="1600" i="1" dirty="0"/>
              <a:t> " </a:t>
            </a:r>
            <a:r>
              <a:rPr lang="en-US" altLang="ru-RU" sz="1600" i="1" dirty="0"/>
              <a:t>URL " </a:t>
            </a:r>
            <a:r>
              <a:rPr lang="ru-RU" altLang="ru-RU" sz="1600" i="1" dirty="0" err="1"/>
              <a:t>толығымен</a:t>
            </a:r>
            <a:r>
              <a:rPr lang="ru-RU" altLang="ru-RU" sz="1600" i="1" dirty="0"/>
              <a:t> [у-эр-эл], [ю-ар-эл] </a:t>
            </a:r>
            <a:r>
              <a:rPr lang="ru-RU" altLang="ru-RU" sz="1600" i="1" dirty="0" err="1"/>
              <a:t>немесе</a:t>
            </a:r>
            <a:r>
              <a:rPr lang="ru-RU" altLang="ru-RU" sz="1600" i="1" dirty="0"/>
              <a:t> [</a:t>
            </a:r>
            <a:r>
              <a:rPr lang="ru-RU" altLang="ru-RU" sz="1600" i="1" dirty="0" err="1"/>
              <a:t>урл</a:t>
            </a:r>
            <a:r>
              <a:rPr lang="ru-RU" altLang="ru-RU" sz="1600" i="1" dirty="0"/>
              <a:t>] (сленг) </a:t>
            </a:r>
            <a:r>
              <a:rPr lang="ru-RU" altLang="ru-RU" sz="1600" i="1" dirty="0" err="1"/>
              <a:t>деп</a:t>
            </a:r>
            <a:r>
              <a:rPr lang="ru-RU" altLang="ru-RU" sz="1600" i="1" dirty="0"/>
              <a:t> </a:t>
            </a:r>
            <a:r>
              <a:rPr lang="ru-RU" altLang="ru-RU" sz="1600" i="1" dirty="0" err="1"/>
              <a:t>айтылады</a:t>
            </a:r>
            <a:r>
              <a:rPr lang="ru-RU" altLang="ru-RU" sz="1600" i="1" dirty="0"/>
              <a:t>. </a:t>
            </a:r>
            <a:r>
              <a:rPr lang="ru-RU" altLang="ru-RU" sz="1600" i="1" dirty="0" err="1"/>
              <a:t>Бұрын</a:t>
            </a:r>
            <a:r>
              <a:rPr lang="ru-RU" altLang="ru-RU" sz="1600" i="1" dirty="0"/>
              <a:t> </a:t>
            </a:r>
            <a:r>
              <a:rPr lang="en-US" altLang="ru-RU" sz="1600" i="1" dirty="0"/>
              <a:t>Universal Resource Locator </a:t>
            </a:r>
            <a:r>
              <a:rPr lang="ru-RU" altLang="ru-RU" sz="1600" i="1" dirty="0" err="1"/>
              <a:t>деп</a:t>
            </a:r>
            <a:r>
              <a:rPr lang="ru-RU" altLang="ru-RU" sz="1600" i="1" dirty="0"/>
              <a:t> </a:t>
            </a:r>
            <a:r>
              <a:rPr lang="ru-RU" altLang="ru-RU" sz="1600" i="1" dirty="0" err="1"/>
              <a:t>аталды</a:t>
            </a:r>
            <a:r>
              <a:rPr lang="ru-RU" altLang="ru-RU" sz="1600" i="1" dirty="0"/>
              <a:t> — </a:t>
            </a:r>
            <a:r>
              <a:rPr lang="ru-RU" altLang="ru-RU" sz="1600" i="1" dirty="0" err="1"/>
              <a:t>ресурстың</a:t>
            </a:r>
            <a:r>
              <a:rPr lang="ru-RU" altLang="ru-RU" sz="1600" i="1" dirty="0"/>
              <a:t> </a:t>
            </a:r>
            <a:r>
              <a:rPr lang="ru-RU" altLang="ru-RU" sz="1600" i="1" dirty="0" err="1"/>
              <a:t>әмбебап</a:t>
            </a:r>
            <a:r>
              <a:rPr lang="ru-RU" altLang="ru-RU" sz="1600" i="1" dirty="0"/>
              <a:t> локаторы. </a:t>
            </a:r>
            <a:r>
              <a:rPr lang="en-US" altLang="ru-RU" sz="1600" i="1" dirty="0"/>
              <a:t>URL-</a:t>
            </a:r>
            <a:r>
              <a:rPr lang="ru-RU" altLang="ru-RU" sz="1600" i="1" dirty="0" err="1"/>
              <a:t>Интернеттегі</a:t>
            </a:r>
            <a:r>
              <a:rPr lang="ru-RU" altLang="ru-RU" sz="1600" i="1" dirty="0"/>
              <a:t> ресурс </a:t>
            </a:r>
            <a:r>
              <a:rPr lang="ru-RU" altLang="ru-RU" sz="1600" i="1" dirty="0" err="1"/>
              <a:t>мекенжайын</a:t>
            </a:r>
            <a:r>
              <a:rPr lang="ru-RU" altLang="ru-RU" sz="1600" i="1" dirty="0"/>
              <a:t> </a:t>
            </a:r>
            <a:r>
              <a:rPr lang="ru-RU" altLang="ru-RU" sz="1600" i="1" dirty="0" err="1"/>
              <a:t>жазудың</a:t>
            </a:r>
            <a:r>
              <a:rPr lang="ru-RU" altLang="ru-RU" sz="1600" i="1" dirty="0"/>
              <a:t> </a:t>
            </a:r>
            <a:r>
              <a:rPr lang="ru-RU" altLang="ru-RU" sz="1600" i="1" dirty="0" err="1"/>
              <a:t>стандартталған</a:t>
            </a:r>
            <a:r>
              <a:rPr lang="ru-RU" altLang="ru-RU" sz="1600" i="1" dirty="0"/>
              <a:t> </a:t>
            </a:r>
            <a:r>
              <a:rPr lang="ru-RU" altLang="ru-RU" sz="1600" i="1" dirty="0" err="1"/>
              <a:t>әдісі</a:t>
            </a:r>
            <a:r>
              <a:rPr lang="ru-RU" altLang="ru-RU" sz="1600" i="1" dirty="0">
                <a:solidFill>
                  <a:schemeClr val="hlink"/>
                </a:solidFill>
              </a:rPr>
              <a:t>.</a:t>
            </a:r>
            <a:endParaRPr lang="ru-RU" altLang="ru-RU" sz="1400" i="1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SIP</a:t>
            </a:r>
            <a:r>
              <a:rPr lang="kk-KZ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 адрестеу</a:t>
            </a:r>
            <a:endParaRPr kumimoji="1" lang="uk-UA" altLang="ru-RU" sz="4000" b="1" dirty="0">
              <a:solidFill>
                <a:schemeClr val="accent2"/>
              </a:solidFill>
            </a:endParaRP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kumimoji="1" lang="en-US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SIP </a:t>
            </a:r>
            <a:r>
              <a:rPr kumimoji="1" lang="ru-RU" altLang="zh-TW" sz="18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Қолданушының</a:t>
            </a:r>
            <a:r>
              <a:rPr kumimoji="1" lang="ru-RU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18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аты</a:t>
            </a:r>
            <a:r>
              <a:rPr kumimoji="1" lang="ru-RU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мен Домен </a:t>
            </a:r>
            <a:r>
              <a:rPr kumimoji="1" lang="ru-RU" altLang="zh-TW" sz="18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атауынан</a:t>
            </a:r>
            <a:r>
              <a:rPr kumimoji="1" lang="ru-RU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18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тұратын</a:t>
            </a:r>
            <a:r>
              <a:rPr kumimoji="1" lang="ru-RU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18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дәстүрлі</a:t>
            </a:r>
            <a:r>
              <a:rPr kumimoji="1" lang="ru-RU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интернет-</a:t>
            </a:r>
            <a:r>
              <a:rPr kumimoji="1" lang="ru-RU" altLang="zh-TW" sz="18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мекен</a:t>
            </a:r>
            <a:r>
              <a:rPr kumimoji="1" lang="ru-RU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-</a:t>
            </a:r>
            <a:r>
              <a:rPr kumimoji="1" lang="ru-RU" altLang="zh-TW" sz="18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жай</a:t>
            </a:r>
            <a:r>
              <a:rPr kumimoji="1" lang="ru-RU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18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схемасын</a:t>
            </a:r>
            <a:r>
              <a:rPr kumimoji="1" lang="ru-RU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18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қолданады</a:t>
            </a:r>
            <a:r>
              <a:rPr kumimoji="1" lang="ru-RU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 </a:t>
            </a:r>
            <a:r>
              <a:rPr kumimoji="1" lang="ru-RU" altLang="zh-TW" sz="18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Бұл</a:t>
            </a:r>
            <a:r>
              <a:rPr kumimoji="1" lang="ru-RU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18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өте</a:t>
            </a:r>
            <a:r>
              <a:rPr kumimoji="1" lang="ru-RU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18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маңызды</a:t>
            </a:r>
            <a:r>
              <a:rPr kumimoji="1" lang="ru-RU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kumimoji="1" lang="ru-RU" altLang="zh-TW" sz="18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өйткені</a:t>
            </a:r>
            <a:r>
              <a:rPr kumimoji="1" lang="ru-RU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18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қолданыстағы</a:t>
            </a:r>
            <a:r>
              <a:rPr kumimoji="1" lang="ru-RU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интернет-</a:t>
            </a:r>
            <a:r>
              <a:rPr kumimoji="1" lang="ru-RU" altLang="zh-TW" sz="18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атау</a:t>
            </a:r>
            <a:r>
              <a:rPr kumimoji="1" lang="ru-RU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адресация </a:t>
            </a:r>
            <a:r>
              <a:rPr kumimoji="1" lang="ru-RU" altLang="zh-TW" sz="18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және</a:t>
            </a:r>
            <a:r>
              <a:rPr kumimoji="1" lang="ru-RU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18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бағыттау</a:t>
            </a:r>
            <a:r>
              <a:rPr kumimoji="1" lang="ru-RU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18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қызметтері</a:t>
            </a:r>
            <a:r>
              <a:rPr kumimoji="1" lang="ru-RU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en-US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SIP-</a:t>
            </a:r>
            <a:r>
              <a:rPr kumimoji="1" lang="ru-RU" altLang="zh-TW" sz="18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ге</a:t>
            </a:r>
            <a:r>
              <a:rPr kumimoji="1" lang="ru-RU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18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өзгертусіз</a:t>
            </a:r>
            <a:r>
              <a:rPr kumimoji="1" lang="ru-RU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18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қызмет</a:t>
            </a:r>
            <a:r>
              <a:rPr kumimoji="1" lang="ru-RU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18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көрсете</a:t>
            </a:r>
            <a:r>
              <a:rPr kumimoji="1" lang="ru-RU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18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алады</a:t>
            </a:r>
            <a:r>
              <a:rPr kumimoji="1" lang="ru-RU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endParaRPr kumimoji="1" lang="ru-RU" altLang="zh-TW" sz="18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r>
              <a:rPr kumimoji="1" lang="en-US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SIP </a:t>
            </a:r>
            <a:r>
              <a:rPr kumimoji="1" lang="ru-RU" altLang="zh-TW" sz="18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мекен-жайларының</a:t>
            </a:r>
            <a:r>
              <a:rPr kumimoji="1" lang="ru-RU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18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мысалдары</a:t>
            </a:r>
            <a:r>
              <a:rPr kumimoji="1" lang="ru-RU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en-US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:</a:t>
            </a:r>
          </a:p>
          <a:p>
            <a:pPr lvl="2">
              <a:lnSpc>
                <a:spcPct val="80000"/>
              </a:lnSpc>
            </a:pPr>
            <a:r>
              <a:rPr kumimoji="1" lang="en-US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SIP:user01@bigcorp.com</a:t>
            </a:r>
          </a:p>
          <a:p>
            <a:pPr lvl="2">
              <a:lnSpc>
                <a:spcPct val="80000"/>
              </a:lnSpc>
            </a:pPr>
            <a:r>
              <a:rPr kumimoji="1" lang="en-US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SIP:user@61.16.10.8</a:t>
            </a:r>
          </a:p>
          <a:p>
            <a:pPr lvl="2">
              <a:lnSpc>
                <a:spcPct val="80000"/>
              </a:lnSpc>
            </a:pPr>
            <a:r>
              <a:rPr kumimoji="1" lang="en-US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SIP:1-212-555-1212@business.com</a:t>
            </a:r>
          </a:p>
          <a:p>
            <a:pPr>
              <a:lnSpc>
                <a:spcPct val="80000"/>
              </a:lnSpc>
              <a:buFontTx/>
              <a:buNone/>
            </a:pPr>
            <a:endParaRPr kumimoji="1" lang="ru-RU" altLang="zh-TW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kumimoji="1" lang="ru-RU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Осы адресация </a:t>
            </a:r>
            <a:r>
              <a:rPr kumimoji="1" lang="ru-RU" altLang="zh-TW" sz="18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схемасының</a:t>
            </a:r>
            <a:r>
              <a:rPr kumimoji="1" lang="ru-RU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18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маңызды</a:t>
            </a:r>
            <a:r>
              <a:rPr kumimoji="1" lang="ru-RU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18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ережелері</a:t>
            </a:r>
            <a:r>
              <a:rPr kumimoji="1" lang="ru-RU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80000"/>
              </a:lnSpc>
            </a:pPr>
            <a:endParaRPr kumimoji="1" lang="en-US" altLang="zh-TW" sz="18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r>
              <a:rPr kumimoji="1" lang="en-US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18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Жаңа</a:t>
            </a:r>
            <a:r>
              <a:rPr kumimoji="1" lang="ru-RU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18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анықтамалық</a:t>
            </a:r>
            <a:r>
              <a:rPr kumimoji="1" lang="ru-RU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18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құрылым</a:t>
            </a:r>
            <a:r>
              <a:rPr kumimoji="1" lang="ru-RU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(</a:t>
            </a:r>
            <a:r>
              <a:rPr kumimoji="1" lang="en-US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directory) </a:t>
            </a:r>
            <a:r>
              <a:rPr kumimoji="1" lang="ru-RU" altLang="zh-TW" sz="18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құрылмайды</a:t>
            </a:r>
            <a:r>
              <a:rPr kumimoji="1" lang="ru-RU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kumimoji="1" lang="ru-RU" altLang="zh-TW" sz="18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бұл</a:t>
            </a:r>
            <a:r>
              <a:rPr kumimoji="1" lang="ru-RU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18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қолданыстағы</a:t>
            </a:r>
            <a:r>
              <a:rPr kumimoji="1" lang="ru-RU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en-US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IP </a:t>
            </a:r>
            <a:r>
              <a:rPr kumimoji="1" lang="ru-RU" altLang="zh-TW" sz="18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серверлеріне</a:t>
            </a:r>
            <a:r>
              <a:rPr kumimoji="1" lang="ru-RU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18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қызмет</a:t>
            </a:r>
            <a:r>
              <a:rPr kumimoji="1" lang="ru-RU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18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көрсетуге</a:t>
            </a:r>
            <a:r>
              <a:rPr kumimoji="1" lang="ru-RU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18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мүмкіндік</a:t>
            </a:r>
            <a:r>
              <a:rPr kumimoji="1" lang="ru-RU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18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береді</a:t>
            </a:r>
            <a:r>
              <a:rPr kumimoji="1" lang="ru-RU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kumimoji="1" lang="ru-RU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Телефон </a:t>
            </a:r>
            <a:r>
              <a:rPr kumimoji="1" lang="ru-RU" altLang="zh-TW" sz="18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қоңыраулары</a:t>
            </a:r>
            <a:r>
              <a:rPr kumimoji="1" lang="ru-RU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18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үшін</a:t>
            </a:r>
            <a:r>
              <a:rPr kumimoji="1" lang="ru-RU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18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әдеттегі</a:t>
            </a:r>
            <a:r>
              <a:rPr kumimoji="1" lang="ru-RU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en-US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e-mail </a:t>
            </a:r>
            <a:r>
              <a:rPr kumimoji="1" lang="ru-RU" altLang="zh-TW" sz="18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немесе</a:t>
            </a:r>
            <a:r>
              <a:rPr kumimoji="1" lang="ru-RU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en-US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URL </a:t>
            </a:r>
            <a:r>
              <a:rPr kumimoji="1" lang="ru-RU" altLang="zh-TW" sz="18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мекен-жайы</a:t>
            </a:r>
            <a:r>
              <a:rPr kumimoji="1" lang="ru-RU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18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қолданылады</a:t>
            </a:r>
            <a:r>
              <a:rPr kumimoji="1" lang="ru-RU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18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және</a:t>
            </a:r>
            <a:r>
              <a:rPr kumimoji="1" lang="ru-RU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18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сіз</a:t>
            </a:r>
            <a:r>
              <a:rPr kumimoji="1" lang="ru-RU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аз </a:t>
            </a:r>
            <a:r>
              <a:rPr kumimoji="1" lang="ru-RU" altLang="zh-TW" sz="18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есте</a:t>
            </a:r>
            <a:r>
              <a:rPr kumimoji="1" lang="ru-RU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18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сақтауыңыз</a:t>
            </a:r>
            <a:r>
              <a:rPr kumimoji="1" lang="ru-RU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18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керек</a:t>
            </a:r>
            <a:r>
              <a:rPr kumimoji="1" lang="ru-RU" altLang="zh-TW" sz="1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  <a:endParaRPr kumimoji="1" lang="uk-UA" altLang="ru-RU" sz="1800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SIP </a:t>
            </a:r>
            <a:r>
              <a:rPr lang="uk-UA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сигналдық</a:t>
            </a:r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хабарламалары</a:t>
            </a:r>
            <a:endParaRPr lang="uk-UA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SIP </a:t>
            </a:r>
            <a:r>
              <a:rPr lang="uk-UA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хаттамасында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сигнал </a:t>
            </a:r>
            <a:r>
              <a:rPr lang="uk-UA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хабарламаларының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анықталған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сұрау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мәтіндік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форматқа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 </a:t>
            </a:r>
            <a:r>
              <a:rPr lang="uk-UA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протоколына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негізделген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uk-UA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Сұрау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салуда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талап </a:t>
            </a:r>
            <a:r>
              <a:rPr lang="uk-UA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етілетін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операцияларды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шақырылатын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рәсімдер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жауапта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нәтижелері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көрсетіледі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uk-UA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Сұраулардың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алты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анықталған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INVITE , BYE, OPTIONS , АСК, CANCEL , REGISTER , 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SIP </a:t>
            </a:r>
            <a:r>
              <a:rPr lang="uk-UA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мекен-жай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серверіне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 Server) </a:t>
            </a:r>
            <a:r>
              <a:rPr lang="uk-UA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жіберіле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uk-UA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altLang="ru-RU" sz="2800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538" name="Picture 58" descr="BD1818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496887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521" name="Rectangle 41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ru-RU" sz="4000" dirty="0"/>
              <a:t>SIP </a:t>
            </a:r>
            <a:r>
              <a:rPr lang="ru-RU" altLang="ru-RU" sz="4000" dirty="0" err="1"/>
              <a:t>желісінде</a:t>
            </a:r>
            <a:r>
              <a:rPr lang="ru-RU" altLang="ru-RU" sz="4000" dirty="0"/>
              <a:t> хабар </a:t>
            </a:r>
            <a:r>
              <a:rPr lang="ru-RU" altLang="ru-RU" sz="4000" dirty="0" err="1"/>
              <a:t>алмасу</a:t>
            </a:r>
            <a:r>
              <a:rPr lang="ru-RU" altLang="ru-RU" sz="4000" dirty="0"/>
              <a:t> </a:t>
            </a:r>
            <a:r>
              <a:rPr lang="ru-RU" altLang="ru-RU" sz="4000" dirty="0" err="1"/>
              <a:t>рәсімі</a:t>
            </a:r>
            <a:endParaRPr lang="ru-RU" altLang="ru-RU" sz="4000" dirty="0"/>
          </a:p>
        </p:txBody>
      </p:sp>
      <p:graphicFrame>
        <p:nvGraphicFramePr>
          <p:cNvPr id="148533" name="Object 5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140200" y="4652963"/>
          <a:ext cx="68897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218" name="VISIO" r:id="rId4" imgW="688680" imgH="1098720" progId="Visio.Drawing.6">
                  <p:embed/>
                </p:oleObj>
              </mc:Choice>
              <mc:Fallback>
                <p:oleObj name="VISIO" r:id="rId4" imgW="688680" imgH="1098720" progId="Visio.Drawing.6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4652963"/>
                        <a:ext cx="688975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99" name="Object 19"/>
          <p:cNvGraphicFramePr>
            <a:graphicFrameLocks noChangeAspect="1"/>
          </p:cNvGraphicFramePr>
          <p:nvPr/>
        </p:nvGraphicFramePr>
        <p:xfrm>
          <a:off x="6372225" y="4221163"/>
          <a:ext cx="922338" cy="126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219" name="VISIO" r:id="rId6" imgW="1132560" imgH="1296360" progId="Visio.Drawing.6">
                  <p:embed/>
                </p:oleObj>
              </mc:Choice>
              <mc:Fallback>
                <p:oleObj name="VISIO" r:id="rId6" imgW="1132560" imgH="1296360" progId="Visio.Drawing.6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4221163"/>
                        <a:ext cx="922338" cy="1268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8527" name="Group 47"/>
          <p:cNvGrpSpPr>
            <a:grpSpLocks/>
          </p:cNvGrpSpPr>
          <p:nvPr/>
        </p:nvGrpSpPr>
        <p:grpSpPr bwMode="auto">
          <a:xfrm>
            <a:off x="4356100" y="2276475"/>
            <a:ext cx="647700" cy="1257300"/>
            <a:chOff x="2426" y="3249"/>
            <a:chExt cx="629" cy="1109"/>
          </a:xfrm>
        </p:grpSpPr>
        <p:graphicFrame>
          <p:nvGraphicFramePr>
            <p:cNvPr id="148520" name="Object 40"/>
            <p:cNvGraphicFramePr>
              <a:graphicFrameLocks noChangeAspect="1"/>
            </p:cNvGraphicFramePr>
            <p:nvPr/>
          </p:nvGraphicFramePr>
          <p:xfrm>
            <a:off x="2426" y="3249"/>
            <a:ext cx="357" cy="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6220" name="VISIO" r:id="rId8" imgW="1132560" imgH="2653560" progId="Visio.Drawing.6">
                    <p:embed/>
                  </p:oleObj>
                </mc:Choice>
                <mc:Fallback>
                  <p:oleObj name="VISIO" r:id="rId8" imgW="1132560" imgH="2653560" progId="Visio.Drawing.6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6" y="3249"/>
                          <a:ext cx="357" cy="8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8525" name="Object 45"/>
            <p:cNvGraphicFramePr>
              <a:graphicFrameLocks noChangeAspect="1"/>
            </p:cNvGraphicFramePr>
            <p:nvPr/>
          </p:nvGraphicFramePr>
          <p:xfrm>
            <a:off x="2562" y="3385"/>
            <a:ext cx="357" cy="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6221" name="VISIO" r:id="rId10" imgW="1132560" imgH="2653560" progId="Visio.Drawing.6">
                    <p:embed/>
                  </p:oleObj>
                </mc:Choice>
                <mc:Fallback>
                  <p:oleObj name="VISIO" r:id="rId10" imgW="1132560" imgH="2653560" progId="Visio.Drawing.6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2" y="3385"/>
                          <a:ext cx="357" cy="8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8526" name="Object 46"/>
            <p:cNvGraphicFramePr>
              <a:graphicFrameLocks noChangeAspect="1"/>
            </p:cNvGraphicFramePr>
            <p:nvPr/>
          </p:nvGraphicFramePr>
          <p:xfrm>
            <a:off x="2698" y="3521"/>
            <a:ext cx="357" cy="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6222" name="VISIO" r:id="rId11" imgW="1132560" imgH="2653560" progId="Visio.Drawing.6">
                    <p:embed/>
                  </p:oleObj>
                </mc:Choice>
                <mc:Fallback>
                  <p:oleObj name="VISIO" r:id="rId11" imgW="1132560" imgH="2653560" progId="Visio.Drawing.6">
                    <p:embed/>
                    <p:pic>
                      <p:nvPicPr>
                        <p:cNvPr id="0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8" y="3521"/>
                          <a:ext cx="357" cy="8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8531" name="Group 51"/>
          <p:cNvGrpSpPr>
            <a:grpSpLocks/>
          </p:cNvGrpSpPr>
          <p:nvPr/>
        </p:nvGrpSpPr>
        <p:grpSpPr bwMode="auto">
          <a:xfrm>
            <a:off x="1187450" y="1989138"/>
            <a:ext cx="638175" cy="1257300"/>
            <a:chOff x="2426" y="3249"/>
            <a:chExt cx="629" cy="1109"/>
          </a:xfrm>
        </p:grpSpPr>
        <p:graphicFrame>
          <p:nvGraphicFramePr>
            <p:cNvPr id="148528" name="Object 48"/>
            <p:cNvGraphicFramePr>
              <a:graphicFrameLocks noChangeAspect="1"/>
            </p:cNvGraphicFramePr>
            <p:nvPr/>
          </p:nvGraphicFramePr>
          <p:xfrm>
            <a:off x="2426" y="3249"/>
            <a:ext cx="357" cy="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6223" name="VISIO" r:id="rId12" imgW="1132560" imgH="2653560" progId="Visio.Drawing.6">
                    <p:embed/>
                  </p:oleObj>
                </mc:Choice>
                <mc:Fallback>
                  <p:oleObj name="VISIO" r:id="rId12" imgW="1132560" imgH="2653560" progId="Visio.Drawing.6">
                    <p:embed/>
                    <p:pic>
                      <p:nvPicPr>
                        <p:cNvPr id="0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6" y="3249"/>
                          <a:ext cx="357" cy="8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8529" name="Object 49"/>
            <p:cNvGraphicFramePr>
              <a:graphicFrameLocks noChangeAspect="1"/>
            </p:cNvGraphicFramePr>
            <p:nvPr/>
          </p:nvGraphicFramePr>
          <p:xfrm>
            <a:off x="2562" y="3385"/>
            <a:ext cx="357" cy="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6224" name="VISIO" r:id="rId13" imgW="1132560" imgH="2653560" progId="Visio.Drawing.6">
                    <p:embed/>
                  </p:oleObj>
                </mc:Choice>
                <mc:Fallback>
                  <p:oleObj name="VISIO" r:id="rId13" imgW="1132560" imgH="2653560" progId="Visio.Drawing.6">
                    <p:embed/>
                    <p:pic>
                      <p:nvPicPr>
                        <p:cNvPr id="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2" y="3385"/>
                          <a:ext cx="357" cy="8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8530" name="Object 50"/>
            <p:cNvGraphicFramePr>
              <a:graphicFrameLocks noChangeAspect="1"/>
            </p:cNvGraphicFramePr>
            <p:nvPr/>
          </p:nvGraphicFramePr>
          <p:xfrm>
            <a:off x="2698" y="3521"/>
            <a:ext cx="357" cy="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6225" name="VISIO" r:id="rId14" imgW="1132560" imgH="2653560" progId="Visio.Drawing.6">
                    <p:embed/>
                  </p:oleObj>
                </mc:Choice>
                <mc:Fallback>
                  <p:oleObj name="VISIO" r:id="rId14" imgW="1132560" imgH="2653560" progId="Visio.Drawing.6">
                    <p:embed/>
                    <p:pic>
                      <p:nvPicPr>
                        <p:cNvPr id="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8" y="3521"/>
                          <a:ext cx="357" cy="8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8536" name="Object 56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971550" y="4868863"/>
          <a:ext cx="817563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226" name="VISIO" r:id="rId15" imgW="818280" imgH="1003320" progId="Visio.Drawing.6">
                  <p:embed/>
                </p:oleObj>
              </mc:Choice>
              <mc:Fallback>
                <p:oleObj name="VISIO" r:id="rId15" imgW="818280" imgH="1003320" progId="Visio.Drawing.6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868863"/>
                        <a:ext cx="817563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8540" name="Group 60"/>
          <p:cNvGrpSpPr>
            <a:grpSpLocks noChangeAspect="1"/>
          </p:cNvGrpSpPr>
          <p:nvPr/>
        </p:nvGrpSpPr>
        <p:grpSpPr bwMode="auto">
          <a:xfrm>
            <a:off x="6659563" y="1773238"/>
            <a:ext cx="2141537" cy="1481137"/>
            <a:chOff x="4195" y="1117"/>
            <a:chExt cx="1349" cy="933"/>
          </a:xfrm>
        </p:grpSpPr>
        <p:sp>
          <p:nvSpPr>
            <p:cNvPr id="148539" name="AutoShape 59"/>
            <p:cNvSpPr>
              <a:spLocks noChangeAspect="1" noChangeArrowheads="1" noTextEdit="1"/>
            </p:cNvSpPr>
            <p:nvPr/>
          </p:nvSpPr>
          <p:spPr bwMode="auto">
            <a:xfrm>
              <a:off x="4195" y="1117"/>
              <a:ext cx="1349" cy="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8541" name="Freeform 61"/>
            <p:cNvSpPr>
              <a:spLocks/>
            </p:cNvSpPr>
            <p:nvPr/>
          </p:nvSpPr>
          <p:spPr bwMode="auto">
            <a:xfrm>
              <a:off x="4252" y="1174"/>
              <a:ext cx="1261" cy="845"/>
            </a:xfrm>
            <a:custGeom>
              <a:avLst/>
              <a:gdLst>
                <a:gd name="T0" fmla="*/ 70 w 1261"/>
                <a:gd name="T1" fmla="*/ 293 h 845"/>
                <a:gd name="T2" fmla="*/ 9 w 1261"/>
                <a:gd name="T3" fmla="*/ 355 h 845"/>
                <a:gd name="T4" fmla="*/ 0 w 1261"/>
                <a:gd name="T5" fmla="*/ 399 h 845"/>
                <a:gd name="T6" fmla="*/ 17 w 1261"/>
                <a:gd name="T7" fmla="*/ 455 h 845"/>
                <a:gd name="T8" fmla="*/ 61 w 1261"/>
                <a:gd name="T9" fmla="*/ 495 h 845"/>
                <a:gd name="T10" fmla="*/ 35 w 1261"/>
                <a:gd name="T11" fmla="*/ 534 h 845"/>
                <a:gd name="T12" fmla="*/ 26 w 1261"/>
                <a:gd name="T13" fmla="*/ 574 h 845"/>
                <a:gd name="T14" fmla="*/ 35 w 1261"/>
                <a:gd name="T15" fmla="*/ 622 h 845"/>
                <a:gd name="T16" fmla="*/ 105 w 1261"/>
                <a:gd name="T17" fmla="*/ 683 h 845"/>
                <a:gd name="T18" fmla="*/ 153 w 1261"/>
                <a:gd name="T19" fmla="*/ 692 h 845"/>
                <a:gd name="T20" fmla="*/ 171 w 1261"/>
                <a:gd name="T21" fmla="*/ 692 h 845"/>
                <a:gd name="T22" fmla="*/ 206 w 1261"/>
                <a:gd name="T23" fmla="*/ 736 h 845"/>
                <a:gd name="T24" fmla="*/ 307 w 1261"/>
                <a:gd name="T25" fmla="*/ 784 h 845"/>
                <a:gd name="T26" fmla="*/ 425 w 1261"/>
                <a:gd name="T27" fmla="*/ 788 h 845"/>
                <a:gd name="T28" fmla="*/ 482 w 1261"/>
                <a:gd name="T29" fmla="*/ 766 h 845"/>
                <a:gd name="T30" fmla="*/ 552 w 1261"/>
                <a:gd name="T31" fmla="*/ 823 h 845"/>
                <a:gd name="T32" fmla="*/ 644 w 1261"/>
                <a:gd name="T33" fmla="*/ 845 h 845"/>
                <a:gd name="T34" fmla="*/ 705 w 1261"/>
                <a:gd name="T35" fmla="*/ 837 h 845"/>
                <a:gd name="T36" fmla="*/ 806 w 1261"/>
                <a:gd name="T37" fmla="*/ 771 h 845"/>
                <a:gd name="T38" fmla="*/ 832 w 1261"/>
                <a:gd name="T39" fmla="*/ 718 h 845"/>
                <a:gd name="T40" fmla="*/ 876 w 1261"/>
                <a:gd name="T41" fmla="*/ 736 h 845"/>
                <a:gd name="T42" fmla="*/ 959 w 1261"/>
                <a:gd name="T43" fmla="*/ 736 h 845"/>
                <a:gd name="T44" fmla="*/ 1016 w 1261"/>
                <a:gd name="T45" fmla="*/ 714 h 845"/>
                <a:gd name="T46" fmla="*/ 1064 w 1261"/>
                <a:gd name="T47" fmla="*/ 675 h 845"/>
                <a:gd name="T48" fmla="*/ 1086 w 1261"/>
                <a:gd name="T49" fmla="*/ 618 h 845"/>
                <a:gd name="T50" fmla="*/ 1091 w 1261"/>
                <a:gd name="T51" fmla="*/ 587 h 845"/>
                <a:gd name="T52" fmla="*/ 1156 w 1261"/>
                <a:gd name="T53" fmla="*/ 565 h 845"/>
                <a:gd name="T54" fmla="*/ 1213 w 1261"/>
                <a:gd name="T55" fmla="*/ 526 h 845"/>
                <a:gd name="T56" fmla="*/ 1248 w 1261"/>
                <a:gd name="T57" fmla="*/ 473 h 845"/>
                <a:gd name="T58" fmla="*/ 1261 w 1261"/>
                <a:gd name="T59" fmla="*/ 412 h 845"/>
                <a:gd name="T60" fmla="*/ 1253 w 1261"/>
                <a:gd name="T61" fmla="*/ 350 h 845"/>
                <a:gd name="T62" fmla="*/ 1222 w 1261"/>
                <a:gd name="T63" fmla="*/ 298 h 845"/>
                <a:gd name="T64" fmla="*/ 1226 w 1261"/>
                <a:gd name="T65" fmla="*/ 272 h 845"/>
                <a:gd name="T66" fmla="*/ 1222 w 1261"/>
                <a:gd name="T67" fmla="*/ 197 h 845"/>
                <a:gd name="T68" fmla="*/ 1165 w 1261"/>
                <a:gd name="T69" fmla="*/ 127 h 845"/>
                <a:gd name="T70" fmla="*/ 1117 w 1261"/>
                <a:gd name="T71" fmla="*/ 105 h 845"/>
                <a:gd name="T72" fmla="*/ 1099 w 1261"/>
                <a:gd name="T73" fmla="*/ 61 h 845"/>
                <a:gd name="T74" fmla="*/ 1029 w 1261"/>
                <a:gd name="T75" fmla="*/ 9 h 845"/>
                <a:gd name="T76" fmla="*/ 946 w 1261"/>
                <a:gd name="T77" fmla="*/ 4 h 845"/>
                <a:gd name="T78" fmla="*/ 893 w 1261"/>
                <a:gd name="T79" fmla="*/ 26 h 845"/>
                <a:gd name="T80" fmla="*/ 872 w 1261"/>
                <a:gd name="T81" fmla="*/ 44 h 845"/>
                <a:gd name="T82" fmla="*/ 828 w 1261"/>
                <a:gd name="T83" fmla="*/ 13 h 845"/>
                <a:gd name="T84" fmla="*/ 771 w 1261"/>
                <a:gd name="T85" fmla="*/ 0 h 845"/>
                <a:gd name="T86" fmla="*/ 705 w 1261"/>
                <a:gd name="T87" fmla="*/ 17 h 845"/>
                <a:gd name="T88" fmla="*/ 657 w 1261"/>
                <a:gd name="T89" fmla="*/ 66 h 845"/>
                <a:gd name="T90" fmla="*/ 631 w 1261"/>
                <a:gd name="T91" fmla="*/ 48 h 845"/>
                <a:gd name="T92" fmla="*/ 578 w 1261"/>
                <a:gd name="T93" fmla="*/ 31 h 845"/>
                <a:gd name="T94" fmla="*/ 508 w 1261"/>
                <a:gd name="T95" fmla="*/ 31 h 845"/>
                <a:gd name="T96" fmla="*/ 434 w 1261"/>
                <a:gd name="T97" fmla="*/ 70 h 845"/>
                <a:gd name="T98" fmla="*/ 407 w 1261"/>
                <a:gd name="T99" fmla="*/ 101 h 845"/>
                <a:gd name="T100" fmla="*/ 311 w 1261"/>
                <a:gd name="T101" fmla="*/ 79 h 845"/>
                <a:gd name="T102" fmla="*/ 232 w 1261"/>
                <a:gd name="T103" fmla="*/ 92 h 845"/>
                <a:gd name="T104" fmla="*/ 171 w 1261"/>
                <a:gd name="T105" fmla="*/ 131 h 845"/>
                <a:gd name="T106" fmla="*/ 127 w 1261"/>
                <a:gd name="T107" fmla="*/ 188 h 845"/>
                <a:gd name="T108" fmla="*/ 109 w 1261"/>
                <a:gd name="T109" fmla="*/ 258 h 845"/>
                <a:gd name="T110" fmla="*/ 114 w 1261"/>
                <a:gd name="T111" fmla="*/ 28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61" h="845">
                  <a:moveTo>
                    <a:pt x="114" y="280"/>
                  </a:moveTo>
                  <a:lnTo>
                    <a:pt x="70" y="293"/>
                  </a:lnTo>
                  <a:lnTo>
                    <a:pt x="31" y="320"/>
                  </a:lnTo>
                  <a:lnTo>
                    <a:pt x="9" y="355"/>
                  </a:lnTo>
                  <a:lnTo>
                    <a:pt x="4" y="377"/>
                  </a:lnTo>
                  <a:lnTo>
                    <a:pt x="0" y="399"/>
                  </a:lnTo>
                  <a:lnTo>
                    <a:pt x="4" y="429"/>
                  </a:lnTo>
                  <a:lnTo>
                    <a:pt x="17" y="455"/>
                  </a:lnTo>
                  <a:lnTo>
                    <a:pt x="35" y="477"/>
                  </a:lnTo>
                  <a:lnTo>
                    <a:pt x="61" y="495"/>
                  </a:lnTo>
                  <a:lnTo>
                    <a:pt x="61" y="495"/>
                  </a:lnTo>
                  <a:lnTo>
                    <a:pt x="35" y="534"/>
                  </a:lnTo>
                  <a:lnTo>
                    <a:pt x="31" y="552"/>
                  </a:lnTo>
                  <a:lnTo>
                    <a:pt x="26" y="574"/>
                  </a:lnTo>
                  <a:lnTo>
                    <a:pt x="31" y="596"/>
                  </a:lnTo>
                  <a:lnTo>
                    <a:pt x="35" y="622"/>
                  </a:lnTo>
                  <a:lnTo>
                    <a:pt x="66" y="657"/>
                  </a:lnTo>
                  <a:lnTo>
                    <a:pt x="105" y="683"/>
                  </a:lnTo>
                  <a:lnTo>
                    <a:pt x="127" y="688"/>
                  </a:lnTo>
                  <a:lnTo>
                    <a:pt x="153" y="692"/>
                  </a:lnTo>
                  <a:lnTo>
                    <a:pt x="162" y="692"/>
                  </a:lnTo>
                  <a:lnTo>
                    <a:pt x="171" y="692"/>
                  </a:lnTo>
                  <a:lnTo>
                    <a:pt x="171" y="692"/>
                  </a:lnTo>
                  <a:lnTo>
                    <a:pt x="206" y="736"/>
                  </a:lnTo>
                  <a:lnTo>
                    <a:pt x="254" y="766"/>
                  </a:lnTo>
                  <a:lnTo>
                    <a:pt x="307" y="784"/>
                  </a:lnTo>
                  <a:lnTo>
                    <a:pt x="363" y="793"/>
                  </a:lnTo>
                  <a:lnTo>
                    <a:pt x="425" y="788"/>
                  </a:lnTo>
                  <a:lnTo>
                    <a:pt x="482" y="766"/>
                  </a:lnTo>
                  <a:lnTo>
                    <a:pt x="482" y="766"/>
                  </a:lnTo>
                  <a:lnTo>
                    <a:pt x="512" y="797"/>
                  </a:lnTo>
                  <a:lnTo>
                    <a:pt x="552" y="823"/>
                  </a:lnTo>
                  <a:lnTo>
                    <a:pt x="596" y="841"/>
                  </a:lnTo>
                  <a:lnTo>
                    <a:pt x="644" y="845"/>
                  </a:lnTo>
                  <a:lnTo>
                    <a:pt x="674" y="841"/>
                  </a:lnTo>
                  <a:lnTo>
                    <a:pt x="705" y="837"/>
                  </a:lnTo>
                  <a:lnTo>
                    <a:pt x="762" y="810"/>
                  </a:lnTo>
                  <a:lnTo>
                    <a:pt x="806" y="771"/>
                  </a:lnTo>
                  <a:lnTo>
                    <a:pt x="819" y="745"/>
                  </a:lnTo>
                  <a:lnTo>
                    <a:pt x="832" y="718"/>
                  </a:lnTo>
                  <a:lnTo>
                    <a:pt x="832" y="718"/>
                  </a:lnTo>
                  <a:lnTo>
                    <a:pt x="876" y="736"/>
                  </a:lnTo>
                  <a:lnTo>
                    <a:pt x="924" y="740"/>
                  </a:lnTo>
                  <a:lnTo>
                    <a:pt x="959" y="736"/>
                  </a:lnTo>
                  <a:lnTo>
                    <a:pt x="990" y="727"/>
                  </a:lnTo>
                  <a:lnTo>
                    <a:pt x="1016" y="714"/>
                  </a:lnTo>
                  <a:lnTo>
                    <a:pt x="1042" y="696"/>
                  </a:lnTo>
                  <a:lnTo>
                    <a:pt x="1064" y="675"/>
                  </a:lnTo>
                  <a:lnTo>
                    <a:pt x="1077" y="648"/>
                  </a:lnTo>
                  <a:lnTo>
                    <a:pt x="1086" y="618"/>
                  </a:lnTo>
                  <a:lnTo>
                    <a:pt x="1091" y="587"/>
                  </a:lnTo>
                  <a:lnTo>
                    <a:pt x="1091" y="587"/>
                  </a:lnTo>
                  <a:lnTo>
                    <a:pt x="1126" y="578"/>
                  </a:lnTo>
                  <a:lnTo>
                    <a:pt x="1156" y="565"/>
                  </a:lnTo>
                  <a:lnTo>
                    <a:pt x="1187" y="547"/>
                  </a:lnTo>
                  <a:lnTo>
                    <a:pt x="1213" y="526"/>
                  </a:lnTo>
                  <a:lnTo>
                    <a:pt x="1231" y="504"/>
                  </a:lnTo>
                  <a:lnTo>
                    <a:pt x="1248" y="473"/>
                  </a:lnTo>
                  <a:lnTo>
                    <a:pt x="1257" y="442"/>
                  </a:lnTo>
                  <a:lnTo>
                    <a:pt x="1261" y="412"/>
                  </a:lnTo>
                  <a:lnTo>
                    <a:pt x="1257" y="381"/>
                  </a:lnTo>
                  <a:lnTo>
                    <a:pt x="1253" y="350"/>
                  </a:lnTo>
                  <a:lnTo>
                    <a:pt x="1239" y="324"/>
                  </a:lnTo>
                  <a:lnTo>
                    <a:pt x="1222" y="298"/>
                  </a:lnTo>
                  <a:lnTo>
                    <a:pt x="1222" y="298"/>
                  </a:lnTo>
                  <a:lnTo>
                    <a:pt x="1226" y="272"/>
                  </a:lnTo>
                  <a:lnTo>
                    <a:pt x="1231" y="245"/>
                  </a:lnTo>
                  <a:lnTo>
                    <a:pt x="1222" y="197"/>
                  </a:lnTo>
                  <a:lnTo>
                    <a:pt x="1200" y="158"/>
                  </a:lnTo>
                  <a:lnTo>
                    <a:pt x="1165" y="127"/>
                  </a:lnTo>
                  <a:lnTo>
                    <a:pt x="1117" y="105"/>
                  </a:lnTo>
                  <a:lnTo>
                    <a:pt x="1117" y="105"/>
                  </a:lnTo>
                  <a:lnTo>
                    <a:pt x="1112" y="83"/>
                  </a:lnTo>
                  <a:lnTo>
                    <a:pt x="1099" y="61"/>
                  </a:lnTo>
                  <a:lnTo>
                    <a:pt x="1069" y="31"/>
                  </a:lnTo>
                  <a:lnTo>
                    <a:pt x="1029" y="9"/>
                  </a:lnTo>
                  <a:lnTo>
                    <a:pt x="977" y="0"/>
                  </a:lnTo>
                  <a:lnTo>
                    <a:pt x="946" y="4"/>
                  </a:lnTo>
                  <a:lnTo>
                    <a:pt x="920" y="13"/>
                  </a:lnTo>
                  <a:lnTo>
                    <a:pt x="893" y="26"/>
                  </a:lnTo>
                  <a:lnTo>
                    <a:pt x="872" y="44"/>
                  </a:lnTo>
                  <a:lnTo>
                    <a:pt x="872" y="44"/>
                  </a:lnTo>
                  <a:lnTo>
                    <a:pt x="850" y="26"/>
                  </a:lnTo>
                  <a:lnTo>
                    <a:pt x="828" y="13"/>
                  </a:lnTo>
                  <a:lnTo>
                    <a:pt x="801" y="4"/>
                  </a:lnTo>
                  <a:lnTo>
                    <a:pt x="771" y="0"/>
                  </a:lnTo>
                  <a:lnTo>
                    <a:pt x="736" y="4"/>
                  </a:lnTo>
                  <a:lnTo>
                    <a:pt x="705" y="17"/>
                  </a:lnTo>
                  <a:lnTo>
                    <a:pt x="679" y="39"/>
                  </a:lnTo>
                  <a:lnTo>
                    <a:pt x="657" y="66"/>
                  </a:lnTo>
                  <a:lnTo>
                    <a:pt x="657" y="66"/>
                  </a:lnTo>
                  <a:lnTo>
                    <a:pt x="631" y="48"/>
                  </a:lnTo>
                  <a:lnTo>
                    <a:pt x="604" y="35"/>
                  </a:lnTo>
                  <a:lnTo>
                    <a:pt x="578" y="31"/>
                  </a:lnTo>
                  <a:lnTo>
                    <a:pt x="547" y="26"/>
                  </a:lnTo>
                  <a:lnTo>
                    <a:pt x="508" y="31"/>
                  </a:lnTo>
                  <a:lnTo>
                    <a:pt x="469" y="44"/>
                  </a:lnTo>
                  <a:lnTo>
                    <a:pt x="434" y="70"/>
                  </a:lnTo>
                  <a:lnTo>
                    <a:pt x="407" y="101"/>
                  </a:lnTo>
                  <a:lnTo>
                    <a:pt x="407" y="101"/>
                  </a:lnTo>
                  <a:lnTo>
                    <a:pt x="359" y="83"/>
                  </a:lnTo>
                  <a:lnTo>
                    <a:pt x="311" y="79"/>
                  </a:lnTo>
                  <a:lnTo>
                    <a:pt x="271" y="83"/>
                  </a:lnTo>
                  <a:lnTo>
                    <a:pt x="232" y="92"/>
                  </a:lnTo>
                  <a:lnTo>
                    <a:pt x="197" y="109"/>
                  </a:lnTo>
                  <a:lnTo>
                    <a:pt x="171" y="131"/>
                  </a:lnTo>
                  <a:lnTo>
                    <a:pt x="144" y="158"/>
                  </a:lnTo>
                  <a:lnTo>
                    <a:pt x="127" y="188"/>
                  </a:lnTo>
                  <a:lnTo>
                    <a:pt x="114" y="223"/>
                  </a:lnTo>
                  <a:lnTo>
                    <a:pt x="109" y="258"/>
                  </a:lnTo>
                  <a:lnTo>
                    <a:pt x="114" y="272"/>
                  </a:lnTo>
                  <a:lnTo>
                    <a:pt x="114" y="28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8542" name="Freeform 62"/>
            <p:cNvSpPr>
              <a:spLocks/>
            </p:cNvSpPr>
            <p:nvPr/>
          </p:nvSpPr>
          <p:spPr bwMode="auto">
            <a:xfrm>
              <a:off x="4217" y="1139"/>
              <a:ext cx="1261" cy="845"/>
            </a:xfrm>
            <a:custGeom>
              <a:avLst/>
              <a:gdLst>
                <a:gd name="T0" fmla="*/ 70 w 1261"/>
                <a:gd name="T1" fmla="*/ 293 h 845"/>
                <a:gd name="T2" fmla="*/ 9 w 1261"/>
                <a:gd name="T3" fmla="*/ 355 h 845"/>
                <a:gd name="T4" fmla="*/ 0 w 1261"/>
                <a:gd name="T5" fmla="*/ 399 h 845"/>
                <a:gd name="T6" fmla="*/ 17 w 1261"/>
                <a:gd name="T7" fmla="*/ 455 h 845"/>
                <a:gd name="T8" fmla="*/ 61 w 1261"/>
                <a:gd name="T9" fmla="*/ 495 h 845"/>
                <a:gd name="T10" fmla="*/ 35 w 1261"/>
                <a:gd name="T11" fmla="*/ 534 h 845"/>
                <a:gd name="T12" fmla="*/ 26 w 1261"/>
                <a:gd name="T13" fmla="*/ 574 h 845"/>
                <a:gd name="T14" fmla="*/ 35 w 1261"/>
                <a:gd name="T15" fmla="*/ 622 h 845"/>
                <a:gd name="T16" fmla="*/ 105 w 1261"/>
                <a:gd name="T17" fmla="*/ 683 h 845"/>
                <a:gd name="T18" fmla="*/ 153 w 1261"/>
                <a:gd name="T19" fmla="*/ 692 h 845"/>
                <a:gd name="T20" fmla="*/ 171 w 1261"/>
                <a:gd name="T21" fmla="*/ 692 h 845"/>
                <a:gd name="T22" fmla="*/ 206 w 1261"/>
                <a:gd name="T23" fmla="*/ 736 h 845"/>
                <a:gd name="T24" fmla="*/ 306 w 1261"/>
                <a:gd name="T25" fmla="*/ 784 h 845"/>
                <a:gd name="T26" fmla="*/ 425 w 1261"/>
                <a:gd name="T27" fmla="*/ 788 h 845"/>
                <a:gd name="T28" fmla="*/ 482 w 1261"/>
                <a:gd name="T29" fmla="*/ 766 h 845"/>
                <a:gd name="T30" fmla="*/ 552 w 1261"/>
                <a:gd name="T31" fmla="*/ 823 h 845"/>
                <a:gd name="T32" fmla="*/ 644 w 1261"/>
                <a:gd name="T33" fmla="*/ 845 h 845"/>
                <a:gd name="T34" fmla="*/ 705 w 1261"/>
                <a:gd name="T35" fmla="*/ 837 h 845"/>
                <a:gd name="T36" fmla="*/ 806 w 1261"/>
                <a:gd name="T37" fmla="*/ 771 h 845"/>
                <a:gd name="T38" fmla="*/ 832 w 1261"/>
                <a:gd name="T39" fmla="*/ 718 h 845"/>
                <a:gd name="T40" fmla="*/ 876 w 1261"/>
                <a:gd name="T41" fmla="*/ 736 h 845"/>
                <a:gd name="T42" fmla="*/ 959 w 1261"/>
                <a:gd name="T43" fmla="*/ 736 h 845"/>
                <a:gd name="T44" fmla="*/ 1016 w 1261"/>
                <a:gd name="T45" fmla="*/ 714 h 845"/>
                <a:gd name="T46" fmla="*/ 1064 w 1261"/>
                <a:gd name="T47" fmla="*/ 674 h 845"/>
                <a:gd name="T48" fmla="*/ 1086 w 1261"/>
                <a:gd name="T49" fmla="*/ 618 h 845"/>
                <a:gd name="T50" fmla="*/ 1090 w 1261"/>
                <a:gd name="T51" fmla="*/ 587 h 845"/>
                <a:gd name="T52" fmla="*/ 1156 w 1261"/>
                <a:gd name="T53" fmla="*/ 565 h 845"/>
                <a:gd name="T54" fmla="*/ 1213 w 1261"/>
                <a:gd name="T55" fmla="*/ 526 h 845"/>
                <a:gd name="T56" fmla="*/ 1248 w 1261"/>
                <a:gd name="T57" fmla="*/ 473 h 845"/>
                <a:gd name="T58" fmla="*/ 1261 w 1261"/>
                <a:gd name="T59" fmla="*/ 412 h 845"/>
                <a:gd name="T60" fmla="*/ 1253 w 1261"/>
                <a:gd name="T61" fmla="*/ 350 h 845"/>
                <a:gd name="T62" fmla="*/ 1222 w 1261"/>
                <a:gd name="T63" fmla="*/ 298 h 845"/>
                <a:gd name="T64" fmla="*/ 1226 w 1261"/>
                <a:gd name="T65" fmla="*/ 271 h 845"/>
                <a:gd name="T66" fmla="*/ 1222 w 1261"/>
                <a:gd name="T67" fmla="*/ 197 h 845"/>
                <a:gd name="T68" fmla="*/ 1165 w 1261"/>
                <a:gd name="T69" fmla="*/ 127 h 845"/>
                <a:gd name="T70" fmla="*/ 1117 w 1261"/>
                <a:gd name="T71" fmla="*/ 105 h 845"/>
                <a:gd name="T72" fmla="*/ 1099 w 1261"/>
                <a:gd name="T73" fmla="*/ 61 h 845"/>
                <a:gd name="T74" fmla="*/ 1029 w 1261"/>
                <a:gd name="T75" fmla="*/ 9 h 845"/>
                <a:gd name="T76" fmla="*/ 946 w 1261"/>
                <a:gd name="T77" fmla="*/ 4 h 845"/>
                <a:gd name="T78" fmla="*/ 893 w 1261"/>
                <a:gd name="T79" fmla="*/ 26 h 845"/>
                <a:gd name="T80" fmla="*/ 871 w 1261"/>
                <a:gd name="T81" fmla="*/ 44 h 845"/>
                <a:gd name="T82" fmla="*/ 828 w 1261"/>
                <a:gd name="T83" fmla="*/ 13 h 845"/>
                <a:gd name="T84" fmla="*/ 771 w 1261"/>
                <a:gd name="T85" fmla="*/ 0 h 845"/>
                <a:gd name="T86" fmla="*/ 705 w 1261"/>
                <a:gd name="T87" fmla="*/ 17 h 845"/>
                <a:gd name="T88" fmla="*/ 657 w 1261"/>
                <a:gd name="T89" fmla="*/ 66 h 845"/>
                <a:gd name="T90" fmla="*/ 631 w 1261"/>
                <a:gd name="T91" fmla="*/ 48 h 845"/>
                <a:gd name="T92" fmla="*/ 578 w 1261"/>
                <a:gd name="T93" fmla="*/ 31 h 845"/>
                <a:gd name="T94" fmla="*/ 508 w 1261"/>
                <a:gd name="T95" fmla="*/ 31 h 845"/>
                <a:gd name="T96" fmla="*/ 434 w 1261"/>
                <a:gd name="T97" fmla="*/ 70 h 845"/>
                <a:gd name="T98" fmla="*/ 407 w 1261"/>
                <a:gd name="T99" fmla="*/ 101 h 845"/>
                <a:gd name="T100" fmla="*/ 311 w 1261"/>
                <a:gd name="T101" fmla="*/ 79 h 845"/>
                <a:gd name="T102" fmla="*/ 232 w 1261"/>
                <a:gd name="T103" fmla="*/ 92 h 845"/>
                <a:gd name="T104" fmla="*/ 171 w 1261"/>
                <a:gd name="T105" fmla="*/ 131 h 845"/>
                <a:gd name="T106" fmla="*/ 127 w 1261"/>
                <a:gd name="T107" fmla="*/ 188 h 845"/>
                <a:gd name="T108" fmla="*/ 109 w 1261"/>
                <a:gd name="T109" fmla="*/ 258 h 845"/>
                <a:gd name="T110" fmla="*/ 114 w 1261"/>
                <a:gd name="T111" fmla="*/ 28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61" h="845">
                  <a:moveTo>
                    <a:pt x="114" y="280"/>
                  </a:moveTo>
                  <a:lnTo>
                    <a:pt x="70" y="293"/>
                  </a:lnTo>
                  <a:lnTo>
                    <a:pt x="31" y="320"/>
                  </a:lnTo>
                  <a:lnTo>
                    <a:pt x="9" y="355"/>
                  </a:lnTo>
                  <a:lnTo>
                    <a:pt x="4" y="377"/>
                  </a:lnTo>
                  <a:lnTo>
                    <a:pt x="0" y="399"/>
                  </a:lnTo>
                  <a:lnTo>
                    <a:pt x="4" y="429"/>
                  </a:lnTo>
                  <a:lnTo>
                    <a:pt x="17" y="455"/>
                  </a:lnTo>
                  <a:lnTo>
                    <a:pt x="35" y="477"/>
                  </a:lnTo>
                  <a:lnTo>
                    <a:pt x="61" y="495"/>
                  </a:lnTo>
                  <a:lnTo>
                    <a:pt x="61" y="495"/>
                  </a:lnTo>
                  <a:lnTo>
                    <a:pt x="35" y="534"/>
                  </a:lnTo>
                  <a:lnTo>
                    <a:pt x="31" y="552"/>
                  </a:lnTo>
                  <a:lnTo>
                    <a:pt x="26" y="574"/>
                  </a:lnTo>
                  <a:lnTo>
                    <a:pt x="31" y="596"/>
                  </a:lnTo>
                  <a:lnTo>
                    <a:pt x="35" y="622"/>
                  </a:lnTo>
                  <a:lnTo>
                    <a:pt x="66" y="657"/>
                  </a:lnTo>
                  <a:lnTo>
                    <a:pt x="105" y="683"/>
                  </a:lnTo>
                  <a:lnTo>
                    <a:pt x="127" y="688"/>
                  </a:lnTo>
                  <a:lnTo>
                    <a:pt x="153" y="692"/>
                  </a:lnTo>
                  <a:lnTo>
                    <a:pt x="162" y="692"/>
                  </a:lnTo>
                  <a:lnTo>
                    <a:pt x="171" y="692"/>
                  </a:lnTo>
                  <a:lnTo>
                    <a:pt x="171" y="692"/>
                  </a:lnTo>
                  <a:lnTo>
                    <a:pt x="206" y="736"/>
                  </a:lnTo>
                  <a:lnTo>
                    <a:pt x="254" y="766"/>
                  </a:lnTo>
                  <a:lnTo>
                    <a:pt x="306" y="784"/>
                  </a:lnTo>
                  <a:lnTo>
                    <a:pt x="363" y="793"/>
                  </a:lnTo>
                  <a:lnTo>
                    <a:pt x="425" y="788"/>
                  </a:lnTo>
                  <a:lnTo>
                    <a:pt x="482" y="766"/>
                  </a:lnTo>
                  <a:lnTo>
                    <a:pt x="482" y="766"/>
                  </a:lnTo>
                  <a:lnTo>
                    <a:pt x="512" y="797"/>
                  </a:lnTo>
                  <a:lnTo>
                    <a:pt x="552" y="823"/>
                  </a:lnTo>
                  <a:lnTo>
                    <a:pt x="596" y="841"/>
                  </a:lnTo>
                  <a:lnTo>
                    <a:pt x="644" y="845"/>
                  </a:lnTo>
                  <a:lnTo>
                    <a:pt x="674" y="841"/>
                  </a:lnTo>
                  <a:lnTo>
                    <a:pt x="705" y="837"/>
                  </a:lnTo>
                  <a:lnTo>
                    <a:pt x="762" y="810"/>
                  </a:lnTo>
                  <a:lnTo>
                    <a:pt x="806" y="771"/>
                  </a:lnTo>
                  <a:lnTo>
                    <a:pt x="819" y="745"/>
                  </a:lnTo>
                  <a:lnTo>
                    <a:pt x="832" y="718"/>
                  </a:lnTo>
                  <a:lnTo>
                    <a:pt x="832" y="718"/>
                  </a:lnTo>
                  <a:lnTo>
                    <a:pt x="876" y="736"/>
                  </a:lnTo>
                  <a:lnTo>
                    <a:pt x="924" y="740"/>
                  </a:lnTo>
                  <a:lnTo>
                    <a:pt x="959" y="736"/>
                  </a:lnTo>
                  <a:lnTo>
                    <a:pt x="990" y="727"/>
                  </a:lnTo>
                  <a:lnTo>
                    <a:pt x="1016" y="714"/>
                  </a:lnTo>
                  <a:lnTo>
                    <a:pt x="1042" y="696"/>
                  </a:lnTo>
                  <a:lnTo>
                    <a:pt x="1064" y="674"/>
                  </a:lnTo>
                  <a:lnTo>
                    <a:pt x="1077" y="648"/>
                  </a:lnTo>
                  <a:lnTo>
                    <a:pt x="1086" y="618"/>
                  </a:lnTo>
                  <a:lnTo>
                    <a:pt x="1090" y="587"/>
                  </a:lnTo>
                  <a:lnTo>
                    <a:pt x="1090" y="587"/>
                  </a:lnTo>
                  <a:lnTo>
                    <a:pt x="1126" y="578"/>
                  </a:lnTo>
                  <a:lnTo>
                    <a:pt x="1156" y="565"/>
                  </a:lnTo>
                  <a:lnTo>
                    <a:pt x="1187" y="547"/>
                  </a:lnTo>
                  <a:lnTo>
                    <a:pt x="1213" y="526"/>
                  </a:lnTo>
                  <a:lnTo>
                    <a:pt x="1231" y="504"/>
                  </a:lnTo>
                  <a:lnTo>
                    <a:pt x="1248" y="473"/>
                  </a:lnTo>
                  <a:lnTo>
                    <a:pt x="1257" y="442"/>
                  </a:lnTo>
                  <a:lnTo>
                    <a:pt x="1261" y="412"/>
                  </a:lnTo>
                  <a:lnTo>
                    <a:pt x="1257" y="381"/>
                  </a:lnTo>
                  <a:lnTo>
                    <a:pt x="1253" y="350"/>
                  </a:lnTo>
                  <a:lnTo>
                    <a:pt x="1239" y="324"/>
                  </a:lnTo>
                  <a:lnTo>
                    <a:pt x="1222" y="298"/>
                  </a:lnTo>
                  <a:lnTo>
                    <a:pt x="1222" y="298"/>
                  </a:lnTo>
                  <a:lnTo>
                    <a:pt x="1226" y="271"/>
                  </a:lnTo>
                  <a:lnTo>
                    <a:pt x="1231" y="245"/>
                  </a:lnTo>
                  <a:lnTo>
                    <a:pt x="1222" y="197"/>
                  </a:lnTo>
                  <a:lnTo>
                    <a:pt x="1200" y="158"/>
                  </a:lnTo>
                  <a:lnTo>
                    <a:pt x="1165" y="127"/>
                  </a:lnTo>
                  <a:lnTo>
                    <a:pt x="1117" y="105"/>
                  </a:lnTo>
                  <a:lnTo>
                    <a:pt x="1117" y="105"/>
                  </a:lnTo>
                  <a:lnTo>
                    <a:pt x="1112" y="83"/>
                  </a:lnTo>
                  <a:lnTo>
                    <a:pt x="1099" y="61"/>
                  </a:lnTo>
                  <a:lnTo>
                    <a:pt x="1069" y="31"/>
                  </a:lnTo>
                  <a:lnTo>
                    <a:pt x="1029" y="9"/>
                  </a:lnTo>
                  <a:lnTo>
                    <a:pt x="977" y="0"/>
                  </a:lnTo>
                  <a:lnTo>
                    <a:pt x="946" y="4"/>
                  </a:lnTo>
                  <a:lnTo>
                    <a:pt x="920" y="13"/>
                  </a:lnTo>
                  <a:lnTo>
                    <a:pt x="893" y="26"/>
                  </a:lnTo>
                  <a:lnTo>
                    <a:pt x="871" y="44"/>
                  </a:lnTo>
                  <a:lnTo>
                    <a:pt x="871" y="44"/>
                  </a:lnTo>
                  <a:lnTo>
                    <a:pt x="850" y="26"/>
                  </a:lnTo>
                  <a:lnTo>
                    <a:pt x="828" y="13"/>
                  </a:lnTo>
                  <a:lnTo>
                    <a:pt x="801" y="4"/>
                  </a:lnTo>
                  <a:lnTo>
                    <a:pt x="771" y="0"/>
                  </a:lnTo>
                  <a:lnTo>
                    <a:pt x="736" y="4"/>
                  </a:lnTo>
                  <a:lnTo>
                    <a:pt x="705" y="17"/>
                  </a:lnTo>
                  <a:lnTo>
                    <a:pt x="679" y="39"/>
                  </a:lnTo>
                  <a:lnTo>
                    <a:pt x="657" y="66"/>
                  </a:lnTo>
                  <a:lnTo>
                    <a:pt x="657" y="66"/>
                  </a:lnTo>
                  <a:lnTo>
                    <a:pt x="631" y="48"/>
                  </a:lnTo>
                  <a:lnTo>
                    <a:pt x="604" y="35"/>
                  </a:lnTo>
                  <a:lnTo>
                    <a:pt x="578" y="31"/>
                  </a:lnTo>
                  <a:lnTo>
                    <a:pt x="547" y="26"/>
                  </a:lnTo>
                  <a:lnTo>
                    <a:pt x="508" y="31"/>
                  </a:lnTo>
                  <a:lnTo>
                    <a:pt x="469" y="44"/>
                  </a:lnTo>
                  <a:lnTo>
                    <a:pt x="434" y="70"/>
                  </a:lnTo>
                  <a:lnTo>
                    <a:pt x="407" y="101"/>
                  </a:lnTo>
                  <a:lnTo>
                    <a:pt x="407" y="101"/>
                  </a:lnTo>
                  <a:lnTo>
                    <a:pt x="359" y="83"/>
                  </a:lnTo>
                  <a:lnTo>
                    <a:pt x="311" y="79"/>
                  </a:lnTo>
                  <a:lnTo>
                    <a:pt x="271" y="83"/>
                  </a:lnTo>
                  <a:lnTo>
                    <a:pt x="232" y="92"/>
                  </a:lnTo>
                  <a:lnTo>
                    <a:pt x="197" y="109"/>
                  </a:lnTo>
                  <a:lnTo>
                    <a:pt x="171" y="131"/>
                  </a:lnTo>
                  <a:lnTo>
                    <a:pt x="144" y="158"/>
                  </a:lnTo>
                  <a:lnTo>
                    <a:pt x="127" y="188"/>
                  </a:lnTo>
                  <a:lnTo>
                    <a:pt x="114" y="223"/>
                  </a:lnTo>
                  <a:lnTo>
                    <a:pt x="109" y="258"/>
                  </a:lnTo>
                  <a:lnTo>
                    <a:pt x="114" y="271"/>
                  </a:lnTo>
                  <a:lnTo>
                    <a:pt x="114" y="280"/>
                  </a:lnTo>
                  <a:close/>
                </a:path>
              </a:pathLst>
            </a:custGeom>
            <a:solidFill>
              <a:srgbClr val="FFB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8543" name="Freeform 63"/>
            <p:cNvSpPr>
              <a:spLocks/>
            </p:cNvSpPr>
            <p:nvPr/>
          </p:nvSpPr>
          <p:spPr bwMode="auto">
            <a:xfrm>
              <a:off x="4217" y="1139"/>
              <a:ext cx="1261" cy="845"/>
            </a:xfrm>
            <a:custGeom>
              <a:avLst/>
              <a:gdLst>
                <a:gd name="T0" fmla="*/ 70 w 1261"/>
                <a:gd name="T1" fmla="*/ 293 h 845"/>
                <a:gd name="T2" fmla="*/ 9 w 1261"/>
                <a:gd name="T3" fmla="*/ 355 h 845"/>
                <a:gd name="T4" fmla="*/ 0 w 1261"/>
                <a:gd name="T5" fmla="*/ 399 h 845"/>
                <a:gd name="T6" fmla="*/ 17 w 1261"/>
                <a:gd name="T7" fmla="*/ 455 h 845"/>
                <a:gd name="T8" fmla="*/ 61 w 1261"/>
                <a:gd name="T9" fmla="*/ 495 h 845"/>
                <a:gd name="T10" fmla="*/ 35 w 1261"/>
                <a:gd name="T11" fmla="*/ 534 h 845"/>
                <a:gd name="T12" fmla="*/ 26 w 1261"/>
                <a:gd name="T13" fmla="*/ 574 h 845"/>
                <a:gd name="T14" fmla="*/ 35 w 1261"/>
                <a:gd name="T15" fmla="*/ 622 h 845"/>
                <a:gd name="T16" fmla="*/ 105 w 1261"/>
                <a:gd name="T17" fmla="*/ 683 h 845"/>
                <a:gd name="T18" fmla="*/ 153 w 1261"/>
                <a:gd name="T19" fmla="*/ 692 h 845"/>
                <a:gd name="T20" fmla="*/ 171 w 1261"/>
                <a:gd name="T21" fmla="*/ 692 h 845"/>
                <a:gd name="T22" fmla="*/ 206 w 1261"/>
                <a:gd name="T23" fmla="*/ 736 h 845"/>
                <a:gd name="T24" fmla="*/ 306 w 1261"/>
                <a:gd name="T25" fmla="*/ 784 h 845"/>
                <a:gd name="T26" fmla="*/ 425 w 1261"/>
                <a:gd name="T27" fmla="*/ 788 h 845"/>
                <a:gd name="T28" fmla="*/ 482 w 1261"/>
                <a:gd name="T29" fmla="*/ 766 h 845"/>
                <a:gd name="T30" fmla="*/ 552 w 1261"/>
                <a:gd name="T31" fmla="*/ 823 h 845"/>
                <a:gd name="T32" fmla="*/ 644 w 1261"/>
                <a:gd name="T33" fmla="*/ 845 h 845"/>
                <a:gd name="T34" fmla="*/ 705 w 1261"/>
                <a:gd name="T35" fmla="*/ 837 h 845"/>
                <a:gd name="T36" fmla="*/ 806 w 1261"/>
                <a:gd name="T37" fmla="*/ 771 h 845"/>
                <a:gd name="T38" fmla="*/ 832 w 1261"/>
                <a:gd name="T39" fmla="*/ 718 h 845"/>
                <a:gd name="T40" fmla="*/ 876 w 1261"/>
                <a:gd name="T41" fmla="*/ 736 h 845"/>
                <a:gd name="T42" fmla="*/ 959 w 1261"/>
                <a:gd name="T43" fmla="*/ 736 h 845"/>
                <a:gd name="T44" fmla="*/ 1016 w 1261"/>
                <a:gd name="T45" fmla="*/ 714 h 845"/>
                <a:gd name="T46" fmla="*/ 1064 w 1261"/>
                <a:gd name="T47" fmla="*/ 674 h 845"/>
                <a:gd name="T48" fmla="*/ 1086 w 1261"/>
                <a:gd name="T49" fmla="*/ 618 h 845"/>
                <a:gd name="T50" fmla="*/ 1090 w 1261"/>
                <a:gd name="T51" fmla="*/ 587 h 845"/>
                <a:gd name="T52" fmla="*/ 1156 w 1261"/>
                <a:gd name="T53" fmla="*/ 565 h 845"/>
                <a:gd name="T54" fmla="*/ 1213 w 1261"/>
                <a:gd name="T55" fmla="*/ 526 h 845"/>
                <a:gd name="T56" fmla="*/ 1248 w 1261"/>
                <a:gd name="T57" fmla="*/ 473 h 845"/>
                <a:gd name="T58" fmla="*/ 1261 w 1261"/>
                <a:gd name="T59" fmla="*/ 412 h 845"/>
                <a:gd name="T60" fmla="*/ 1253 w 1261"/>
                <a:gd name="T61" fmla="*/ 350 h 845"/>
                <a:gd name="T62" fmla="*/ 1222 w 1261"/>
                <a:gd name="T63" fmla="*/ 298 h 845"/>
                <a:gd name="T64" fmla="*/ 1226 w 1261"/>
                <a:gd name="T65" fmla="*/ 271 h 845"/>
                <a:gd name="T66" fmla="*/ 1222 w 1261"/>
                <a:gd name="T67" fmla="*/ 197 h 845"/>
                <a:gd name="T68" fmla="*/ 1165 w 1261"/>
                <a:gd name="T69" fmla="*/ 127 h 845"/>
                <a:gd name="T70" fmla="*/ 1117 w 1261"/>
                <a:gd name="T71" fmla="*/ 105 h 845"/>
                <a:gd name="T72" fmla="*/ 1099 w 1261"/>
                <a:gd name="T73" fmla="*/ 61 h 845"/>
                <a:gd name="T74" fmla="*/ 1029 w 1261"/>
                <a:gd name="T75" fmla="*/ 9 h 845"/>
                <a:gd name="T76" fmla="*/ 946 w 1261"/>
                <a:gd name="T77" fmla="*/ 4 h 845"/>
                <a:gd name="T78" fmla="*/ 893 w 1261"/>
                <a:gd name="T79" fmla="*/ 26 h 845"/>
                <a:gd name="T80" fmla="*/ 871 w 1261"/>
                <a:gd name="T81" fmla="*/ 44 h 845"/>
                <a:gd name="T82" fmla="*/ 828 w 1261"/>
                <a:gd name="T83" fmla="*/ 13 h 845"/>
                <a:gd name="T84" fmla="*/ 771 w 1261"/>
                <a:gd name="T85" fmla="*/ 0 h 845"/>
                <a:gd name="T86" fmla="*/ 705 w 1261"/>
                <a:gd name="T87" fmla="*/ 17 h 845"/>
                <a:gd name="T88" fmla="*/ 657 w 1261"/>
                <a:gd name="T89" fmla="*/ 66 h 845"/>
                <a:gd name="T90" fmla="*/ 631 w 1261"/>
                <a:gd name="T91" fmla="*/ 48 h 845"/>
                <a:gd name="T92" fmla="*/ 578 w 1261"/>
                <a:gd name="T93" fmla="*/ 31 h 845"/>
                <a:gd name="T94" fmla="*/ 508 w 1261"/>
                <a:gd name="T95" fmla="*/ 31 h 845"/>
                <a:gd name="T96" fmla="*/ 434 w 1261"/>
                <a:gd name="T97" fmla="*/ 70 h 845"/>
                <a:gd name="T98" fmla="*/ 407 w 1261"/>
                <a:gd name="T99" fmla="*/ 101 h 845"/>
                <a:gd name="T100" fmla="*/ 311 w 1261"/>
                <a:gd name="T101" fmla="*/ 79 h 845"/>
                <a:gd name="T102" fmla="*/ 232 w 1261"/>
                <a:gd name="T103" fmla="*/ 92 h 845"/>
                <a:gd name="T104" fmla="*/ 171 w 1261"/>
                <a:gd name="T105" fmla="*/ 131 h 845"/>
                <a:gd name="T106" fmla="*/ 127 w 1261"/>
                <a:gd name="T107" fmla="*/ 188 h 845"/>
                <a:gd name="T108" fmla="*/ 109 w 1261"/>
                <a:gd name="T109" fmla="*/ 258 h 845"/>
                <a:gd name="T110" fmla="*/ 114 w 1261"/>
                <a:gd name="T111" fmla="*/ 28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61" h="845">
                  <a:moveTo>
                    <a:pt x="114" y="280"/>
                  </a:moveTo>
                  <a:lnTo>
                    <a:pt x="70" y="293"/>
                  </a:lnTo>
                  <a:lnTo>
                    <a:pt x="31" y="320"/>
                  </a:lnTo>
                  <a:lnTo>
                    <a:pt x="9" y="355"/>
                  </a:lnTo>
                  <a:lnTo>
                    <a:pt x="4" y="377"/>
                  </a:lnTo>
                  <a:lnTo>
                    <a:pt x="0" y="399"/>
                  </a:lnTo>
                  <a:lnTo>
                    <a:pt x="4" y="429"/>
                  </a:lnTo>
                  <a:lnTo>
                    <a:pt x="17" y="455"/>
                  </a:lnTo>
                  <a:lnTo>
                    <a:pt x="35" y="477"/>
                  </a:lnTo>
                  <a:lnTo>
                    <a:pt x="61" y="495"/>
                  </a:lnTo>
                  <a:lnTo>
                    <a:pt x="61" y="495"/>
                  </a:lnTo>
                  <a:lnTo>
                    <a:pt x="35" y="534"/>
                  </a:lnTo>
                  <a:lnTo>
                    <a:pt x="31" y="552"/>
                  </a:lnTo>
                  <a:lnTo>
                    <a:pt x="26" y="574"/>
                  </a:lnTo>
                  <a:lnTo>
                    <a:pt x="31" y="596"/>
                  </a:lnTo>
                  <a:lnTo>
                    <a:pt x="35" y="622"/>
                  </a:lnTo>
                  <a:lnTo>
                    <a:pt x="66" y="657"/>
                  </a:lnTo>
                  <a:lnTo>
                    <a:pt x="105" y="683"/>
                  </a:lnTo>
                  <a:lnTo>
                    <a:pt x="127" y="688"/>
                  </a:lnTo>
                  <a:lnTo>
                    <a:pt x="153" y="692"/>
                  </a:lnTo>
                  <a:lnTo>
                    <a:pt x="162" y="692"/>
                  </a:lnTo>
                  <a:lnTo>
                    <a:pt x="171" y="692"/>
                  </a:lnTo>
                  <a:lnTo>
                    <a:pt x="171" y="692"/>
                  </a:lnTo>
                  <a:lnTo>
                    <a:pt x="206" y="736"/>
                  </a:lnTo>
                  <a:lnTo>
                    <a:pt x="254" y="766"/>
                  </a:lnTo>
                  <a:lnTo>
                    <a:pt x="306" y="784"/>
                  </a:lnTo>
                  <a:lnTo>
                    <a:pt x="363" y="793"/>
                  </a:lnTo>
                  <a:lnTo>
                    <a:pt x="425" y="788"/>
                  </a:lnTo>
                  <a:lnTo>
                    <a:pt x="482" y="766"/>
                  </a:lnTo>
                  <a:lnTo>
                    <a:pt x="482" y="766"/>
                  </a:lnTo>
                  <a:lnTo>
                    <a:pt x="512" y="797"/>
                  </a:lnTo>
                  <a:lnTo>
                    <a:pt x="552" y="823"/>
                  </a:lnTo>
                  <a:lnTo>
                    <a:pt x="596" y="841"/>
                  </a:lnTo>
                  <a:lnTo>
                    <a:pt x="644" y="845"/>
                  </a:lnTo>
                  <a:lnTo>
                    <a:pt x="674" y="841"/>
                  </a:lnTo>
                  <a:lnTo>
                    <a:pt x="705" y="837"/>
                  </a:lnTo>
                  <a:lnTo>
                    <a:pt x="762" y="810"/>
                  </a:lnTo>
                  <a:lnTo>
                    <a:pt x="806" y="771"/>
                  </a:lnTo>
                  <a:lnTo>
                    <a:pt x="819" y="745"/>
                  </a:lnTo>
                  <a:lnTo>
                    <a:pt x="832" y="718"/>
                  </a:lnTo>
                  <a:lnTo>
                    <a:pt x="832" y="718"/>
                  </a:lnTo>
                  <a:lnTo>
                    <a:pt x="876" y="736"/>
                  </a:lnTo>
                  <a:lnTo>
                    <a:pt x="924" y="740"/>
                  </a:lnTo>
                  <a:lnTo>
                    <a:pt x="959" y="736"/>
                  </a:lnTo>
                  <a:lnTo>
                    <a:pt x="990" y="727"/>
                  </a:lnTo>
                  <a:lnTo>
                    <a:pt x="1016" y="714"/>
                  </a:lnTo>
                  <a:lnTo>
                    <a:pt x="1042" y="696"/>
                  </a:lnTo>
                  <a:lnTo>
                    <a:pt x="1064" y="674"/>
                  </a:lnTo>
                  <a:lnTo>
                    <a:pt x="1077" y="648"/>
                  </a:lnTo>
                  <a:lnTo>
                    <a:pt x="1086" y="618"/>
                  </a:lnTo>
                  <a:lnTo>
                    <a:pt x="1090" y="587"/>
                  </a:lnTo>
                  <a:lnTo>
                    <a:pt x="1090" y="587"/>
                  </a:lnTo>
                  <a:lnTo>
                    <a:pt x="1126" y="578"/>
                  </a:lnTo>
                  <a:lnTo>
                    <a:pt x="1156" y="565"/>
                  </a:lnTo>
                  <a:lnTo>
                    <a:pt x="1187" y="547"/>
                  </a:lnTo>
                  <a:lnTo>
                    <a:pt x="1213" y="526"/>
                  </a:lnTo>
                  <a:lnTo>
                    <a:pt x="1231" y="504"/>
                  </a:lnTo>
                  <a:lnTo>
                    <a:pt x="1248" y="473"/>
                  </a:lnTo>
                  <a:lnTo>
                    <a:pt x="1257" y="442"/>
                  </a:lnTo>
                  <a:lnTo>
                    <a:pt x="1261" y="412"/>
                  </a:lnTo>
                  <a:lnTo>
                    <a:pt x="1257" y="381"/>
                  </a:lnTo>
                  <a:lnTo>
                    <a:pt x="1253" y="350"/>
                  </a:lnTo>
                  <a:lnTo>
                    <a:pt x="1239" y="324"/>
                  </a:lnTo>
                  <a:lnTo>
                    <a:pt x="1222" y="298"/>
                  </a:lnTo>
                  <a:lnTo>
                    <a:pt x="1222" y="298"/>
                  </a:lnTo>
                  <a:lnTo>
                    <a:pt x="1226" y="271"/>
                  </a:lnTo>
                  <a:lnTo>
                    <a:pt x="1231" y="245"/>
                  </a:lnTo>
                  <a:lnTo>
                    <a:pt x="1222" y="197"/>
                  </a:lnTo>
                  <a:lnTo>
                    <a:pt x="1200" y="158"/>
                  </a:lnTo>
                  <a:lnTo>
                    <a:pt x="1165" y="127"/>
                  </a:lnTo>
                  <a:lnTo>
                    <a:pt x="1117" y="105"/>
                  </a:lnTo>
                  <a:lnTo>
                    <a:pt x="1117" y="105"/>
                  </a:lnTo>
                  <a:lnTo>
                    <a:pt x="1112" y="83"/>
                  </a:lnTo>
                  <a:lnTo>
                    <a:pt x="1099" y="61"/>
                  </a:lnTo>
                  <a:lnTo>
                    <a:pt x="1069" y="31"/>
                  </a:lnTo>
                  <a:lnTo>
                    <a:pt x="1029" y="9"/>
                  </a:lnTo>
                  <a:lnTo>
                    <a:pt x="977" y="0"/>
                  </a:lnTo>
                  <a:lnTo>
                    <a:pt x="946" y="4"/>
                  </a:lnTo>
                  <a:lnTo>
                    <a:pt x="920" y="13"/>
                  </a:lnTo>
                  <a:lnTo>
                    <a:pt x="893" y="26"/>
                  </a:lnTo>
                  <a:lnTo>
                    <a:pt x="871" y="44"/>
                  </a:lnTo>
                  <a:lnTo>
                    <a:pt x="871" y="44"/>
                  </a:lnTo>
                  <a:lnTo>
                    <a:pt x="850" y="26"/>
                  </a:lnTo>
                  <a:lnTo>
                    <a:pt x="828" y="13"/>
                  </a:lnTo>
                  <a:lnTo>
                    <a:pt x="801" y="4"/>
                  </a:lnTo>
                  <a:lnTo>
                    <a:pt x="771" y="0"/>
                  </a:lnTo>
                  <a:lnTo>
                    <a:pt x="736" y="4"/>
                  </a:lnTo>
                  <a:lnTo>
                    <a:pt x="705" y="17"/>
                  </a:lnTo>
                  <a:lnTo>
                    <a:pt x="679" y="39"/>
                  </a:lnTo>
                  <a:lnTo>
                    <a:pt x="657" y="66"/>
                  </a:lnTo>
                  <a:lnTo>
                    <a:pt x="657" y="66"/>
                  </a:lnTo>
                  <a:lnTo>
                    <a:pt x="631" y="48"/>
                  </a:lnTo>
                  <a:lnTo>
                    <a:pt x="604" y="35"/>
                  </a:lnTo>
                  <a:lnTo>
                    <a:pt x="578" y="31"/>
                  </a:lnTo>
                  <a:lnTo>
                    <a:pt x="547" y="26"/>
                  </a:lnTo>
                  <a:lnTo>
                    <a:pt x="508" y="31"/>
                  </a:lnTo>
                  <a:lnTo>
                    <a:pt x="469" y="44"/>
                  </a:lnTo>
                  <a:lnTo>
                    <a:pt x="434" y="70"/>
                  </a:lnTo>
                  <a:lnTo>
                    <a:pt x="407" y="101"/>
                  </a:lnTo>
                  <a:lnTo>
                    <a:pt x="407" y="101"/>
                  </a:lnTo>
                  <a:lnTo>
                    <a:pt x="359" y="83"/>
                  </a:lnTo>
                  <a:lnTo>
                    <a:pt x="311" y="79"/>
                  </a:lnTo>
                  <a:lnTo>
                    <a:pt x="271" y="83"/>
                  </a:lnTo>
                  <a:lnTo>
                    <a:pt x="232" y="92"/>
                  </a:lnTo>
                  <a:lnTo>
                    <a:pt x="197" y="109"/>
                  </a:lnTo>
                  <a:lnTo>
                    <a:pt x="171" y="131"/>
                  </a:lnTo>
                  <a:lnTo>
                    <a:pt x="144" y="158"/>
                  </a:lnTo>
                  <a:lnTo>
                    <a:pt x="127" y="188"/>
                  </a:lnTo>
                  <a:lnTo>
                    <a:pt x="114" y="223"/>
                  </a:lnTo>
                  <a:lnTo>
                    <a:pt x="109" y="258"/>
                  </a:lnTo>
                  <a:lnTo>
                    <a:pt x="114" y="271"/>
                  </a:lnTo>
                  <a:lnTo>
                    <a:pt x="114" y="28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8544" name="Freeform 64"/>
            <p:cNvSpPr>
              <a:spLocks/>
            </p:cNvSpPr>
            <p:nvPr/>
          </p:nvSpPr>
          <p:spPr bwMode="auto">
            <a:xfrm>
              <a:off x="4278" y="1634"/>
              <a:ext cx="75" cy="17"/>
            </a:xfrm>
            <a:custGeom>
              <a:avLst/>
              <a:gdLst>
                <a:gd name="T0" fmla="*/ 0 w 75"/>
                <a:gd name="T1" fmla="*/ 0 h 17"/>
                <a:gd name="T2" fmla="*/ 35 w 75"/>
                <a:gd name="T3" fmla="*/ 13 h 17"/>
                <a:gd name="T4" fmla="*/ 66 w 75"/>
                <a:gd name="T5" fmla="*/ 17 h 17"/>
                <a:gd name="T6" fmla="*/ 70 w 75"/>
                <a:gd name="T7" fmla="*/ 17 h 17"/>
                <a:gd name="T8" fmla="*/ 75 w 75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7">
                  <a:moveTo>
                    <a:pt x="0" y="0"/>
                  </a:moveTo>
                  <a:lnTo>
                    <a:pt x="35" y="13"/>
                  </a:lnTo>
                  <a:lnTo>
                    <a:pt x="66" y="17"/>
                  </a:lnTo>
                  <a:lnTo>
                    <a:pt x="70" y="17"/>
                  </a:lnTo>
                  <a:lnTo>
                    <a:pt x="75" y="1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8545" name="Freeform 65"/>
            <p:cNvSpPr>
              <a:spLocks/>
            </p:cNvSpPr>
            <p:nvPr/>
          </p:nvSpPr>
          <p:spPr bwMode="auto">
            <a:xfrm>
              <a:off x="4388" y="1822"/>
              <a:ext cx="30" cy="9"/>
            </a:xfrm>
            <a:custGeom>
              <a:avLst/>
              <a:gdLst>
                <a:gd name="T0" fmla="*/ 0 w 30"/>
                <a:gd name="T1" fmla="*/ 9 h 9"/>
                <a:gd name="T2" fmla="*/ 17 w 30"/>
                <a:gd name="T3" fmla="*/ 5 h 9"/>
                <a:gd name="T4" fmla="*/ 30 w 30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9">
                  <a:moveTo>
                    <a:pt x="0" y="9"/>
                  </a:moveTo>
                  <a:lnTo>
                    <a:pt x="17" y="5"/>
                  </a:lnTo>
                  <a:lnTo>
                    <a:pt x="3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8546" name="Freeform 66"/>
            <p:cNvSpPr>
              <a:spLocks/>
            </p:cNvSpPr>
            <p:nvPr/>
          </p:nvSpPr>
          <p:spPr bwMode="auto">
            <a:xfrm>
              <a:off x="4677" y="1870"/>
              <a:ext cx="22" cy="35"/>
            </a:xfrm>
            <a:custGeom>
              <a:avLst/>
              <a:gdLst>
                <a:gd name="T0" fmla="*/ 0 w 22"/>
                <a:gd name="T1" fmla="*/ 0 h 35"/>
                <a:gd name="T2" fmla="*/ 9 w 22"/>
                <a:gd name="T3" fmla="*/ 18 h 35"/>
                <a:gd name="T4" fmla="*/ 22 w 22"/>
                <a:gd name="T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35">
                  <a:moveTo>
                    <a:pt x="0" y="0"/>
                  </a:moveTo>
                  <a:lnTo>
                    <a:pt x="9" y="18"/>
                  </a:lnTo>
                  <a:lnTo>
                    <a:pt x="22" y="3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8547" name="Freeform 67"/>
            <p:cNvSpPr>
              <a:spLocks/>
            </p:cNvSpPr>
            <p:nvPr/>
          </p:nvSpPr>
          <p:spPr bwMode="auto">
            <a:xfrm>
              <a:off x="5049" y="1818"/>
              <a:ext cx="9" cy="39"/>
            </a:xfrm>
            <a:custGeom>
              <a:avLst/>
              <a:gdLst>
                <a:gd name="T0" fmla="*/ 0 w 9"/>
                <a:gd name="T1" fmla="*/ 39 h 39"/>
                <a:gd name="T2" fmla="*/ 4 w 9"/>
                <a:gd name="T3" fmla="*/ 22 h 39"/>
                <a:gd name="T4" fmla="*/ 9 w 9"/>
                <a:gd name="T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9">
                  <a:moveTo>
                    <a:pt x="0" y="39"/>
                  </a:moveTo>
                  <a:lnTo>
                    <a:pt x="4" y="22"/>
                  </a:lnTo>
                  <a:lnTo>
                    <a:pt x="9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8548" name="Freeform 68"/>
            <p:cNvSpPr>
              <a:spLocks/>
            </p:cNvSpPr>
            <p:nvPr/>
          </p:nvSpPr>
          <p:spPr bwMode="auto">
            <a:xfrm>
              <a:off x="5216" y="1590"/>
              <a:ext cx="91" cy="136"/>
            </a:xfrm>
            <a:custGeom>
              <a:avLst/>
              <a:gdLst>
                <a:gd name="T0" fmla="*/ 91 w 91"/>
                <a:gd name="T1" fmla="*/ 136 h 136"/>
                <a:gd name="T2" fmla="*/ 91 w 91"/>
                <a:gd name="T3" fmla="*/ 136 h 136"/>
                <a:gd name="T4" fmla="*/ 87 w 91"/>
                <a:gd name="T5" fmla="*/ 92 h 136"/>
                <a:gd name="T6" fmla="*/ 65 w 91"/>
                <a:gd name="T7" fmla="*/ 57 h 136"/>
                <a:gd name="T8" fmla="*/ 39 w 91"/>
                <a:gd name="T9" fmla="*/ 22 h 136"/>
                <a:gd name="T10" fmla="*/ 0 w 91"/>
                <a:gd name="T1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136">
                  <a:moveTo>
                    <a:pt x="91" y="136"/>
                  </a:moveTo>
                  <a:lnTo>
                    <a:pt x="91" y="136"/>
                  </a:lnTo>
                  <a:lnTo>
                    <a:pt x="87" y="92"/>
                  </a:lnTo>
                  <a:lnTo>
                    <a:pt x="65" y="57"/>
                  </a:lnTo>
                  <a:lnTo>
                    <a:pt x="39" y="2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8549" name="Freeform 69"/>
            <p:cNvSpPr>
              <a:spLocks/>
            </p:cNvSpPr>
            <p:nvPr/>
          </p:nvSpPr>
          <p:spPr bwMode="auto">
            <a:xfrm>
              <a:off x="5395" y="1437"/>
              <a:ext cx="44" cy="52"/>
            </a:xfrm>
            <a:custGeom>
              <a:avLst/>
              <a:gdLst>
                <a:gd name="T0" fmla="*/ 0 w 44"/>
                <a:gd name="T1" fmla="*/ 52 h 52"/>
                <a:gd name="T2" fmla="*/ 22 w 44"/>
                <a:gd name="T3" fmla="*/ 30 h 52"/>
                <a:gd name="T4" fmla="*/ 44 w 44"/>
                <a:gd name="T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2">
                  <a:moveTo>
                    <a:pt x="0" y="52"/>
                  </a:moveTo>
                  <a:lnTo>
                    <a:pt x="22" y="30"/>
                  </a:lnTo>
                  <a:lnTo>
                    <a:pt x="4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8550" name="Freeform 70"/>
            <p:cNvSpPr>
              <a:spLocks/>
            </p:cNvSpPr>
            <p:nvPr/>
          </p:nvSpPr>
          <p:spPr bwMode="auto">
            <a:xfrm>
              <a:off x="5334" y="1244"/>
              <a:ext cx="4" cy="26"/>
            </a:xfrm>
            <a:custGeom>
              <a:avLst/>
              <a:gdLst>
                <a:gd name="T0" fmla="*/ 4 w 4"/>
                <a:gd name="T1" fmla="*/ 26 h 26"/>
                <a:gd name="T2" fmla="*/ 4 w 4"/>
                <a:gd name="T3" fmla="*/ 26 h 26"/>
                <a:gd name="T4" fmla="*/ 4 w 4"/>
                <a:gd name="T5" fmla="*/ 22 h 26"/>
                <a:gd name="T6" fmla="*/ 4 w 4"/>
                <a:gd name="T7" fmla="*/ 13 h 26"/>
                <a:gd name="T8" fmla="*/ 0 w 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6">
                  <a:moveTo>
                    <a:pt x="4" y="26"/>
                  </a:moveTo>
                  <a:lnTo>
                    <a:pt x="4" y="26"/>
                  </a:lnTo>
                  <a:lnTo>
                    <a:pt x="4" y="22"/>
                  </a:lnTo>
                  <a:lnTo>
                    <a:pt x="4" y="13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8551" name="Freeform 71"/>
            <p:cNvSpPr>
              <a:spLocks/>
            </p:cNvSpPr>
            <p:nvPr/>
          </p:nvSpPr>
          <p:spPr bwMode="auto">
            <a:xfrm>
              <a:off x="5067" y="1183"/>
              <a:ext cx="21" cy="35"/>
            </a:xfrm>
            <a:custGeom>
              <a:avLst/>
              <a:gdLst>
                <a:gd name="T0" fmla="*/ 21 w 21"/>
                <a:gd name="T1" fmla="*/ 0 h 35"/>
                <a:gd name="T2" fmla="*/ 8 w 21"/>
                <a:gd name="T3" fmla="*/ 17 h 35"/>
                <a:gd name="T4" fmla="*/ 0 w 21"/>
                <a:gd name="T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5">
                  <a:moveTo>
                    <a:pt x="21" y="0"/>
                  </a:moveTo>
                  <a:lnTo>
                    <a:pt x="8" y="17"/>
                  </a:lnTo>
                  <a:lnTo>
                    <a:pt x="0" y="3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8552" name="Line 72"/>
            <p:cNvSpPr>
              <a:spLocks noChangeShapeType="1"/>
            </p:cNvSpPr>
            <p:nvPr/>
          </p:nvSpPr>
          <p:spPr bwMode="auto">
            <a:xfrm flipH="1">
              <a:off x="4861" y="1205"/>
              <a:ext cx="13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8553" name="Line 73"/>
            <p:cNvSpPr>
              <a:spLocks noChangeShapeType="1"/>
            </p:cNvSpPr>
            <p:nvPr/>
          </p:nvSpPr>
          <p:spPr bwMode="auto">
            <a:xfrm flipH="1" flipV="1">
              <a:off x="4624" y="1240"/>
              <a:ext cx="40" cy="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8554" name="Freeform 74"/>
            <p:cNvSpPr>
              <a:spLocks/>
            </p:cNvSpPr>
            <p:nvPr/>
          </p:nvSpPr>
          <p:spPr bwMode="auto">
            <a:xfrm>
              <a:off x="4331" y="1419"/>
              <a:ext cx="4" cy="31"/>
            </a:xfrm>
            <a:custGeom>
              <a:avLst/>
              <a:gdLst>
                <a:gd name="T0" fmla="*/ 0 w 4"/>
                <a:gd name="T1" fmla="*/ 0 h 31"/>
                <a:gd name="T2" fmla="*/ 4 w 4"/>
                <a:gd name="T3" fmla="*/ 13 h 31"/>
                <a:gd name="T4" fmla="*/ 4 w 4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1">
                  <a:moveTo>
                    <a:pt x="0" y="0"/>
                  </a:moveTo>
                  <a:lnTo>
                    <a:pt x="4" y="13"/>
                  </a:lnTo>
                  <a:lnTo>
                    <a:pt x="4" y="3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8555" name="Line 75"/>
          <p:cNvSpPr>
            <a:spLocks noChangeShapeType="1"/>
          </p:cNvSpPr>
          <p:nvPr/>
        </p:nvSpPr>
        <p:spPr bwMode="auto">
          <a:xfrm>
            <a:off x="1763713" y="5373688"/>
            <a:ext cx="2376487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8556" name="Line 76"/>
          <p:cNvSpPr>
            <a:spLocks noChangeShapeType="1"/>
          </p:cNvSpPr>
          <p:nvPr/>
        </p:nvSpPr>
        <p:spPr bwMode="auto">
          <a:xfrm>
            <a:off x="1403350" y="3213100"/>
            <a:ext cx="0" cy="15843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8557" name="Line 77"/>
          <p:cNvSpPr>
            <a:spLocks noChangeShapeType="1"/>
          </p:cNvSpPr>
          <p:nvPr/>
        </p:nvSpPr>
        <p:spPr bwMode="auto">
          <a:xfrm>
            <a:off x="1835150" y="2852738"/>
            <a:ext cx="2449513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8558" name="Line 78"/>
          <p:cNvSpPr>
            <a:spLocks noChangeShapeType="1"/>
          </p:cNvSpPr>
          <p:nvPr/>
        </p:nvSpPr>
        <p:spPr bwMode="auto">
          <a:xfrm>
            <a:off x="4427538" y="3284538"/>
            <a:ext cx="0" cy="13684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8559" name="Line 79"/>
          <p:cNvSpPr>
            <a:spLocks noChangeShapeType="1"/>
          </p:cNvSpPr>
          <p:nvPr/>
        </p:nvSpPr>
        <p:spPr bwMode="auto">
          <a:xfrm>
            <a:off x="5003800" y="5229225"/>
            <a:ext cx="13684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8560" name="Line 80"/>
          <p:cNvSpPr>
            <a:spLocks noChangeShapeType="1"/>
          </p:cNvSpPr>
          <p:nvPr/>
        </p:nvSpPr>
        <p:spPr bwMode="auto">
          <a:xfrm flipV="1">
            <a:off x="4932363" y="2924175"/>
            <a:ext cx="1873250" cy="20875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8561" name="Line 81"/>
          <p:cNvSpPr>
            <a:spLocks noChangeShapeType="1"/>
          </p:cNvSpPr>
          <p:nvPr/>
        </p:nvSpPr>
        <p:spPr bwMode="auto">
          <a:xfrm>
            <a:off x="5003800" y="5373688"/>
            <a:ext cx="13684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8562" name="Line 82"/>
          <p:cNvSpPr>
            <a:spLocks noChangeShapeType="1"/>
          </p:cNvSpPr>
          <p:nvPr/>
        </p:nvSpPr>
        <p:spPr bwMode="auto">
          <a:xfrm flipV="1">
            <a:off x="5148263" y="2924175"/>
            <a:ext cx="1873250" cy="20875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8563" name="Text Box 83"/>
          <p:cNvSpPr txBox="1">
            <a:spLocks noChangeArrowheads="1"/>
          </p:cNvSpPr>
          <p:nvPr/>
        </p:nvSpPr>
        <p:spPr bwMode="auto">
          <a:xfrm>
            <a:off x="1619250" y="4076700"/>
            <a:ext cx="55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/>
              <a:t>SIP</a:t>
            </a:r>
            <a:endParaRPr lang="ru-RU" altLang="ru-RU" b="1"/>
          </a:p>
        </p:txBody>
      </p:sp>
      <p:sp>
        <p:nvSpPr>
          <p:cNvPr id="148564" name="Text Box 84"/>
          <p:cNvSpPr txBox="1">
            <a:spLocks noChangeArrowheads="1"/>
          </p:cNvSpPr>
          <p:nvPr/>
        </p:nvSpPr>
        <p:spPr bwMode="auto">
          <a:xfrm>
            <a:off x="3708400" y="3860800"/>
            <a:ext cx="55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/>
              <a:t>SIP</a:t>
            </a:r>
            <a:endParaRPr lang="ru-RU" altLang="ru-RU" b="1"/>
          </a:p>
        </p:txBody>
      </p:sp>
      <p:sp>
        <p:nvSpPr>
          <p:cNvPr id="148565" name="Text Box 85"/>
          <p:cNvSpPr txBox="1">
            <a:spLocks noChangeArrowheads="1"/>
          </p:cNvSpPr>
          <p:nvPr/>
        </p:nvSpPr>
        <p:spPr bwMode="auto">
          <a:xfrm>
            <a:off x="3132138" y="2997200"/>
            <a:ext cx="55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/>
              <a:t>SIP</a:t>
            </a:r>
            <a:endParaRPr lang="ru-RU" altLang="ru-RU" b="1"/>
          </a:p>
        </p:txBody>
      </p:sp>
      <p:sp>
        <p:nvSpPr>
          <p:cNvPr id="148566" name="Text Box 86"/>
          <p:cNvSpPr txBox="1">
            <a:spLocks noChangeArrowheads="1"/>
          </p:cNvSpPr>
          <p:nvPr/>
        </p:nvSpPr>
        <p:spPr bwMode="auto">
          <a:xfrm>
            <a:off x="2555875" y="4868863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/>
              <a:t>RTP</a:t>
            </a:r>
            <a:endParaRPr lang="ru-RU" altLang="ru-RU" b="1"/>
          </a:p>
        </p:txBody>
      </p:sp>
      <p:sp>
        <p:nvSpPr>
          <p:cNvPr id="148567" name="Text Box 87"/>
          <p:cNvSpPr txBox="1">
            <a:spLocks noChangeArrowheads="1"/>
          </p:cNvSpPr>
          <p:nvPr/>
        </p:nvSpPr>
        <p:spPr bwMode="auto">
          <a:xfrm>
            <a:off x="4067175" y="5589588"/>
            <a:ext cx="777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шлюз</a:t>
            </a:r>
          </a:p>
        </p:txBody>
      </p:sp>
      <p:sp>
        <p:nvSpPr>
          <p:cNvPr id="148568" name="Text Box 88"/>
          <p:cNvSpPr txBox="1">
            <a:spLocks noChangeArrowheads="1"/>
          </p:cNvSpPr>
          <p:nvPr/>
        </p:nvSpPr>
        <p:spPr bwMode="auto">
          <a:xfrm>
            <a:off x="4067175" y="1844675"/>
            <a:ext cx="1765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dirty="0"/>
              <a:t>SIP</a:t>
            </a:r>
            <a:r>
              <a:rPr lang="ru-RU" altLang="ru-RU" dirty="0"/>
              <a:t>-</a:t>
            </a:r>
            <a:r>
              <a:rPr lang="ru-RU" altLang="ru-RU" dirty="0" err="1"/>
              <a:t>серверлер</a:t>
            </a:r>
            <a:endParaRPr lang="ru-RU" altLang="ru-RU" dirty="0"/>
          </a:p>
        </p:txBody>
      </p:sp>
      <p:sp>
        <p:nvSpPr>
          <p:cNvPr id="148569" name="Text Box 89"/>
          <p:cNvSpPr txBox="1">
            <a:spLocks noChangeArrowheads="1"/>
          </p:cNvSpPr>
          <p:nvPr/>
        </p:nvSpPr>
        <p:spPr bwMode="auto">
          <a:xfrm>
            <a:off x="971550" y="1557338"/>
            <a:ext cx="1765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dirty="0"/>
              <a:t>SIP</a:t>
            </a:r>
            <a:r>
              <a:rPr lang="ru-RU" altLang="ru-RU" dirty="0"/>
              <a:t>-</a:t>
            </a:r>
            <a:r>
              <a:rPr lang="ru-RU" altLang="ru-RU" dirty="0" err="1"/>
              <a:t>серверлер</a:t>
            </a:r>
            <a:endParaRPr lang="ru-RU" altLang="ru-RU" dirty="0"/>
          </a:p>
        </p:txBody>
      </p:sp>
      <p:sp>
        <p:nvSpPr>
          <p:cNvPr id="148570" name="Text Box 90"/>
          <p:cNvSpPr txBox="1">
            <a:spLocks noChangeArrowheads="1"/>
          </p:cNvSpPr>
          <p:nvPr/>
        </p:nvSpPr>
        <p:spPr bwMode="auto">
          <a:xfrm>
            <a:off x="6516688" y="537368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АТС</a:t>
            </a:r>
          </a:p>
        </p:txBody>
      </p:sp>
      <p:sp>
        <p:nvSpPr>
          <p:cNvPr id="148571" name="Text Box 91"/>
          <p:cNvSpPr txBox="1">
            <a:spLocks noChangeArrowheads="1"/>
          </p:cNvSpPr>
          <p:nvPr/>
        </p:nvSpPr>
        <p:spPr bwMode="auto">
          <a:xfrm>
            <a:off x="7308850" y="2276475"/>
            <a:ext cx="854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ТфОП</a:t>
            </a:r>
          </a:p>
        </p:txBody>
      </p:sp>
      <p:sp>
        <p:nvSpPr>
          <p:cNvPr id="148572" name="Text Box 92"/>
          <p:cNvSpPr txBox="1">
            <a:spLocks noChangeArrowheads="1"/>
          </p:cNvSpPr>
          <p:nvPr/>
        </p:nvSpPr>
        <p:spPr bwMode="auto">
          <a:xfrm>
            <a:off x="1476375" y="6308725"/>
            <a:ext cx="1636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сигнализация</a:t>
            </a:r>
          </a:p>
        </p:txBody>
      </p:sp>
      <p:sp>
        <p:nvSpPr>
          <p:cNvPr id="148573" name="Text Box 93"/>
          <p:cNvSpPr txBox="1">
            <a:spLocks noChangeArrowheads="1"/>
          </p:cNvSpPr>
          <p:nvPr/>
        </p:nvSpPr>
        <p:spPr bwMode="auto">
          <a:xfrm>
            <a:off x="5508625" y="6308725"/>
            <a:ext cx="20010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dirty="0"/>
              <a:t>Телефон </a:t>
            </a:r>
            <a:r>
              <a:rPr lang="ru-RU" altLang="ru-RU" dirty="0" err="1"/>
              <a:t>арнасы</a:t>
            </a:r>
            <a:endParaRPr lang="ru-RU" altLang="ru-RU" dirty="0"/>
          </a:p>
        </p:txBody>
      </p:sp>
      <p:sp>
        <p:nvSpPr>
          <p:cNvPr id="148574" name="Line 94"/>
          <p:cNvSpPr>
            <a:spLocks noChangeShapeType="1"/>
          </p:cNvSpPr>
          <p:nvPr/>
        </p:nvSpPr>
        <p:spPr bwMode="auto">
          <a:xfrm>
            <a:off x="684213" y="6524625"/>
            <a:ext cx="863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8575" name="Line 95"/>
          <p:cNvSpPr>
            <a:spLocks noChangeShapeType="1"/>
          </p:cNvSpPr>
          <p:nvPr/>
        </p:nvSpPr>
        <p:spPr bwMode="auto">
          <a:xfrm>
            <a:off x="4643438" y="6524625"/>
            <a:ext cx="863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8576" name="Text Box 96"/>
          <p:cNvSpPr txBox="1">
            <a:spLocks noChangeArrowheads="1"/>
          </p:cNvSpPr>
          <p:nvPr/>
        </p:nvSpPr>
        <p:spPr bwMode="auto">
          <a:xfrm>
            <a:off x="250825" y="6308725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1:</a:t>
            </a:r>
          </a:p>
        </p:txBody>
      </p:sp>
      <p:sp>
        <p:nvSpPr>
          <p:cNvPr id="148577" name="Text Box 97"/>
          <p:cNvSpPr txBox="1">
            <a:spLocks noChangeArrowheads="1"/>
          </p:cNvSpPr>
          <p:nvPr/>
        </p:nvSpPr>
        <p:spPr bwMode="auto">
          <a:xfrm>
            <a:off x="4211638" y="6308725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2: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3200" b="1" dirty="0"/>
              <a:t>IP </a:t>
            </a:r>
            <a:r>
              <a:rPr lang="ru-RU" altLang="ru-RU" sz="3200" b="1" dirty="0" err="1"/>
              <a:t>арқылы</a:t>
            </a:r>
            <a:r>
              <a:rPr lang="ru-RU" altLang="ru-RU" sz="3200" b="1" dirty="0"/>
              <a:t> </a:t>
            </a:r>
            <a:r>
              <a:rPr lang="ru-RU" altLang="ru-RU" sz="3200" b="1" dirty="0" err="1"/>
              <a:t>дауыс</a:t>
            </a:r>
            <a:r>
              <a:rPr lang="ru-RU" altLang="ru-RU" sz="3200" b="1" dirty="0"/>
              <a:t> беру </a:t>
            </a:r>
            <a:r>
              <a:rPr lang="ru-RU" altLang="ru-RU" sz="3200" b="1" dirty="0" err="1"/>
              <a:t>ерекшеліктері</a:t>
            </a:r>
            <a:br>
              <a:rPr lang="ru-RU" altLang="ru-RU" sz="3200" b="1" dirty="0"/>
            </a:br>
            <a:r>
              <a:rPr lang="ru-RU" altLang="ru-RU" sz="3200" b="1" dirty="0" err="1"/>
              <a:t>Кідірістер</a:t>
            </a:r>
            <a:endParaRPr lang="uk-UA" altLang="ru-RU" sz="3200" b="1" dirty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kumimoji="1" lang="en-US" altLang="zh-TW" sz="1800" dirty="0">
                <a:ea typeface="PMingLiU" panose="02020500000000000000" pitchFamily="18" charset="-120"/>
              </a:rPr>
              <a:t>ITU-T G. 114 </a:t>
            </a:r>
            <a:r>
              <a:rPr kumimoji="1" lang="ru-RU" altLang="zh-TW" sz="1800" dirty="0" err="1">
                <a:ea typeface="PMingLiU" panose="02020500000000000000" pitchFamily="18" charset="-120"/>
              </a:rPr>
              <a:t>ұсынысында</a:t>
            </a:r>
            <a:r>
              <a:rPr kumimoji="1" lang="ru-RU" altLang="zh-TW" sz="1800" dirty="0">
                <a:ea typeface="PMingLiU" panose="02020500000000000000" pitchFamily="18" charset="-120"/>
              </a:rPr>
              <a:t> </a:t>
            </a:r>
            <a:r>
              <a:rPr kumimoji="1" lang="ru-RU" altLang="zh-TW" sz="1800" dirty="0" err="1">
                <a:ea typeface="PMingLiU" panose="02020500000000000000" pitchFamily="18" charset="-120"/>
              </a:rPr>
              <a:t>сөйлеуді</a:t>
            </a:r>
            <a:r>
              <a:rPr kumimoji="1" lang="ru-RU" altLang="zh-TW" sz="1800" dirty="0">
                <a:ea typeface="PMingLiU" panose="02020500000000000000" pitchFamily="18" charset="-120"/>
              </a:rPr>
              <a:t> беру </a:t>
            </a:r>
            <a:r>
              <a:rPr kumimoji="1" lang="ru-RU" altLang="zh-TW" sz="1800" dirty="0" err="1">
                <a:ea typeface="PMingLiU" panose="02020500000000000000" pitchFamily="18" charset="-120"/>
              </a:rPr>
              <a:t>сапасына</a:t>
            </a:r>
            <a:r>
              <a:rPr kumimoji="1" lang="ru-RU" altLang="zh-TW" sz="1800" dirty="0">
                <a:ea typeface="PMingLiU" panose="02020500000000000000" pitchFamily="18" charset="-120"/>
              </a:rPr>
              <a:t> </a:t>
            </a:r>
            <a:r>
              <a:rPr kumimoji="1" lang="ru-RU" altLang="zh-TW" sz="1800" dirty="0" err="1">
                <a:ea typeface="PMingLiU" panose="02020500000000000000" pitchFamily="18" charset="-120"/>
              </a:rPr>
              <a:t>қойылатын</a:t>
            </a:r>
            <a:r>
              <a:rPr kumimoji="1" lang="ru-RU" altLang="zh-TW" sz="1800" dirty="0">
                <a:ea typeface="PMingLiU" panose="02020500000000000000" pitchFamily="18" charset="-120"/>
              </a:rPr>
              <a:t> </a:t>
            </a:r>
            <a:r>
              <a:rPr kumimoji="1" lang="ru-RU" altLang="zh-TW" sz="1800" dirty="0" err="1">
                <a:ea typeface="PMingLiU" panose="02020500000000000000" pitchFamily="18" charset="-120"/>
              </a:rPr>
              <a:t>талаптарды</a:t>
            </a:r>
            <a:r>
              <a:rPr kumimoji="1" lang="ru-RU" altLang="zh-TW" sz="1800" dirty="0">
                <a:ea typeface="PMingLiU" panose="02020500000000000000" pitchFamily="18" charset="-120"/>
              </a:rPr>
              <a:t> </a:t>
            </a:r>
            <a:r>
              <a:rPr kumimoji="1" lang="ru-RU" altLang="zh-TW" sz="1800" dirty="0" err="1">
                <a:ea typeface="PMingLiU" panose="02020500000000000000" pitchFamily="18" charset="-120"/>
              </a:rPr>
              <a:t>анықтады</a:t>
            </a:r>
            <a:r>
              <a:rPr kumimoji="1" lang="ru-RU" altLang="zh-TW" sz="1800" dirty="0">
                <a:ea typeface="PMingLiU" panose="02020500000000000000" pitchFamily="18" charset="-120"/>
              </a:rPr>
              <a:t>. </a:t>
            </a:r>
            <a:r>
              <a:rPr kumimoji="1" lang="ru-RU" altLang="zh-TW" sz="1800" dirty="0" err="1">
                <a:ea typeface="PMingLiU" panose="02020500000000000000" pitchFamily="18" charset="-120"/>
              </a:rPr>
              <a:t>Жақсы</a:t>
            </a:r>
            <a:r>
              <a:rPr kumimoji="1" lang="ru-RU" altLang="zh-TW" sz="1800" dirty="0">
                <a:ea typeface="PMingLiU" panose="02020500000000000000" pitchFamily="18" charset="-120"/>
              </a:rPr>
              <a:t> сапа-</a:t>
            </a:r>
            <a:r>
              <a:rPr kumimoji="1" lang="ru-RU" altLang="zh-TW" sz="1800" dirty="0" err="1">
                <a:ea typeface="PMingLiU" panose="02020500000000000000" pitchFamily="18" charset="-120"/>
              </a:rPr>
              <a:t>кідіріс</a:t>
            </a:r>
            <a:r>
              <a:rPr kumimoji="1" lang="ru-RU" altLang="zh-TW" sz="1800" dirty="0">
                <a:ea typeface="PMingLiU" panose="02020500000000000000" pitchFamily="18" charset="-120"/>
              </a:rPr>
              <a:t> 150мс </a:t>
            </a:r>
            <a:r>
              <a:rPr kumimoji="1" lang="ru-RU" altLang="zh-TW" sz="1800" dirty="0" err="1">
                <a:ea typeface="PMingLiU" panose="02020500000000000000" pitchFamily="18" charset="-120"/>
              </a:rPr>
              <a:t>аспайды</a:t>
            </a:r>
            <a:endParaRPr kumimoji="1" lang="ru-RU" altLang="zh-TW" sz="1800" dirty="0">
              <a:ea typeface="PMingLiU" panose="02020500000000000000" pitchFamily="18" charset="-12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kumimoji="1" lang="ru-RU" altLang="zh-TW" sz="1800" dirty="0"/>
              <a:t> </a:t>
            </a:r>
          </a:p>
          <a:p>
            <a:pPr>
              <a:lnSpc>
                <a:spcPct val="80000"/>
              </a:lnSpc>
            </a:pPr>
            <a:r>
              <a:rPr kumimoji="1" lang="ru-RU" altLang="zh-TW" sz="1800" b="1" dirty="0"/>
              <a:t>- </a:t>
            </a:r>
            <a:r>
              <a:rPr kumimoji="1" lang="ru-RU" altLang="zh-TW" sz="1800" b="1" dirty="0" err="1"/>
              <a:t>Желінің</a:t>
            </a:r>
            <a:r>
              <a:rPr kumimoji="1" lang="ru-RU" altLang="zh-TW" sz="1800" b="1" dirty="0"/>
              <a:t> </a:t>
            </a:r>
            <a:r>
              <a:rPr kumimoji="1" lang="ru-RU" altLang="zh-TW" sz="1800" b="1" dirty="0" err="1"/>
              <a:t>әсері</a:t>
            </a:r>
            <a:endParaRPr kumimoji="1" lang="ru-RU" altLang="zh-TW" sz="1800" b="1" dirty="0"/>
          </a:p>
          <a:p>
            <a:pPr>
              <a:lnSpc>
                <a:spcPct val="80000"/>
              </a:lnSpc>
            </a:pPr>
            <a:r>
              <a:rPr kumimoji="1" lang="ru-RU" altLang="zh-TW" sz="1800" dirty="0" err="1"/>
              <a:t>Маршрутта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желілік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жабдық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неғұрлым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көп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болса</a:t>
            </a:r>
            <a:r>
              <a:rPr kumimoji="1" lang="ru-RU" altLang="zh-TW" sz="1800" dirty="0"/>
              <a:t>, </a:t>
            </a:r>
            <a:r>
              <a:rPr kumimoji="1" lang="ru-RU" altLang="zh-TW" sz="1800" dirty="0" err="1"/>
              <a:t>пакеттің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кешігу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уақыты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соғұрлым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көп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болады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және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сол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уақыттың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өзгеруі</a:t>
            </a:r>
            <a:r>
              <a:rPr kumimoji="1" lang="ru-RU" altLang="zh-TW" sz="1800" dirty="0"/>
              <a:t> (</a:t>
            </a:r>
            <a:r>
              <a:rPr kumimoji="1" lang="ru-RU" altLang="zh-TW" sz="1800" dirty="0" err="1"/>
              <a:t>джиттер</a:t>
            </a:r>
            <a:r>
              <a:rPr kumimoji="1" lang="ru-RU" altLang="zh-TW" sz="1800" dirty="0"/>
              <a:t>)</a:t>
            </a:r>
          </a:p>
          <a:p>
            <a:pPr>
              <a:lnSpc>
                <a:spcPct val="80000"/>
              </a:lnSpc>
            </a:pPr>
            <a:endParaRPr kumimoji="1" lang="ru-RU" altLang="zh-TW" sz="1800" dirty="0"/>
          </a:p>
          <a:p>
            <a:pPr>
              <a:lnSpc>
                <a:spcPct val="80000"/>
              </a:lnSpc>
            </a:pPr>
            <a:r>
              <a:rPr kumimoji="1" lang="ru-RU" altLang="zh-TW" sz="1800" dirty="0"/>
              <a:t> </a:t>
            </a:r>
            <a:r>
              <a:rPr kumimoji="1" lang="ru-RU" altLang="zh-TW" sz="1800" b="1" dirty="0"/>
              <a:t>- </a:t>
            </a:r>
            <a:r>
              <a:rPr kumimoji="1" lang="ru-RU" altLang="zh-TW" sz="1800" b="1" dirty="0" err="1"/>
              <a:t>Операциялық</a:t>
            </a:r>
            <a:r>
              <a:rPr kumimoji="1" lang="ru-RU" altLang="zh-TW" sz="1800" b="1" dirty="0"/>
              <a:t> </a:t>
            </a:r>
            <a:r>
              <a:rPr kumimoji="1" lang="ru-RU" altLang="zh-TW" sz="1800" b="1" dirty="0" err="1"/>
              <a:t>жүйенің</a:t>
            </a:r>
            <a:r>
              <a:rPr kumimoji="1" lang="ru-RU" altLang="zh-TW" sz="1800" b="1" dirty="0"/>
              <a:t> </a:t>
            </a:r>
            <a:r>
              <a:rPr kumimoji="1" lang="ru-RU" altLang="zh-TW" sz="1800" b="1" dirty="0" err="1"/>
              <a:t>әсері</a:t>
            </a:r>
            <a:endParaRPr kumimoji="1" lang="ru-RU" altLang="zh-TW" sz="1800" b="1" dirty="0"/>
          </a:p>
          <a:p>
            <a:pPr>
              <a:lnSpc>
                <a:spcPct val="80000"/>
              </a:lnSpc>
            </a:pPr>
            <a:r>
              <a:rPr kumimoji="1" lang="en-US" altLang="zh-TW" sz="1800" dirty="0"/>
              <a:t>Soft-phones – Windows, Unix</a:t>
            </a:r>
            <a:r>
              <a:rPr kumimoji="1" lang="en-US" altLang="zh-TW" sz="1800" dirty="0">
                <a:solidFill>
                  <a:srgbClr val="FF3300"/>
                </a:solidFill>
                <a:ea typeface="PMingLiU" panose="02020500000000000000" pitchFamily="18" charset="-120"/>
              </a:rPr>
              <a:t>	</a:t>
            </a:r>
            <a:endParaRPr kumimoji="1" lang="kk-KZ" altLang="zh-TW" sz="1800" dirty="0">
              <a:solidFill>
                <a:srgbClr val="FF3300"/>
              </a:solidFill>
              <a:ea typeface="PMingLiU" panose="02020500000000000000" pitchFamily="18" charset="-120"/>
            </a:endParaRPr>
          </a:p>
          <a:p>
            <a:pPr>
              <a:lnSpc>
                <a:spcPct val="80000"/>
              </a:lnSpc>
            </a:pPr>
            <a:endParaRPr kumimoji="1" lang="ru-RU" altLang="zh-TW" sz="1800" dirty="0"/>
          </a:p>
          <a:p>
            <a:pPr>
              <a:lnSpc>
                <a:spcPct val="80000"/>
              </a:lnSpc>
            </a:pPr>
            <a:r>
              <a:rPr kumimoji="1" lang="ru-RU" altLang="zh-TW" sz="1800" b="1" dirty="0">
                <a:ea typeface="PMingLiU" panose="02020500000000000000" pitchFamily="18" charset="-120"/>
              </a:rPr>
              <a:t>- </a:t>
            </a:r>
            <a:r>
              <a:rPr kumimoji="1" lang="ru-RU" altLang="zh-TW" sz="1800" b="1" dirty="0" err="1">
                <a:ea typeface="PMingLiU" panose="02020500000000000000" pitchFamily="18" charset="-120"/>
              </a:rPr>
              <a:t>Джиттер</a:t>
            </a:r>
            <a:r>
              <a:rPr kumimoji="1" lang="ru-RU" altLang="zh-TW" sz="1800" b="1" dirty="0">
                <a:ea typeface="PMingLiU" panose="02020500000000000000" pitchFamily="18" charset="-120"/>
              </a:rPr>
              <a:t> </a:t>
            </a:r>
            <a:r>
              <a:rPr kumimoji="1" lang="ru-RU" altLang="zh-TW" sz="1800" b="1" dirty="0" err="1">
                <a:ea typeface="PMingLiU" panose="02020500000000000000" pitchFamily="18" charset="-120"/>
              </a:rPr>
              <a:t>буферінің</a:t>
            </a:r>
            <a:r>
              <a:rPr kumimoji="1" lang="ru-RU" altLang="zh-TW" sz="1800" b="1" dirty="0">
                <a:ea typeface="PMingLiU" panose="02020500000000000000" pitchFamily="18" charset="-120"/>
              </a:rPr>
              <a:t> </a:t>
            </a:r>
            <a:r>
              <a:rPr kumimoji="1" lang="ru-RU" altLang="zh-TW" sz="1800" b="1" dirty="0" err="1">
                <a:ea typeface="PMingLiU" panose="02020500000000000000" pitchFamily="18" charset="-120"/>
              </a:rPr>
              <a:t>әсері</a:t>
            </a:r>
            <a:endParaRPr kumimoji="1" lang="ru-RU" altLang="zh-TW" sz="1800" b="1" dirty="0">
              <a:ea typeface="PMingLiU" panose="02020500000000000000" pitchFamily="18" charset="-120"/>
            </a:endParaRPr>
          </a:p>
          <a:p>
            <a:pPr>
              <a:lnSpc>
                <a:spcPct val="80000"/>
              </a:lnSpc>
            </a:pPr>
            <a:r>
              <a:rPr kumimoji="1" lang="ru-RU" altLang="zh-TW" sz="1800" dirty="0" err="1">
                <a:ea typeface="PMingLiU" panose="02020500000000000000" pitchFamily="18" charset="-120"/>
              </a:rPr>
              <a:t>Джиттерді</a:t>
            </a:r>
            <a:r>
              <a:rPr kumimoji="1" lang="ru-RU" altLang="zh-TW" sz="1800" dirty="0">
                <a:ea typeface="PMingLiU" panose="02020500000000000000" pitchFamily="18" charset="-120"/>
              </a:rPr>
              <a:t> </a:t>
            </a:r>
            <a:r>
              <a:rPr kumimoji="1" lang="ru-RU" altLang="zh-TW" sz="1800" dirty="0" err="1">
                <a:ea typeface="PMingLiU" panose="02020500000000000000" pitchFamily="18" charset="-120"/>
              </a:rPr>
              <a:t>туралау</a:t>
            </a:r>
            <a:r>
              <a:rPr kumimoji="1" lang="ru-RU" altLang="zh-TW" sz="1800" dirty="0">
                <a:ea typeface="PMingLiU" panose="02020500000000000000" pitchFamily="18" charset="-120"/>
              </a:rPr>
              <a:t> </a:t>
            </a:r>
            <a:r>
              <a:rPr kumimoji="1" lang="ru-RU" altLang="zh-TW" sz="1800" dirty="0" err="1">
                <a:ea typeface="PMingLiU" panose="02020500000000000000" pitchFamily="18" charset="-120"/>
              </a:rPr>
              <a:t>үшін</a:t>
            </a:r>
            <a:r>
              <a:rPr kumimoji="1" lang="ru-RU" altLang="zh-TW" sz="1800" dirty="0">
                <a:ea typeface="PMingLiU" panose="02020500000000000000" pitchFamily="18" charset="-120"/>
              </a:rPr>
              <a:t> </a:t>
            </a:r>
            <a:r>
              <a:rPr kumimoji="1" lang="ru-RU" altLang="zh-TW" sz="1800" dirty="0" err="1">
                <a:ea typeface="PMingLiU" panose="02020500000000000000" pitchFamily="18" charset="-120"/>
              </a:rPr>
              <a:t>қолданылады</a:t>
            </a:r>
            <a:r>
              <a:rPr kumimoji="1" lang="en-US" altLang="zh-TW" sz="1800" dirty="0">
                <a:ea typeface="PMingLiU" panose="02020500000000000000" pitchFamily="18" charset="-120"/>
              </a:rPr>
              <a:t> </a:t>
            </a:r>
            <a:endParaRPr kumimoji="1" lang="kk-KZ" altLang="zh-TW" sz="1800" dirty="0">
              <a:ea typeface="PMingLiU" panose="02020500000000000000" pitchFamily="18" charset="-120"/>
            </a:endParaRPr>
          </a:p>
          <a:p>
            <a:pPr>
              <a:lnSpc>
                <a:spcPct val="80000"/>
              </a:lnSpc>
            </a:pPr>
            <a:endParaRPr kumimoji="1" lang="en-US" altLang="zh-TW" sz="1800" dirty="0">
              <a:ea typeface="PMingLiU" panose="02020500000000000000" pitchFamily="18" charset="-120"/>
            </a:endParaRPr>
          </a:p>
          <a:p>
            <a:pPr>
              <a:lnSpc>
                <a:spcPct val="80000"/>
              </a:lnSpc>
            </a:pPr>
            <a:r>
              <a:rPr kumimoji="1" lang="en-US" altLang="zh-TW" sz="1800" b="1" dirty="0">
                <a:ea typeface="PMingLiU" panose="02020500000000000000" pitchFamily="18" charset="-120"/>
              </a:rPr>
              <a:t> </a:t>
            </a:r>
            <a:r>
              <a:rPr kumimoji="1" lang="ru-RU" altLang="zh-TW" sz="1800" b="1" dirty="0">
                <a:ea typeface="PMingLiU" panose="02020500000000000000" pitchFamily="18" charset="-120"/>
              </a:rPr>
              <a:t>- Кодек пен пакет </a:t>
            </a:r>
            <a:r>
              <a:rPr kumimoji="1" lang="ru-RU" altLang="zh-TW" sz="1800" b="1" dirty="0" err="1">
                <a:ea typeface="PMingLiU" panose="02020500000000000000" pitchFamily="18" charset="-120"/>
              </a:rPr>
              <a:t>мөлшерінің</a:t>
            </a:r>
            <a:r>
              <a:rPr kumimoji="1" lang="ru-RU" altLang="zh-TW" sz="1800" b="1" dirty="0">
                <a:ea typeface="PMingLiU" panose="02020500000000000000" pitchFamily="18" charset="-120"/>
              </a:rPr>
              <a:t> </a:t>
            </a:r>
            <a:r>
              <a:rPr kumimoji="1" lang="ru-RU" altLang="zh-TW" sz="1800" b="1" dirty="0" err="1">
                <a:ea typeface="PMingLiU" panose="02020500000000000000" pitchFamily="18" charset="-120"/>
              </a:rPr>
              <a:t>әсері</a:t>
            </a:r>
            <a:endParaRPr kumimoji="1" lang="ru-RU" altLang="zh-TW" sz="1800" b="1" dirty="0">
              <a:ea typeface="PMingLiU" panose="02020500000000000000" pitchFamily="18" charset="-120"/>
            </a:endParaRPr>
          </a:p>
          <a:p>
            <a:pPr>
              <a:lnSpc>
                <a:spcPct val="80000"/>
              </a:lnSpc>
            </a:pPr>
            <a:r>
              <a:rPr kumimoji="1" lang="ru-RU" altLang="zh-TW" sz="1800" dirty="0" err="1">
                <a:ea typeface="PMingLiU" panose="02020500000000000000" pitchFamily="18" charset="-120"/>
              </a:rPr>
              <a:t>Пакетті</a:t>
            </a:r>
            <a:r>
              <a:rPr kumimoji="1" lang="ru-RU" altLang="zh-TW" sz="1800" dirty="0">
                <a:ea typeface="PMingLiU" panose="02020500000000000000" pitchFamily="18" charset="-120"/>
              </a:rPr>
              <a:t> </a:t>
            </a:r>
            <a:r>
              <a:rPr kumimoji="1" lang="ru-RU" altLang="zh-TW" sz="1800" dirty="0" err="1">
                <a:ea typeface="PMingLiU" panose="02020500000000000000" pitchFamily="18" charset="-120"/>
              </a:rPr>
              <a:t>қалыптастыру</a:t>
            </a:r>
            <a:r>
              <a:rPr kumimoji="1" lang="ru-RU" altLang="zh-TW" sz="1800" dirty="0">
                <a:ea typeface="PMingLiU" panose="02020500000000000000" pitchFamily="18" charset="-120"/>
              </a:rPr>
              <a:t> </a:t>
            </a:r>
            <a:r>
              <a:rPr kumimoji="1" lang="ru-RU" altLang="zh-TW" sz="1800" dirty="0" err="1">
                <a:ea typeface="PMingLiU" panose="02020500000000000000" pitchFamily="18" charset="-120"/>
              </a:rPr>
              <a:t>уақыты</a:t>
            </a:r>
            <a:endParaRPr lang="uk-UA" altLang="ru-RU" sz="180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b="1" dirty="0"/>
              <a:t>SIP </a:t>
            </a:r>
            <a:r>
              <a:rPr kumimoji="1" lang="ru-RU" altLang="zh-TW" b="1" dirty="0" err="1"/>
              <a:t>хабарламалары</a:t>
            </a:r>
            <a:r>
              <a:rPr kumimoji="1" lang="ru-RU" altLang="zh-TW" b="1" dirty="0"/>
              <a:t> мен </a:t>
            </a:r>
            <a:r>
              <a:rPr kumimoji="1" lang="ru-RU" altLang="zh-TW" b="1" dirty="0" err="1"/>
              <a:t>сұраулары</a:t>
            </a:r>
            <a:endParaRPr kumimoji="1" lang="uk-UA" altLang="ru-RU" b="1" dirty="0"/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ru-RU" sz="2400" b="1" dirty="0"/>
              <a:t>SIP</a:t>
            </a:r>
            <a:r>
              <a:rPr lang="kk-KZ" altLang="ru-RU" sz="2400" b="1" dirty="0"/>
              <a:t> сұраулары</a:t>
            </a:r>
            <a:r>
              <a:rPr lang="en-US" altLang="ru-RU" sz="2000" dirty="0"/>
              <a:t> :</a:t>
            </a:r>
            <a:endParaRPr lang="ru-RU" altLang="ru-RU" sz="2000" dirty="0"/>
          </a:p>
          <a:p>
            <a:pPr>
              <a:lnSpc>
                <a:spcPct val="90000"/>
              </a:lnSpc>
              <a:buFontTx/>
              <a:buNone/>
            </a:pPr>
            <a:endParaRPr lang="en-US" altLang="ru-RU" sz="20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ru-RU" sz="2000" b="1" dirty="0"/>
              <a:t>INVITE</a:t>
            </a:r>
            <a:r>
              <a:rPr lang="en-US" altLang="ru-RU" sz="2000" dirty="0"/>
              <a:t> </a:t>
            </a:r>
            <a:r>
              <a:rPr lang="ru-RU" altLang="ru-RU" sz="2000" dirty="0"/>
              <a:t>-</a:t>
            </a:r>
            <a:r>
              <a:rPr lang="en-US" altLang="ru-RU" sz="2000" dirty="0"/>
              <a:t> </a:t>
            </a:r>
            <a:r>
              <a:rPr lang="ru-RU" altLang="ru-RU" sz="2000" dirty="0" err="1"/>
              <a:t>Пайдаланушыны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байланыс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сессиясына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қатысуға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шақырады</a:t>
            </a:r>
            <a:r>
              <a:rPr lang="ru-RU" altLang="ru-RU" sz="2000" dirty="0"/>
              <a:t>. Сеанс </a:t>
            </a:r>
            <a:r>
              <a:rPr lang="en-US" altLang="ru-RU" sz="2000" dirty="0"/>
              <a:t>SDP </a:t>
            </a:r>
            <a:r>
              <a:rPr lang="ru-RU" altLang="ru-RU" sz="2000" dirty="0" err="1"/>
              <a:t>сипаттамасын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қамтиды</a:t>
            </a:r>
            <a:endParaRPr lang="ru-RU" altLang="ru-RU" sz="20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ru-RU" sz="2000" b="1" dirty="0"/>
              <a:t>ACK</a:t>
            </a:r>
            <a:r>
              <a:rPr lang="en-US" altLang="ru-RU" sz="2000" dirty="0"/>
              <a:t> </a:t>
            </a:r>
            <a:r>
              <a:rPr lang="ru-RU" altLang="ru-RU" sz="2000" dirty="0"/>
              <a:t>- </a:t>
            </a:r>
            <a:r>
              <a:rPr lang="en-US" altLang="ru-RU" sz="2000" dirty="0"/>
              <a:t>INVITE </a:t>
            </a:r>
            <a:r>
              <a:rPr lang="ru-RU" altLang="ru-RU" sz="2000" dirty="0" err="1"/>
              <a:t>сұранысына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түпкілікті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жауап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қабылдауды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растайды</a:t>
            </a:r>
            <a:endParaRPr lang="ru-RU" altLang="ru-RU" sz="20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ru-RU" sz="2000" b="1" dirty="0"/>
              <a:t>BYE</a:t>
            </a:r>
            <a:r>
              <a:rPr lang="en-US" altLang="ru-RU" sz="2000" dirty="0"/>
              <a:t> - </a:t>
            </a:r>
            <a:r>
              <a:rPr lang="ru-RU" altLang="ru-RU" sz="2000" dirty="0" err="1"/>
              <a:t>Қосылысты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аяқтау</a:t>
            </a:r>
            <a:r>
              <a:rPr lang="ru-RU" altLang="ru-RU" sz="2000" dirty="0"/>
              <a:t>. </a:t>
            </a:r>
            <a:r>
              <a:rPr lang="ru-RU" altLang="ru-RU" sz="2000" dirty="0" err="1"/>
              <a:t>Қосылыстың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кез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келген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жағынан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берілуі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мүмкін</a:t>
            </a:r>
            <a:r>
              <a:rPr lang="ru-RU" altLang="ru-RU" sz="2000" dirty="0"/>
              <a:t>.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ru-RU" sz="2000" b="1" dirty="0"/>
              <a:t>CANCEL</a:t>
            </a:r>
            <a:r>
              <a:rPr lang="en-US" altLang="ru-RU" sz="2000" dirty="0"/>
              <a:t> </a:t>
            </a:r>
            <a:r>
              <a:rPr lang="ru-RU" altLang="ru-RU" sz="2000" dirty="0"/>
              <a:t>- </a:t>
            </a:r>
            <a:r>
              <a:rPr lang="ru-RU" altLang="ru-RU" sz="2000" dirty="0" err="1"/>
              <a:t>Бұрын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жіберілген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сұраныстарды</a:t>
            </a:r>
            <a:r>
              <a:rPr lang="ru-RU" altLang="ru-RU" sz="2000" dirty="0"/>
              <a:t> </a:t>
            </a:r>
            <a:r>
              <a:rPr lang="ru-RU" altLang="ru-RU" sz="2000" dirty="0" err="1"/>
              <a:t>өңдеуді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жояды</a:t>
            </a:r>
            <a:endParaRPr lang="en-US" altLang="ru-RU" sz="20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ru-RU" sz="2000" b="1" dirty="0"/>
              <a:t>REGISTER</a:t>
            </a:r>
            <a:r>
              <a:rPr lang="en-US" altLang="ru-RU" sz="2000" dirty="0"/>
              <a:t> </a:t>
            </a:r>
            <a:r>
              <a:rPr lang="ru-RU" altLang="ru-RU" sz="2000" dirty="0"/>
              <a:t>- </a:t>
            </a:r>
            <a:r>
              <a:rPr lang="ru-RU" altLang="ru-RU" sz="2000" dirty="0" err="1"/>
              <a:t>Серверде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тіркелу</a:t>
            </a:r>
            <a:endParaRPr lang="ru-RU" altLang="ru-RU" sz="20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ru-RU" sz="2000" b="1" dirty="0"/>
              <a:t>OPTIONS</a:t>
            </a:r>
            <a:r>
              <a:rPr lang="en-US" altLang="ru-RU" sz="2000" dirty="0"/>
              <a:t> </a:t>
            </a:r>
            <a:r>
              <a:rPr lang="ru-RU" altLang="ru-RU" sz="2000" dirty="0"/>
              <a:t>- </a:t>
            </a:r>
            <a:r>
              <a:rPr lang="ru-RU" altLang="ru-RU" sz="2000" dirty="0" err="1"/>
              <a:t>Функционалдық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мүмкіндіктер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туралы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ақпарат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сұрайды</a:t>
            </a:r>
            <a:endParaRPr lang="ru-RU" altLang="ru-RU" sz="20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ru-RU" sz="2000" b="1" dirty="0"/>
              <a:t>INFO</a:t>
            </a:r>
            <a:r>
              <a:rPr lang="en-US" altLang="ru-RU" sz="2000" dirty="0"/>
              <a:t> </a:t>
            </a:r>
            <a:r>
              <a:rPr lang="ru-RU" altLang="ru-RU" sz="2000" dirty="0"/>
              <a:t>–</a:t>
            </a:r>
            <a:r>
              <a:rPr lang="ru-RU" altLang="ru-RU" sz="2000" dirty="0" err="1"/>
              <a:t>қосымша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ақпарат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үшін</a:t>
            </a:r>
            <a:r>
              <a:rPr lang="ru-RU" altLang="ru-RU" sz="2000" dirty="0"/>
              <a:t> (</a:t>
            </a:r>
            <a:r>
              <a:rPr lang="en-US" altLang="ru-RU" sz="2000" dirty="0"/>
              <a:t>DTMF, </a:t>
            </a:r>
            <a:r>
              <a:rPr lang="ru-RU" altLang="ru-RU" sz="2000" dirty="0"/>
              <a:t>сигнал </a:t>
            </a:r>
            <a:r>
              <a:rPr lang="ru-RU" altLang="ru-RU" sz="2000" dirty="0" err="1"/>
              <a:t>хабарламалары</a:t>
            </a:r>
            <a:r>
              <a:rPr lang="ru-RU" altLang="ru-RU" sz="2000" dirty="0"/>
              <a:t>, </a:t>
            </a:r>
            <a:r>
              <a:rPr lang="ru-RU" altLang="ru-RU" sz="2000" dirty="0" err="1"/>
              <a:t>биллинг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ақпараты</a:t>
            </a:r>
            <a:r>
              <a:rPr lang="ru-RU" altLang="ru-RU" sz="2000" dirty="0"/>
              <a:t>)</a:t>
            </a:r>
            <a:endParaRPr lang="uk-UA" altLang="ru-RU" sz="2800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b="1" dirty="0"/>
              <a:t>SIP </a:t>
            </a:r>
            <a:r>
              <a:rPr kumimoji="1" lang="ru-RU" altLang="zh-TW" b="1" dirty="0" err="1"/>
              <a:t>хабарламалары</a:t>
            </a:r>
            <a:r>
              <a:rPr kumimoji="1" lang="ru-RU" altLang="zh-TW" b="1" dirty="0"/>
              <a:t> мен </a:t>
            </a:r>
            <a:r>
              <a:rPr kumimoji="1" lang="ru-RU" altLang="zh-TW" b="1" dirty="0" err="1"/>
              <a:t>сұраулары</a:t>
            </a:r>
            <a:endParaRPr kumimoji="1" lang="uk-UA" altLang="ru-RU" b="1" dirty="0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ru-RU" sz="2400" b="1" dirty="0"/>
              <a:t>SIP</a:t>
            </a:r>
            <a:r>
              <a:rPr lang="kk-KZ" altLang="ru-RU" sz="2400" b="1" dirty="0"/>
              <a:t> хабарламалары</a:t>
            </a:r>
            <a:r>
              <a:rPr lang="en-US" altLang="ru-RU" sz="2000" dirty="0"/>
              <a:t>:</a:t>
            </a:r>
            <a:endParaRPr lang="kk-KZ" altLang="ru-RU" sz="2000" dirty="0"/>
          </a:p>
          <a:p>
            <a:pPr>
              <a:lnSpc>
                <a:spcPct val="80000"/>
              </a:lnSpc>
            </a:pPr>
            <a:endParaRPr lang="ru-RU" altLang="ru-RU" sz="2000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ru-RU" sz="2100" b="1" dirty="0"/>
              <a:t>1xx </a:t>
            </a:r>
            <a:r>
              <a:rPr lang="ru-RU" altLang="ru-RU" sz="2100" dirty="0"/>
              <a:t>- </a:t>
            </a:r>
            <a:r>
              <a:rPr lang="ru-RU" altLang="ru-RU" sz="2100" dirty="0" err="1"/>
              <a:t>Ақпараттық</a:t>
            </a:r>
            <a:r>
              <a:rPr lang="ru-RU" altLang="ru-RU" sz="2100" dirty="0"/>
              <a:t> </a:t>
            </a:r>
            <a:r>
              <a:rPr lang="ru-RU" altLang="ru-RU" sz="2100" dirty="0" err="1"/>
              <a:t>хабарламалар</a:t>
            </a:r>
            <a:endParaRPr lang="ru-RU" altLang="ru-RU" sz="2100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ru-RU" altLang="ru-RU" sz="2100" dirty="0"/>
              <a:t>	</a:t>
            </a:r>
            <a:r>
              <a:rPr lang="ru-RU" altLang="ru-RU" sz="2100" dirty="0" err="1"/>
              <a:t>Мысал</a:t>
            </a:r>
            <a:r>
              <a:rPr lang="ru-RU" altLang="ru-RU" sz="2100" dirty="0"/>
              <a:t>: 180 </a:t>
            </a:r>
            <a:r>
              <a:rPr lang="en-US" altLang="ru-RU" sz="2100" dirty="0"/>
              <a:t>-</a:t>
            </a:r>
            <a:r>
              <a:rPr lang="ru-RU" altLang="ru-RU" sz="2100" dirty="0"/>
              <a:t> </a:t>
            </a:r>
            <a:r>
              <a:rPr lang="en-US" altLang="ru-RU" sz="2100" dirty="0"/>
              <a:t>Ringing(</a:t>
            </a:r>
            <a:r>
              <a:rPr lang="ru-RU" altLang="ru-RU" sz="2100" dirty="0"/>
              <a:t>КПВ</a:t>
            </a:r>
            <a:r>
              <a:rPr lang="en-US" altLang="ru-RU" sz="2100" dirty="0"/>
              <a:t>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ru-RU" sz="2100" b="1" dirty="0"/>
              <a:t>2xx</a:t>
            </a:r>
            <a:r>
              <a:rPr lang="en-US" altLang="ru-RU" sz="2100" dirty="0"/>
              <a:t> </a:t>
            </a:r>
            <a:r>
              <a:rPr lang="ru-RU" altLang="ru-RU" sz="2100" dirty="0"/>
              <a:t>-</a:t>
            </a:r>
            <a:r>
              <a:rPr lang="en-US" altLang="ru-RU" sz="2100" dirty="0"/>
              <a:t> </a:t>
            </a:r>
            <a:r>
              <a:rPr lang="ru-RU" altLang="ru-RU" sz="2100" dirty="0" err="1"/>
              <a:t>Сұрау</a:t>
            </a:r>
            <a:r>
              <a:rPr lang="ru-RU" altLang="ru-RU" sz="2100" dirty="0"/>
              <a:t> </a:t>
            </a:r>
            <a:r>
              <a:rPr lang="ru-RU" altLang="ru-RU" sz="2100" dirty="0" err="1"/>
              <a:t>сәтті</a:t>
            </a:r>
            <a:r>
              <a:rPr lang="ru-RU" altLang="ru-RU" sz="2100" dirty="0"/>
              <a:t> </a:t>
            </a:r>
            <a:r>
              <a:rPr lang="ru-RU" altLang="ru-RU" sz="2100" dirty="0" err="1"/>
              <a:t>өңделген</a:t>
            </a:r>
            <a:endParaRPr lang="ru-RU" altLang="ru-RU" sz="2100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ru-RU" altLang="ru-RU" sz="2100" dirty="0"/>
              <a:t>	</a:t>
            </a:r>
            <a:r>
              <a:rPr lang="ru-RU" altLang="ru-RU" sz="2100" dirty="0" err="1"/>
              <a:t>Мысал</a:t>
            </a:r>
            <a:r>
              <a:rPr lang="ru-RU" altLang="ru-RU" sz="2100" dirty="0"/>
              <a:t>: 200 </a:t>
            </a:r>
            <a:r>
              <a:rPr lang="en-US" altLang="ru-RU" sz="2100" dirty="0"/>
              <a:t>-</a:t>
            </a:r>
            <a:r>
              <a:rPr lang="ru-RU" altLang="ru-RU" sz="2100" dirty="0"/>
              <a:t> ОК</a:t>
            </a:r>
            <a:endParaRPr lang="en-US" altLang="ru-RU" sz="2100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ru-RU" sz="2100" b="1" dirty="0"/>
              <a:t>3xx</a:t>
            </a:r>
            <a:r>
              <a:rPr lang="en-US" altLang="ru-RU" sz="2100" dirty="0"/>
              <a:t> -</a:t>
            </a:r>
            <a:r>
              <a:rPr lang="ru-RU" altLang="ru-RU" sz="2100" dirty="0"/>
              <a:t> </a:t>
            </a:r>
            <a:r>
              <a:rPr lang="ru-RU" altLang="ru-RU" sz="2100" dirty="0" err="1"/>
              <a:t>Жолдау</a:t>
            </a:r>
            <a:r>
              <a:rPr lang="ru-RU" altLang="ru-RU" sz="2100" dirty="0"/>
              <a:t>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ru-RU" altLang="ru-RU" sz="2100" dirty="0"/>
              <a:t>	</a:t>
            </a:r>
            <a:r>
              <a:rPr lang="ru-RU" altLang="ru-RU" sz="2100" dirty="0" err="1"/>
              <a:t>Мысал</a:t>
            </a:r>
            <a:r>
              <a:rPr lang="ru-RU" altLang="ru-RU" sz="2100" dirty="0"/>
              <a:t>: 30</a:t>
            </a:r>
            <a:r>
              <a:rPr lang="en-US" altLang="ru-RU" sz="2100" dirty="0"/>
              <a:t>2</a:t>
            </a:r>
            <a:r>
              <a:rPr lang="ru-RU" altLang="ru-RU" sz="2100" dirty="0"/>
              <a:t> </a:t>
            </a:r>
            <a:r>
              <a:rPr lang="en-US" altLang="ru-RU" sz="2100" dirty="0"/>
              <a:t>– Moved Temporarily</a:t>
            </a:r>
            <a:r>
              <a:rPr lang="ru-RU" altLang="ru-RU" sz="2100" dirty="0"/>
              <a:t> (</a:t>
            </a:r>
            <a:r>
              <a:rPr lang="ru-RU" altLang="ru-RU" sz="2100" dirty="0" err="1"/>
              <a:t>уақытша</a:t>
            </a:r>
            <a:r>
              <a:rPr lang="ru-RU" altLang="ru-RU" sz="2100" dirty="0"/>
              <a:t>)</a:t>
            </a:r>
            <a:endParaRPr lang="en-US" altLang="ru-RU" sz="2100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ru-RU" sz="2100" b="1" dirty="0"/>
              <a:t>4xx</a:t>
            </a:r>
            <a:r>
              <a:rPr lang="en-US" altLang="ru-RU" sz="2100" dirty="0"/>
              <a:t> </a:t>
            </a:r>
            <a:r>
              <a:rPr lang="ru-RU" altLang="ru-RU" sz="2100" dirty="0"/>
              <a:t>- </a:t>
            </a:r>
            <a:r>
              <a:rPr lang="ru-RU" altLang="ru-RU" sz="2100" dirty="0" err="1"/>
              <a:t>Сұрауда</a:t>
            </a:r>
            <a:r>
              <a:rPr lang="ru-RU" altLang="ru-RU" sz="2100" dirty="0"/>
              <a:t> </a:t>
            </a:r>
            <a:r>
              <a:rPr lang="ru-RU" altLang="ru-RU" sz="2100" dirty="0" err="1"/>
              <a:t>қате</a:t>
            </a:r>
            <a:r>
              <a:rPr lang="ru-RU" altLang="ru-RU" sz="2100" dirty="0"/>
              <a:t> </a:t>
            </a:r>
            <a:r>
              <a:rPr lang="ru-RU" altLang="ru-RU" sz="2100" dirty="0" err="1"/>
              <a:t>табылды</a:t>
            </a:r>
            <a:endParaRPr lang="en-US" altLang="ru-RU" sz="2100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ru-RU" sz="2100" dirty="0"/>
              <a:t>	</a:t>
            </a:r>
            <a:r>
              <a:rPr lang="ru-RU" altLang="ru-RU" sz="2100" dirty="0" err="1"/>
              <a:t>Мысал</a:t>
            </a:r>
            <a:r>
              <a:rPr lang="ru-RU" altLang="ru-RU" sz="2100" dirty="0"/>
              <a:t>: </a:t>
            </a:r>
            <a:r>
              <a:rPr lang="en-US" altLang="ru-RU" sz="2100" dirty="0"/>
              <a:t>401</a:t>
            </a:r>
            <a:r>
              <a:rPr lang="ru-RU" altLang="ru-RU" sz="2100" dirty="0"/>
              <a:t> </a:t>
            </a:r>
            <a:r>
              <a:rPr lang="en-US" altLang="ru-RU" sz="2100" dirty="0"/>
              <a:t>–</a:t>
            </a:r>
            <a:r>
              <a:rPr lang="ru-RU" altLang="ru-RU" sz="2100" dirty="0"/>
              <a:t> </a:t>
            </a:r>
            <a:r>
              <a:rPr lang="en-US" altLang="ru-RU" sz="2100" dirty="0"/>
              <a:t>Unauthorized</a:t>
            </a:r>
            <a:r>
              <a:rPr lang="ru-RU" altLang="ru-RU" sz="2100" dirty="0"/>
              <a:t> (запрещенный)</a:t>
            </a:r>
            <a:endParaRPr lang="en-US" altLang="ru-RU" sz="2100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ru-RU" sz="2100" b="1" dirty="0"/>
              <a:t>5xx</a:t>
            </a:r>
            <a:r>
              <a:rPr lang="en-US" altLang="ru-RU" sz="2100" dirty="0"/>
              <a:t> </a:t>
            </a:r>
            <a:r>
              <a:rPr lang="ru-RU" altLang="ru-RU" sz="2100" dirty="0"/>
              <a:t>- </a:t>
            </a:r>
            <a:r>
              <a:rPr lang="ru-RU" altLang="ru-RU" sz="2100" dirty="0" err="1"/>
              <a:t>Сервердің</a:t>
            </a:r>
            <a:r>
              <a:rPr lang="ru-RU" altLang="ru-RU" sz="2100" dirty="0"/>
              <a:t> </a:t>
            </a:r>
            <a:r>
              <a:rPr lang="ru-RU" altLang="ru-RU" sz="2100" dirty="0" err="1"/>
              <a:t>істен</a:t>
            </a:r>
            <a:r>
              <a:rPr lang="ru-RU" altLang="ru-RU" sz="2100" dirty="0"/>
              <a:t> </a:t>
            </a:r>
            <a:r>
              <a:rPr lang="ru-RU" altLang="ru-RU" sz="2100" dirty="0" err="1"/>
              <a:t>шығуына</a:t>
            </a:r>
            <a:r>
              <a:rPr lang="ru-RU" altLang="ru-RU" sz="2100" dirty="0"/>
              <a:t> </a:t>
            </a:r>
            <a:r>
              <a:rPr lang="ru-RU" altLang="ru-RU" sz="2100" dirty="0" err="1"/>
              <a:t>байланысты</a:t>
            </a:r>
            <a:r>
              <a:rPr lang="ru-RU" altLang="ru-RU" sz="2100" dirty="0"/>
              <a:t> </a:t>
            </a:r>
            <a:r>
              <a:rPr lang="ru-RU" altLang="ru-RU" sz="2100" dirty="0" err="1"/>
              <a:t>сұрауды</a:t>
            </a:r>
            <a:r>
              <a:rPr lang="ru-RU" altLang="ru-RU" sz="2100" dirty="0"/>
              <a:t> </a:t>
            </a:r>
            <a:r>
              <a:rPr lang="ru-RU" altLang="ru-RU" sz="2100" dirty="0" err="1"/>
              <a:t>өңдеу</a:t>
            </a:r>
            <a:r>
              <a:rPr lang="ru-RU" altLang="ru-RU" sz="2100" dirty="0"/>
              <a:t> </a:t>
            </a:r>
            <a:r>
              <a:rPr lang="ru-RU" altLang="ru-RU" sz="2100" dirty="0" err="1"/>
              <a:t>мүмкін</a:t>
            </a:r>
            <a:r>
              <a:rPr lang="ru-RU" altLang="ru-RU" sz="2100" dirty="0"/>
              <a:t> </a:t>
            </a:r>
            <a:r>
              <a:rPr lang="ru-RU" altLang="ru-RU" sz="2100" dirty="0" err="1"/>
              <a:t>емес</a:t>
            </a:r>
            <a:endParaRPr lang="ru-RU" altLang="ru-RU" sz="2100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ru-RU" altLang="ru-RU" sz="2100" dirty="0"/>
              <a:t>	</a:t>
            </a:r>
            <a:r>
              <a:rPr lang="ru-RU" altLang="ru-RU" sz="2100" dirty="0" err="1"/>
              <a:t>Мысал</a:t>
            </a:r>
            <a:r>
              <a:rPr lang="ru-RU" altLang="ru-RU" sz="2100" dirty="0"/>
              <a:t>: </a:t>
            </a:r>
            <a:r>
              <a:rPr lang="en-US" altLang="ru-RU" sz="2100" dirty="0"/>
              <a:t>500</a:t>
            </a:r>
            <a:r>
              <a:rPr lang="ru-RU" altLang="ru-RU" sz="2100" dirty="0"/>
              <a:t> </a:t>
            </a:r>
            <a:r>
              <a:rPr lang="en-US" altLang="ru-RU" sz="2100" dirty="0"/>
              <a:t>- Server Internal Error</a:t>
            </a:r>
            <a:r>
              <a:rPr lang="ru-RU" altLang="ru-RU" sz="2100" dirty="0"/>
              <a:t> (</a:t>
            </a:r>
            <a:r>
              <a:rPr lang="ru-RU" altLang="ru-RU" sz="2100" dirty="0" err="1"/>
              <a:t>ішкі</a:t>
            </a:r>
            <a:r>
              <a:rPr lang="ru-RU" altLang="ru-RU" sz="2100" dirty="0"/>
              <a:t> </a:t>
            </a:r>
            <a:r>
              <a:rPr lang="ru-RU" altLang="ru-RU" sz="2100" dirty="0" err="1"/>
              <a:t>қате</a:t>
            </a:r>
            <a:r>
              <a:rPr lang="ru-RU" altLang="ru-RU" sz="2100" dirty="0"/>
              <a:t>)</a:t>
            </a:r>
            <a:endParaRPr lang="en-US" altLang="ru-RU" sz="2100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ru-RU" sz="2100" b="1" dirty="0"/>
              <a:t>6xx</a:t>
            </a:r>
            <a:r>
              <a:rPr lang="en-US" altLang="ru-RU" sz="2100" dirty="0"/>
              <a:t> –</a:t>
            </a:r>
            <a:r>
              <a:rPr lang="ru-RU" altLang="ru-RU" sz="2100" dirty="0"/>
              <a:t> </a:t>
            </a:r>
            <a:r>
              <a:rPr lang="ru-RU" altLang="ru-RU" sz="2100" dirty="0" err="1"/>
              <a:t>Қосылымды</a:t>
            </a:r>
            <a:r>
              <a:rPr lang="ru-RU" altLang="ru-RU" sz="2100" dirty="0"/>
              <a:t> </a:t>
            </a:r>
            <a:r>
              <a:rPr lang="ru-RU" altLang="ru-RU" sz="2100" dirty="0" err="1"/>
              <a:t>орнату</a:t>
            </a:r>
            <a:r>
              <a:rPr lang="ru-RU" altLang="ru-RU" sz="2100" dirty="0"/>
              <a:t> </a:t>
            </a:r>
            <a:r>
              <a:rPr lang="ru-RU" altLang="ru-RU" sz="2100" dirty="0" err="1"/>
              <a:t>мүмкін</a:t>
            </a:r>
            <a:r>
              <a:rPr lang="ru-RU" altLang="ru-RU" sz="2100" dirty="0"/>
              <a:t> </a:t>
            </a:r>
            <a:r>
              <a:rPr lang="ru-RU" altLang="ru-RU" sz="2100" dirty="0" err="1"/>
              <a:t>емес</a:t>
            </a:r>
            <a:endParaRPr lang="ru-RU" altLang="ru-RU" sz="2100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ru-RU" sz="2100" dirty="0"/>
              <a:t>	</a:t>
            </a:r>
            <a:r>
              <a:rPr lang="kk-KZ" altLang="ru-RU" sz="2100" dirty="0"/>
              <a:t>Мысал</a:t>
            </a:r>
            <a:r>
              <a:rPr lang="ru-RU" altLang="ru-RU" sz="2100" dirty="0"/>
              <a:t>: </a:t>
            </a:r>
            <a:r>
              <a:rPr lang="en-US" altLang="ru-RU" sz="2100" dirty="0"/>
              <a:t>604</a:t>
            </a:r>
            <a:r>
              <a:rPr lang="ru-RU" altLang="ru-RU" sz="2100" dirty="0"/>
              <a:t> </a:t>
            </a:r>
            <a:r>
              <a:rPr lang="en-US" altLang="ru-RU" sz="2100" dirty="0"/>
              <a:t>–Does Not Exist Anywhere</a:t>
            </a:r>
            <a:endParaRPr lang="en-US" altLang="ru-RU" sz="1800" dirty="0"/>
          </a:p>
          <a:p>
            <a:pPr>
              <a:lnSpc>
                <a:spcPct val="80000"/>
              </a:lnSpc>
            </a:pPr>
            <a:endParaRPr lang="uk-UA" altLang="ru-RU" sz="2800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dirty="0"/>
              <a:t>SIP </a:t>
            </a:r>
            <a:r>
              <a:rPr lang="ru-RU" altLang="ru-RU" sz="4000" dirty="0" err="1"/>
              <a:t>хаттамасы</a:t>
            </a:r>
            <a:r>
              <a:rPr lang="ru-RU" altLang="ru-RU" sz="4000" dirty="0"/>
              <a:t> </a:t>
            </a:r>
            <a:r>
              <a:rPr lang="ru-RU" altLang="ru-RU" sz="4000" dirty="0" err="1"/>
              <a:t>бойынша</a:t>
            </a:r>
            <a:r>
              <a:rPr lang="ru-RU" altLang="ru-RU" sz="4000" dirty="0"/>
              <a:t> сигнал беру </a:t>
            </a:r>
            <a:r>
              <a:rPr lang="ru-RU" altLang="ru-RU" sz="4000" dirty="0" err="1"/>
              <a:t>схемасы</a:t>
            </a:r>
            <a:endParaRPr lang="uk-UA" altLang="ru-RU" sz="4000" dirty="0"/>
          </a:p>
        </p:txBody>
      </p:sp>
      <p:pic>
        <p:nvPicPr>
          <p:cNvPr id="293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844675"/>
            <a:ext cx="6985000" cy="469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r>
              <a:rPr lang="uk-UA" altLang="ru-RU" sz="2800" dirty="0" err="1"/>
              <a:t>Прокси</a:t>
            </a:r>
            <a:r>
              <a:rPr lang="uk-UA" altLang="ru-RU" sz="2800" dirty="0"/>
              <a:t> - </a:t>
            </a:r>
            <a:r>
              <a:rPr lang="uk-UA" altLang="ru-RU" sz="2800" dirty="0" err="1"/>
              <a:t>сервердің</a:t>
            </a:r>
            <a:r>
              <a:rPr lang="uk-UA" altLang="ru-RU" sz="2800" dirty="0"/>
              <a:t> </a:t>
            </a:r>
            <a:r>
              <a:rPr lang="uk-UA" altLang="ru-RU" sz="2800" dirty="0" err="1"/>
              <a:t>қатысуымен</a:t>
            </a:r>
            <a:r>
              <a:rPr lang="uk-UA" altLang="ru-RU" sz="2800" dirty="0"/>
              <a:t> </a:t>
            </a:r>
            <a:r>
              <a:rPr lang="en-US" altLang="ru-RU" sz="2800" dirty="0"/>
              <a:t>SIP </a:t>
            </a:r>
            <a:r>
              <a:rPr lang="uk-UA" altLang="ru-RU" sz="2800" dirty="0" err="1"/>
              <a:t>протоколының</a:t>
            </a:r>
            <a:r>
              <a:rPr lang="uk-UA" altLang="ru-RU" sz="2800" dirty="0"/>
              <a:t> </a:t>
            </a:r>
            <a:r>
              <a:rPr lang="uk-UA" altLang="ru-RU" sz="2800" dirty="0" err="1"/>
              <a:t>көмегімен</a:t>
            </a:r>
            <a:r>
              <a:rPr lang="uk-UA" altLang="ru-RU" sz="2800" dirty="0"/>
              <a:t> </a:t>
            </a:r>
            <a:r>
              <a:rPr lang="uk-UA" altLang="ru-RU" sz="2800" dirty="0" err="1"/>
              <a:t>байланыс</a:t>
            </a:r>
            <a:r>
              <a:rPr lang="uk-UA" altLang="ru-RU" sz="2800" dirty="0"/>
              <a:t> </a:t>
            </a:r>
            <a:r>
              <a:rPr lang="uk-UA" altLang="ru-RU" sz="2800" dirty="0" err="1"/>
              <a:t>орнату</a:t>
            </a:r>
            <a:r>
              <a:rPr lang="uk-UA" altLang="ru-RU" sz="2800" dirty="0"/>
              <a:t> алгоритмі</a:t>
            </a:r>
            <a:endParaRPr lang="uk-UA" altLang="ru-RU" sz="4000" dirty="0"/>
          </a:p>
        </p:txBody>
      </p:sp>
      <p:pic>
        <p:nvPicPr>
          <p:cNvPr id="2959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341438"/>
            <a:ext cx="5472113" cy="337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5942" name="Rectangle 6"/>
          <p:cNvSpPr>
            <a:spLocks noChangeArrowheads="1"/>
          </p:cNvSpPr>
          <p:nvPr/>
        </p:nvSpPr>
        <p:spPr bwMode="auto">
          <a:xfrm>
            <a:off x="395288" y="4664820"/>
            <a:ext cx="759936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Прокси-сервер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шақырушы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пайдаланушының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жабдығынан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INVITE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қосылымын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сұрайды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 algn="just">
              <a:buFontTx/>
              <a:buChar char="-"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Прокси-сервер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жерді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сервері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 server)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клиенттің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жерін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анықтайды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 algn="just">
              <a:buFontTx/>
              <a:buChar char="-"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Прокси-сервер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шақырылатын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пайдаланушыға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INVITE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сұрауын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жібереді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 algn="just">
              <a:buFontTx/>
              <a:buChar char="-"/>
            </a:pP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Шақырылатын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пайдаланушының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жабдығы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соңғысын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кіріс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қоңырау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хабардар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прокси -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серверге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INVITE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сұрауының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өңделгені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хабарламаны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қайтарады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(код 100).</a:t>
            </a:r>
          </a:p>
          <a:p>
            <a:pPr marL="171450" indent="-171450" algn="just">
              <a:buFontTx/>
              <a:buChar char="-"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Прокси-сервер,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кезегінде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шақырушы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пайдаланушыға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жібереді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 algn="just">
              <a:buFontTx/>
              <a:buChar char="-"/>
            </a:pP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Шақырылатын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абонент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шақыруды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қабылдаған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жабдығы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шақырушы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пайдаланушының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жабдығына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шақырудың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қабылданғандығы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жіберетін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прокси -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серверге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(код 200)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хабарлайды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 algn="just">
              <a:buFontTx/>
              <a:buChar char="-"/>
            </a:pP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Шақырушы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тарап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прокси - сервер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сіз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шақырылатын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Тарапқа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жіберетін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ҚСҚ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сұрау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салуын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қосылыстың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орнатылғанын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растайды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r>
              <a:rPr lang="ru-RU" altLang="ru-RU" sz="4000" b="1" dirty="0"/>
              <a:t>SIP </a:t>
            </a:r>
            <a:r>
              <a:rPr lang="ru-RU" altLang="ru-RU" sz="4000" b="1" dirty="0" err="1"/>
              <a:t>желісінде</a:t>
            </a:r>
            <a:r>
              <a:rPr lang="ru-RU" altLang="ru-RU" sz="4000" b="1" dirty="0"/>
              <a:t> </a:t>
            </a:r>
            <a:r>
              <a:rPr lang="ru-RU" altLang="ru-RU" sz="4000" b="1" dirty="0" err="1"/>
              <a:t>байланыс</a:t>
            </a:r>
            <a:r>
              <a:rPr lang="ru-RU" altLang="ru-RU" sz="4000" b="1" dirty="0"/>
              <a:t> </a:t>
            </a:r>
            <a:r>
              <a:rPr lang="ru-RU" altLang="ru-RU" sz="4000" b="1" dirty="0" err="1"/>
              <a:t>орнату</a:t>
            </a:r>
            <a:r>
              <a:rPr lang="ru-RU" altLang="ru-RU" sz="4000" b="1" dirty="0"/>
              <a:t> </a:t>
            </a:r>
            <a:r>
              <a:rPr lang="ru-RU" altLang="ru-RU" sz="4000" b="1" dirty="0" err="1"/>
              <a:t>сценарийі</a:t>
            </a:r>
            <a:endParaRPr lang="uk-UA" altLang="ru-RU" sz="4000" b="1" dirty="0"/>
          </a:p>
        </p:txBody>
      </p:sp>
      <p:sp>
        <p:nvSpPr>
          <p:cNvPr id="247812" name="Rectangle 4"/>
          <p:cNvSpPr>
            <a:spLocks noChangeArrowheads="1"/>
          </p:cNvSpPr>
          <p:nvPr/>
        </p:nvSpPr>
        <p:spPr bwMode="auto">
          <a:xfrm>
            <a:off x="152400" y="2562225"/>
            <a:ext cx="8763000" cy="281940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550" tIns="41275" rIns="82550" bIns="41275" anchor="ctr"/>
          <a:lstStyle/>
          <a:p>
            <a:endParaRPr lang="ru-RU"/>
          </a:p>
        </p:txBody>
      </p:sp>
      <p:sp>
        <p:nvSpPr>
          <p:cNvPr id="247813" name="Rectangle 5"/>
          <p:cNvSpPr>
            <a:spLocks noChangeArrowheads="1"/>
          </p:cNvSpPr>
          <p:nvPr/>
        </p:nvSpPr>
        <p:spPr bwMode="auto">
          <a:xfrm>
            <a:off x="152400" y="5457825"/>
            <a:ext cx="8763000" cy="38100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550" tIns="41275" rIns="82550" bIns="41275" anchor="ctr"/>
          <a:lstStyle/>
          <a:p>
            <a:pPr algn="ctr" eaLnBrk="0" hangingPunct="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SzPct val="100000"/>
              <a:buFont typeface="Helvetica" panose="020B0604020202020204" pitchFamily="34" charset="0"/>
              <a:buNone/>
            </a:pPr>
            <a:endParaRPr lang="uk-UA" altLang="ru-RU" sz="1400">
              <a:latin typeface="Helvetica" panose="020B0604020202020204" pitchFamily="34" charset="0"/>
            </a:endParaRPr>
          </a:p>
        </p:txBody>
      </p:sp>
      <p:sp>
        <p:nvSpPr>
          <p:cNvPr id="247814" name="Rectangle 6"/>
          <p:cNvSpPr>
            <a:spLocks noChangeArrowheads="1"/>
          </p:cNvSpPr>
          <p:nvPr/>
        </p:nvSpPr>
        <p:spPr bwMode="auto">
          <a:xfrm>
            <a:off x="152400" y="5915025"/>
            <a:ext cx="8763000" cy="60960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550" tIns="41275" rIns="82550" bIns="41275" anchor="ctr"/>
          <a:lstStyle/>
          <a:p>
            <a:pPr algn="ctr" eaLnBrk="0" hangingPunct="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SzPct val="100000"/>
              <a:buFont typeface="Helvetica" panose="020B0604020202020204" pitchFamily="34" charset="0"/>
              <a:buNone/>
            </a:pPr>
            <a:endParaRPr lang="uk-UA" altLang="ru-RU" sz="1400">
              <a:latin typeface="Helvetica" panose="020B0604020202020204" pitchFamily="34" charset="0"/>
            </a:endParaRPr>
          </a:p>
        </p:txBody>
      </p:sp>
      <p:sp>
        <p:nvSpPr>
          <p:cNvPr id="247815" name="Line 7"/>
          <p:cNvSpPr>
            <a:spLocks noChangeShapeType="1"/>
          </p:cNvSpPr>
          <p:nvPr/>
        </p:nvSpPr>
        <p:spPr bwMode="auto">
          <a:xfrm>
            <a:off x="3082925" y="3022600"/>
            <a:ext cx="1830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7816" name="Text Box 8"/>
          <p:cNvSpPr txBox="1">
            <a:spLocks noChangeArrowheads="1"/>
          </p:cNvSpPr>
          <p:nvPr/>
        </p:nvSpPr>
        <p:spPr bwMode="auto">
          <a:xfrm>
            <a:off x="3140075" y="2790825"/>
            <a:ext cx="168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altLang="ru-RU" sz="1200" b="1">
                <a:solidFill>
                  <a:srgbClr val="CC3300"/>
                </a:solidFill>
              </a:rPr>
              <a:t>302 </a:t>
            </a:r>
          </a:p>
          <a:p>
            <a:pPr algn="ctr" eaLnBrk="0" hangingPunct="0"/>
            <a:r>
              <a:rPr kumimoji="1" lang="en-US" altLang="ru-RU" sz="1200" b="1">
                <a:solidFill>
                  <a:srgbClr val="CC3300"/>
                </a:solidFill>
              </a:rPr>
              <a:t>(Moved Temporarily</a:t>
            </a:r>
            <a:r>
              <a:rPr kumimoji="1" lang="en-US" altLang="ru-RU" sz="1200" b="1"/>
              <a:t>)</a:t>
            </a:r>
          </a:p>
        </p:txBody>
      </p:sp>
      <p:grpSp>
        <p:nvGrpSpPr>
          <p:cNvPr id="247817" name="Group 9"/>
          <p:cNvGrpSpPr>
            <a:grpSpLocks/>
          </p:cNvGrpSpPr>
          <p:nvPr/>
        </p:nvGrpSpPr>
        <p:grpSpPr bwMode="auto">
          <a:xfrm>
            <a:off x="3081338" y="3411538"/>
            <a:ext cx="3687762" cy="274637"/>
            <a:chOff x="863" y="1776"/>
            <a:chExt cx="1153" cy="173"/>
          </a:xfrm>
        </p:grpSpPr>
        <p:sp>
          <p:nvSpPr>
            <p:cNvPr id="247818" name="Line 10"/>
            <p:cNvSpPr>
              <a:spLocks noChangeShapeType="1"/>
            </p:cNvSpPr>
            <p:nvPr/>
          </p:nvSpPr>
          <p:spPr bwMode="auto">
            <a:xfrm>
              <a:off x="863" y="1871"/>
              <a:ext cx="1153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819" name="Text Box 11"/>
            <p:cNvSpPr txBox="1">
              <a:spLocks noChangeArrowheads="1"/>
            </p:cNvSpPr>
            <p:nvPr/>
          </p:nvSpPr>
          <p:spPr bwMode="auto">
            <a:xfrm>
              <a:off x="1311" y="1776"/>
              <a:ext cx="211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kumimoji="1" lang="en-US" altLang="ru-RU" sz="1200" b="1">
                  <a:solidFill>
                    <a:schemeClr val="accent2"/>
                  </a:solidFill>
                </a:rPr>
                <a:t>INVITE</a:t>
              </a:r>
            </a:p>
          </p:txBody>
        </p:sp>
      </p:grpSp>
      <p:grpSp>
        <p:nvGrpSpPr>
          <p:cNvPr id="247820" name="Group 12"/>
          <p:cNvGrpSpPr>
            <a:grpSpLocks/>
          </p:cNvGrpSpPr>
          <p:nvPr/>
        </p:nvGrpSpPr>
        <p:grpSpPr bwMode="auto">
          <a:xfrm>
            <a:off x="3059113" y="4867275"/>
            <a:ext cx="3722687" cy="274638"/>
            <a:chOff x="863" y="1776"/>
            <a:chExt cx="1153" cy="173"/>
          </a:xfrm>
        </p:grpSpPr>
        <p:sp>
          <p:nvSpPr>
            <p:cNvPr id="247821" name="Line 13"/>
            <p:cNvSpPr>
              <a:spLocks noChangeShapeType="1"/>
            </p:cNvSpPr>
            <p:nvPr/>
          </p:nvSpPr>
          <p:spPr bwMode="auto">
            <a:xfrm>
              <a:off x="863" y="1871"/>
              <a:ext cx="1153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822" name="Text Box 14"/>
            <p:cNvSpPr txBox="1">
              <a:spLocks noChangeArrowheads="1"/>
            </p:cNvSpPr>
            <p:nvPr/>
          </p:nvSpPr>
          <p:spPr bwMode="auto">
            <a:xfrm>
              <a:off x="1291" y="1776"/>
              <a:ext cx="251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kumimoji="1" lang="en-US" altLang="ru-RU" sz="1200" b="1">
                  <a:solidFill>
                    <a:srgbClr val="CC3300"/>
                  </a:solidFill>
                </a:rPr>
                <a:t>200 (OK)</a:t>
              </a:r>
            </a:p>
          </p:txBody>
        </p:sp>
      </p:grpSp>
      <p:grpSp>
        <p:nvGrpSpPr>
          <p:cNvPr id="247823" name="Group 15"/>
          <p:cNvGrpSpPr>
            <a:grpSpLocks/>
          </p:cNvGrpSpPr>
          <p:nvPr/>
        </p:nvGrpSpPr>
        <p:grpSpPr bwMode="auto">
          <a:xfrm>
            <a:off x="1216025" y="4867275"/>
            <a:ext cx="1830388" cy="274638"/>
            <a:chOff x="863" y="1776"/>
            <a:chExt cx="1153" cy="173"/>
          </a:xfrm>
        </p:grpSpPr>
        <p:sp>
          <p:nvSpPr>
            <p:cNvPr id="247824" name="Line 16"/>
            <p:cNvSpPr>
              <a:spLocks noChangeShapeType="1"/>
            </p:cNvSpPr>
            <p:nvPr/>
          </p:nvSpPr>
          <p:spPr bwMode="auto">
            <a:xfrm>
              <a:off x="863" y="1871"/>
              <a:ext cx="1153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825" name="Text Box 17"/>
            <p:cNvSpPr txBox="1">
              <a:spLocks noChangeArrowheads="1"/>
            </p:cNvSpPr>
            <p:nvPr/>
          </p:nvSpPr>
          <p:spPr bwMode="auto">
            <a:xfrm>
              <a:off x="1163" y="1776"/>
              <a:ext cx="510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kumimoji="1" lang="en-US" altLang="ru-RU" sz="1200" b="1">
                  <a:solidFill>
                    <a:srgbClr val="CC3300"/>
                  </a:solidFill>
                </a:rPr>
                <a:t>200 (OK)</a:t>
              </a:r>
            </a:p>
          </p:txBody>
        </p:sp>
      </p:grpSp>
      <p:grpSp>
        <p:nvGrpSpPr>
          <p:cNvPr id="247826" name="Group 18"/>
          <p:cNvGrpSpPr>
            <a:grpSpLocks/>
          </p:cNvGrpSpPr>
          <p:nvPr/>
        </p:nvGrpSpPr>
        <p:grpSpPr bwMode="auto">
          <a:xfrm>
            <a:off x="1217613" y="2562225"/>
            <a:ext cx="7391400" cy="3962400"/>
            <a:chOff x="384" y="1920"/>
            <a:chExt cx="4656" cy="1296"/>
          </a:xfrm>
        </p:grpSpPr>
        <p:sp>
          <p:nvSpPr>
            <p:cNvPr id="247827" name="Line 19"/>
            <p:cNvSpPr>
              <a:spLocks noChangeShapeType="1"/>
            </p:cNvSpPr>
            <p:nvPr/>
          </p:nvSpPr>
          <p:spPr bwMode="auto">
            <a:xfrm>
              <a:off x="384" y="1920"/>
              <a:ext cx="0" cy="12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828" name="Line 20"/>
            <p:cNvSpPr>
              <a:spLocks noChangeShapeType="1"/>
            </p:cNvSpPr>
            <p:nvPr/>
          </p:nvSpPr>
          <p:spPr bwMode="auto">
            <a:xfrm>
              <a:off x="1552" y="1920"/>
              <a:ext cx="0" cy="12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829" name="Line 21"/>
            <p:cNvSpPr>
              <a:spLocks noChangeShapeType="1"/>
            </p:cNvSpPr>
            <p:nvPr/>
          </p:nvSpPr>
          <p:spPr bwMode="auto">
            <a:xfrm>
              <a:off x="2720" y="1920"/>
              <a:ext cx="0" cy="12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830" name="Line 22"/>
            <p:cNvSpPr>
              <a:spLocks noChangeShapeType="1"/>
            </p:cNvSpPr>
            <p:nvPr/>
          </p:nvSpPr>
          <p:spPr bwMode="auto">
            <a:xfrm>
              <a:off x="3888" y="1920"/>
              <a:ext cx="0" cy="12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831" name="Line 23"/>
            <p:cNvSpPr>
              <a:spLocks noChangeShapeType="1"/>
            </p:cNvSpPr>
            <p:nvPr/>
          </p:nvSpPr>
          <p:spPr bwMode="auto">
            <a:xfrm>
              <a:off x="5040" y="1920"/>
              <a:ext cx="0" cy="12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47832" name="Line 24"/>
          <p:cNvSpPr>
            <a:spLocks noChangeShapeType="1"/>
          </p:cNvSpPr>
          <p:nvPr/>
        </p:nvSpPr>
        <p:spPr bwMode="auto">
          <a:xfrm>
            <a:off x="3070225" y="3333750"/>
            <a:ext cx="1830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7833" name="Text Box 25"/>
          <p:cNvSpPr txBox="1">
            <a:spLocks noChangeArrowheads="1"/>
          </p:cNvSpPr>
          <p:nvPr/>
        </p:nvSpPr>
        <p:spPr bwMode="auto">
          <a:xfrm>
            <a:off x="3697288" y="3206750"/>
            <a:ext cx="512762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altLang="ru-RU" sz="1200" b="1">
                <a:solidFill>
                  <a:schemeClr val="accent2"/>
                </a:solidFill>
              </a:rPr>
              <a:t>ACK</a:t>
            </a:r>
          </a:p>
        </p:txBody>
      </p:sp>
      <p:sp>
        <p:nvSpPr>
          <p:cNvPr id="247834" name="Line 26"/>
          <p:cNvSpPr>
            <a:spLocks noChangeShapeType="1"/>
          </p:cNvSpPr>
          <p:nvPr/>
        </p:nvSpPr>
        <p:spPr bwMode="auto">
          <a:xfrm>
            <a:off x="4949825" y="3790950"/>
            <a:ext cx="1830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7835" name="Text Box 27"/>
          <p:cNvSpPr txBox="1">
            <a:spLocks noChangeArrowheads="1"/>
          </p:cNvSpPr>
          <p:nvPr/>
        </p:nvSpPr>
        <p:spPr bwMode="auto">
          <a:xfrm>
            <a:off x="5494338" y="3617913"/>
            <a:ext cx="676275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altLang="ru-RU" sz="1200" b="1">
                <a:solidFill>
                  <a:schemeClr val="accent2"/>
                </a:solidFill>
              </a:rPr>
              <a:t>INVITE</a:t>
            </a:r>
          </a:p>
        </p:txBody>
      </p:sp>
      <p:sp>
        <p:nvSpPr>
          <p:cNvPr id="247836" name="Line 28"/>
          <p:cNvSpPr>
            <a:spLocks noChangeShapeType="1"/>
          </p:cNvSpPr>
          <p:nvPr/>
        </p:nvSpPr>
        <p:spPr bwMode="auto">
          <a:xfrm>
            <a:off x="4949825" y="4044950"/>
            <a:ext cx="1830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7837" name="Text Box 29"/>
          <p:cNvSpPr txBox="1">
            <a:spLocks noChangeArrowheads="1"/>
          </p:cNvSpPr>
          <p:nvPr/>
        </p:nvSpPr>
        <p:spPr bwMode="auto">
          <a:xfrm>
            <a:off x="5005388" y="3816350"/>
            <a:ext cx="168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altLang="ru-RU" sz="1200" b="1">
                <a:solidFill>
                  <a:srgbClr val="CC3300"/>
                </a:solidFill>
              </a:rPr>
              <a:t>302</a:t>
            </a:r>
          </a:p>
          <a:p>
            <a:pPr algn="ctr" eaLnBrk="0" hangingPunct="0"/>
            <a:r>
              <a:rPr kumimoji="1" lang="en-US" altLang="ru-RU" sz="1200" b="1">
                <a:solidFill>
                  <a:srgbClr val="CC3300"/>
                </a:solidFill>
              </a:rPr>
              <a:t>(Moved Temporarily)</a:t>
            </a:r>
          </a:p>
        </p:txBody>
      </p:sp>
      <p:sp>
        <p:nvSpPr>
          <p:cNvPr id="247838" name="Line 30"/>
          <p:cNvSpPr>
            <a:spLocks noChangeShapeType="1"/>
          </p:cNvSpPr>
          <p:nvPr/>
        </p:nvSpPr>
        <p:spPr bwMode="auto">
          <a:xfrm>
            <a:off x="4949825" y="4349750"/>
            <a:ext cx="1830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7839" name="Text Box 31"/>
          <p:cNvSpPr txBox="1">
            <a:spLocks noChangeArrowheads="1"/>
          </p:cNvSpPr>
          <p:nvPr/>
        </p:nvSpPr>
        <p:spPr bwMode="auto">
          <a:xfrm>
            <a:off x="5576888" y="4197350"/>
            <a:ext cx="512762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altLang="ru-RU" sz="1200" b="1">
                <a:solidFill>
                  <a:schemeClr val="accent2"/>
                </a:solidFill>
              </a:rPr>
              <a:t>ACK</a:t>
            </a:r>
          </a:p>
        </p:txBody>
      </p:sp>
      <p:grpSp>
        <p:nvGrpSpPr>
          <p:cNvPr id="247840" name="Group 32"/>
          <p:cNvGrpSpPr>
            <a:grpSpLocks/>
          </p:cNvGrpSpPr>
          <p:nvPr/>
        </p:nvGrpSpPr>
        <p:grpSpPr bwMode="auto">
          <a:xfrm>
            <a:off x="6778625" y="4410075"/>
            <a:ext cx="1830388" cy="274638"/>
            <a:chOff x="863" y="1776"/>
            <a:chExt cx="1153" cy="173"/>
          </a:xfrm>
        </p:grpSpPr>
        <p:sp>
          <p:nvSpPr>
            <p:cNvPr id="247841" name="Line 33"/>
            <p:cNvSpPr>
              <a:spLocks noChangeShapeType="1"/>
            </p:cNvSpPr>
            <p:nvPr/>
          </p:nvSpPr>
          <p:spPr bwMode="auto">
            <a:xfrm>
              <a:off x="863" y="1871"/>
              <a:ext cx="1153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842" name="Text Box 34"/>
            <p:cNvSpPr txBox="1">
              <a:spLocks noChangeArrowheads="1"/>
            </p:cNvSpPr>
            <p:nvPr/>
          </p:nvSpPr>
          <p:spPr bwMode="auto">
            <a:xfrm>
              <a:off x="1204" y="1776"/>
              <a:ext cx="426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kumimoji="1" lang="en-US" altLang="ru-RU" sz="1200" b="1">
                  <a:solidFill>
                    <a:schemeClr val="accent2"/>
                  </a:solidFill>
                </a:rPr>
                <a:t>INVITE</a:t>
              </a:r>
            </a:p>
          </p:txBody>
        </p:sp>
      </p:grpSp>
      <p:grpSp>
        <p:nvGrpSpPr>
          <p:cNvPr id="247843" name="Group 35"/>
          <p:cNvGrpSpPr>
            <a:grpSpLocks/>
          </p:cNvGrpSpPr>
          <p:nvPr/>
        </p:nvGrpSpPr>
        <p:grpSpPr bwMode="auto">
          <a:xfrm>
            <a:off x="6780213" y="4638675"/>
            <a:ext cx="1830387" cy="274638"/>
            <a:chOff x="863" y="1776"/>
            <a:chExt cx="1153" cy="173"/>
          </a:xfrm>
        </p:grpSpPr>
        <p:sp>
          <p:nvSpPr>
            <p:cNvPr id="247844" name="Line 36"/>
            <p:cNvSpPr>
              <a:spLocks noChangeShapeType="1"/>
            </p:cNvSpPr>
            <p:nvPr/>
          </p:nvSpPr>
          <p:spPr bwMode="auto">
            <a:xfrm>
              <a:off x="863" y="1871"/>
              <a:ext cx="1153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845" name="Text Box 37"/>
            <p:cNvSpPr txBox="1">
              <a:spLocks noChangeArrowheads="1"/>
            </p:cNvSpPr>
            <p:nvPr/>
          </p:nvSpPr>
          <p:spPr bwMode="auto">
            <a:xfrm>
              <a:off x="1059" y="1776"/>
              <a:ext cx="725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kumimoji="1" lang="en-US" altLang="ru-RU" sz="1200" b="1">
                  <a:solidFill>
                    <a:srgbClr val="CC3300"/>
                  </a:solidFill>
                </a:rPr>
                <a:t>180 (Ringing)</a:t>
              </a:r>
            </a:p>
          </p:txBody>
        </p:sp>
      </p:grpSp>
      <p:grpSp>
        <p:nvGrpSpPr>
          <p:cNvPr id="247846" name="Group 38"/>
          <p:cNvGrpSpPr>
            <a:grpSpLocks/>
          </p:cNvGrpSpPr>
          <p:nvPr/>
        </p:nvGrpSpPr>
        <p:grpSpPr bwMode="auto">
          <a:xfrm>
            <a:off x="3059113" y="4638675"/>
            <a:ext cx="3721100" cy="274638"/>
            <a:chOff x="863" y="1776"/>
            <a:chExt cx="1153" cy="173"/>
          </a:xfrm>
        </p:grpSpPr>
        <p:sp>
          <p:nvSpPr>
            <p:cNvPr id="247847" name="Line 39"/>
            <p:cNvSpPr>
              <a:spLocks noChangeShapeType="1"/>
            </p:cNvSpPr>
            <p:nvPr/>
          </p:nvSpPr>
          <p:spPr bwMode="auto">
            <a:xfrm>
              <a:off x="863" y="1871"/>
              <a:ext cx="1153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848" name="Text Box 40"/>
            <p:cNvSpPr txBox="1">
              <a:spLocks noChangeArrowheads="1"/>
            </p:cNvSpPr>
            <p:nvPr/>
          </p:nvSpPr>
          <p:spPr bwMode="auto">
            <a:xfrm>
              <a:off x="1241" y="1776"/>
              <a:ext cx="356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kumimoji="1" lang="en-US" altLang="ru-RU" sz="1200" b="1">
                  <a:solidFill>
                    <a:srgbClr val="CC3300"/>
                  </a:solidFill>
                </a:rPr>
                <a:t>180 (Ringing)</a:t>
              </a:r>
            </a:p>
          </p:txBody>
        </p:sp>
      </p:grpSp>
      <p:grpSp>
        <p:nvGrpSpPr>
          <p:cNvPr id="247849" name="Group 41"/>
          <p:cNvGrpSpPr>
            <a:grpSpLocks/>
          </p:cNvGrpSpPr>
          <p:nvPr/>
        </p:nvGrpSpPr>
        <p:grpSpPr bwMode="auto">
          <a:xfrm>
            <a:off x="1217613" y="4638675"/>
            <a:ext cx="1830387" cy="274638"/>
            <a:chOff x="863" y="1776"/>
            <a:chExt cx="1153" cy="173"/>
          </a:xfrm>
        </p:grpSpPr>
        <p:sp>
          <p:nvSpPr>
            <p:cNvPr id="247850" name="Line 42"/>
            <p:cNvSpPr>
              <a:spLocks noChangeShapeType="1"/>
            </p:cNvSpPr>
            <p:nvPr/>
          </p:nvSpPr>
          <p:spPr bwMode="auto">
            <a:xfrm>
              <a:off x="863" y="1871"/>
              <a:ext cx="1153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851" name="Text Box 43"/>
            <p:cNvSpPr txBox="1">
              <a:spLocks noChangeArrowheads="1"/>
            </p:cNvSpPr>
            <p:nvPr/>
          </p:nvSpPr>
          <p:spPr bwMode="auto">
            <a:xfrm>
              <a:off x="1059" y="1776"/>
              <a:ext cx="725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kumimoji="1" lang="en-US" altLang="ru-RU" sz="1200" b="1">
                  <a:solidFill>
                    <a:srgbClr val="CC3300"/>
                  </a:solidFill>
                </a:rPr>
                <a:t>180 (Ringing)</a:t>
              </a:r>
            </a:p>
          </p:txBody>
        </p:sp>
      </p:grpSp>
      <p:grpSp>
        <p:nvGrpSpPr>
          <p:cNvPr id="247852" name="Group 44"/>
          <p:cNvGrpSpPr>
            <a:grpSpLocks/>
          </p:cNvGrpSpPr>
          <p:nvPr/>
        </p:nvGrpSpPr>
        <p:grpSpPr bwMode="auto">
          <a:xfrm>
            <a:off x="6778625" y="4867275"/>
            <a:ext cx="1830388" cy="274638"/>
            <a:chOff x="863" y="1776"/>
            <a:chExt cx="1153" cy="173"/>
          </a:xfrm>
        </p:grpSpPr>
        <p:sp>
          <p:nvSpPr>
            <p:cNvPr id="247853" name="Line 45"/>
            <p:cNvSpPr>
              <a:spLocks noChangeShapeType="1"/>
            </p:cNvSpPr>
            <p:nvPr/>
          </p:nvSpPr>
          <p:spPr bwMode="auto">
            <a:xfrm>
              <a:off x="863" y="1871"/>
              <a:ext cx="1153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854" name="Text Box 46"/>
            <p:cNvSpPr txBox="1">
              <a:spLocks noChangeArrowheads="1"/>
            </p:cNvSpPr>
            <p:nvPr/>
          </p:nvSpPr>
          <p:spPr bwMode="auto">
            <a:xfrm>
              <a:off x="1163" y="1776"/>
              <a:ext cx="510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kumimoji="1" lang="en-US" altLang="ru-RU" sz="1200" b="1">
                  <a:solidFill>
                    <a:srgbClr val="CC3300"/>
                  </a:solidFill>
                </a:rPr>
                <a:t>200 (OK)</a:t>
              </a:r>
            </a:p>
          </p:txBody>
        </p:sp>
      </p:grpSp>
      <p:grpSp>
        <p:nvGrpSpPr>
          <p:cNvPr id="247855" name="Group 47"/>
          <p:cNvGrpSpPr>
            <a:grpSpLocks/>
          </p:cNvGrpSpPr>
          <p:nvPr/>
        </p:nvGrpSpPr>
        <p:grpSpPr bwMode="auto">
          <a:xfrm>
            <a:off x="3124200" y="5076825"/>
            <a:ext cx="3659188" cy="274638"/>
            <a:chOff x="863" y="1776"/>
            <a:chExt cx="1153" cy="173"/>
          </a:xfrm>
        </p:grpSpPr>
        <p:sp>
          <p:nvSpPr>
            <p:cNvPr id="247856" name="Line 48"/>
            <p:cNvSpPr>
              <a:spLocks noChangeShapeType="1"/>
            </p:cNvSpPr>
            <p:nvPr/>
          </p:nvSpPr>
          <p:spPr bwMode="auto">
            <a:xfrm>
              <a:off x="863" y="1871"/>
              <a:ext cx="1153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857" name="Text Box 49"/>
            <p:cNvSpPr txBox="1">
              <a:spLocks noChangeArrowheads="1"/>
            </p:cNvSpPr>
            <p:nvPr/>
          </p:nvSpPr>
          <p:spPr bwMode="auto">
            <a:xfrm>
              <a:off x="1336" y="1776"/>
              <a:ext cx="162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kumimoji="1" lang="en-US" altLang="ru-RU" sz="1200" b="1">
                  <a:solidFill>
                    <a:schemeClr val="accent2"/>
                  </a:solidFill>
                </a:rPr>
                <a:t>ACK</a:t>
              </a:r>
            </a:p>
          </p:txBody>
        </p:sp>
      </p:grpSp>
      <p:grpSp>
        <p:nvGrpSpPr>
          <p:cNvPr id="247858" name="Group 50"/>
          <p:cNvGrpSpPr>
            <a:grpSpLocks/>
          </p:cNvGrpSpPr>
          <p:nvPr/>
        </p:nvGrpSpPr>
        <p:grpSpPr bwMode="auto">
          <a:xfrm>
            <a:off x="1217613" y="5076825"/>
            <a:ext cx="1841500" cy="274638"/>
            <a:chOff x="863" y="1776"/>
            <a:chExt cx="1153" cy="173"/>
          </a:xfrm>
        </p:grpSpPr>
        <p:sp>
          <p:nvSpPr>
            <p:cNvPr id="247859" name="Line 51"/>
            <p:cNvSpPr>
              <a:spLocks noChangeShapeType="1"/>
            </p:cNvSpPr>
            <p:nvPr/>
          </p:nvSpPr>
          <p:spPr bwMode="auto">
            <a:xfrm>
              <a:off x="863" y="1871"/>
              <a:ext cx="1153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860" name="Text Box 52"/>
            <p:cNvSpPr txBox="1">
              <a:spLocks noChangeArrowheads="1"/>
            </p:cNvSpPr>
            <p:nvPr/>
          </p:nvSpPr>
          <p:spPr bwMode="auto">
            <a:xfrm>
              <a:off x="1257" y="1776"/>
              <a:ext cx="323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kumimoji="1" lang="en-US" altLang="ru-RU" sz="1200" b="1">
                  <a:solidFill>
                    <a:schemeClr val="accent2"/>
                  </a:solidFill>
                </a:rPr>
                <a:t>ACK</a:t>
              </a:r>
            </a:p>
          </p:txBody>
        </p:sp>
      </p:grpSp>
      <p:grpSp>
        <p:nvGrpSpPr>
          <p:cNvPr id="247861" name="Group 53"/>
          <p:cNvGrpSpPr>
            <a:grpSpLocks/>
          </p:cNvGrpSpPr>
          <p:nvPr/>
        </p:nvGrpSpPr>
        <p:grpSpPr bwMode="auto">
          <a:xfrm>
            <a:off x="6780213" y="5076825"/>
            <a:ext cx="1830387" cy="274638"/>
            <a:chOff x="863" y="1776"/>
            <a:chExt cx="1153" cy="173"/>
          </a:xfrm>
        </p:grpSpPr>
        <p:sp>
          <p:nvSpPr>
            <p:cNvPr id="247862" name="Line 54"/>
            <p:cNvSpPr>
              <a:spLocks noChangeShapeType="1"/>
            </p:cNvSpPr>
            <p:nvPr/>
          </p:nvSpPr>
          <p:spPr bwMode="auto">
            <a:xfrm>
              <a:off x="863" y="1871"/>
              <a:ext cx="1153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863" name="Text Box 55"/>
            <p:cNvSpPr txBox="1">
              <a:spLocks noChangeArrowheads="1"/>
            </p:cNvSpPr>
            <p:nvPr/>
          </p:nvSpPr>
          <p:spPr bwMode="auto">
            <a:xfrm>
              <a:off x="1257" y="1776"/>
              <a:ext cx="323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kumimoji="1" lang="en-US" altLang="ru-RU" sz="1200" b="1">
                  <a:solidFill>
                    <a:schemeClr val="accent2"/>
                  </a:solidFill>
                </a:rPr>
                <a:t>ACK</a:t>
              </a:r>
            </a:p>
          </p:txBody>
        </p:sp>
      </p:grpSp>
      <p:grpSp>
        <p:nvGrpSpPr>
          <p:cNvPr id="247864" name="Group 56"/>
          <p:cNvGrpSpPr>
            <a:grpSpLocks/>
          </p:cNvGrpSpPr>
          <p:nvPr/>
        </p:nvGrpSpPr>
        <p:grpSpPr bwMode="auto">
          <a:xfrm>
            <a:off x="3059113" y="5946775"/>
            <a:ext cx="3722687" cy="274638"/>
            <a:chOff x="863" y="1776"/>
            <a:chExt cx="1153" cy="173"/>
          </a:xfrm>
        </p:grpSpPr>
        <p:sp>
          <p:nvSpPr>
            <p:cNvPr id="247865" name="Line 57"/>
            <p:cNvSpPr>
              <a:spLocks noChangeShapeType="1"/>
            </p:cNvSpPr>
            <p:nvPr/>
          </p:nvSpPr>
          <p:spPr bwMode="auto">
            <a:xfrm>
              <a:off x="863" y="1871"/>
              <a:ext cx="1153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866" name="Text Box 58"/>
            <p:cNvSpPr txBox="1">
              <a:spLocks noChangeArrowheads="1"/>
            </p:cNvSpPr>
            <p:nvPr/>
          </p:nvSpPr>
          <p:spPr bwMode="auto">
            <a:xfrm>
              <a:off x="1339" y="1776"/>
              <a:ext cx="154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kumimoji="1" lang="en-US" altLang="ru-RU" sz="1200" b="1">
                  <a:solidFill>
                    <a:schemeClr val="accent2"/>
                  </a:solidFill>
                </a:rPr>
                <a:t>BYE</a:t>
              </a:r>
            </a:p>
          </p:txBody>
        </p:sp>
      </p:grpSp>
      <p:grpSp>
        <p:nvGrpSpPr>
          <p:cNvPr id="247867" name="Group 59"/>
          <p:cNvGrpSpPr>
            <a:grpSpLocks/>
          </p:cNvGrpSpPr>
          <p:nvPr/>
        </p:nvGrpSpPr>
        <p:grpSpPr bwMode="auto">
          <a:xfrm>
            <a:off x="1216025" y="5946775"/>
            <a:ext cx="1830388" cy="274638"/>
            <a:chOff x="863" y="1776"/>
            <a:chExt cx="1153" cy="173"/>
          </a:xfrm>
        </p:grpSpPr>
        <p:sp>
          <p:nvSpPr>
            <p:cNvPr id="247868" name="Line 60"/>
            <p:cNvSpPr>
              <a:spLocks noChangeShapeType="1"/>
            </p:cNvSpPr>
            <p:nvPr/>
          </p:nvSpPr>
          <p:spPr bwMode="auto">
            <a:xfrm>
              <a:off x="863" y="1871"/>
              <a:ext cx="1153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869" name="Text Box 61"/>
            <p:cNvSpPr txBox="1">
              <a:spLocks noChangeArrowheads="1"/>
            </p:cNvSpPr>
            <p:nvPr/>
          </p:nvSpPr>
          <p:spPr bwMode="auto">
            <a:xfrm>
              <a:off x="1261" y="1776"/>
              <a:ext cx="313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kumimoji="1" lang="en-US" altLang="ru-RU" sz="1200" b="1">
                  <a:solidFill>
                    <a:schemeClr val="accent2"/>
                  </a:solidFill>
                </a:rPr>
                <a:t>BYE</a:t>
              </a:r>
            </a:p>
          </p:txBody>
        </p:sp>
      </p:grpSp>
      <p:grpSp>
        <p:nvGrpSpPr>
          <p:cNvPr id="247870" name="Group 62"/>
          <p:cNvGrpSpPr>
            <a:grpSpLocks/>
          </p:cNvGrpSpPr>
          <p:nvPr/>
        </p:nvGrpSpPr>
        <p:grpSpPr bwMode="auto">
          <a:xfrm>
            <a:off x="6778625" y="5946775"/>
            <a:ext cx="1830388" cy="274638"/>
            <a:chOff x="863" y="1776"/>
            <a:chExt cx="1153" cy="173"/>
          </a:xfrm>
        </p:grpSpPr>
        <p:sp>
          <p:nvSpPr>
            <p:cNvPr id="247871" name="Line 63"/>
            <p:cNvSpPr>
              <a:spLocks noChangeShapeType="1"/>
            </p:cNvSpPr>
            <p:nvPr/>
          </p:nvSpPr>
          <p:spPr bwMode="auto">
            <a:xfrm>
              <a:off x="863" y="1871"/>
              <a:ext cx="1153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872" name="Text Box 64"/>
            <p:cNvSpPr txBox="1">
              <a:spLocks noChangeArrowheads="1"/>
            </p:cNvSpPr>
            <p:nvPr/>
          </p:nvSpPr>
          <p:spPr bwMode="auto">
            <a:xfrm>
              <a:off x="1261" y="1776"/>
              <a:ext cx="313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kumimoji="1" lang="en-US" altLang="ru-RU" sz="1200" b="1">
                  <a:solidFill>
                    <a:schemeClr val="accent2"/>
                  </a:solidFill>
                </a:rPr>
                <a:t>BYE</a:t>
              </a:r>
            </a:p>
          </p:txBody>
        </p:sp>
      </p:grpSp>
      <p:grpSp>
        <p:nvGrpSpPr>
          <p:cNvPr id="247873" name="Group 65"/>
          <p:cNvGrpSpPr>
            <a:grpSpLocks/>
          </p:cNvGrpSpPr>
          <p:nvPr/>
        </p:nvGrpSpPr>
        <p:grpSpPr bwMode="auto">
          <a:xfrm>
            <a:off x="3059113" y="6173788"/>
            <a:ext cx="3724275" cy="274637"/>
            <a:chOff x="863" y="1776"/>
            <a:chExt cx="1153" cy="173"/>
          </a:xfrm>
        </p:grpSpPr>
        <p:sp>
          <p:nvSpPr>
            <p:cNvPr id="247874" name="Line 66"/>
            <p:cNvSpPr>
              <a:spLocks noChangeShapeType="1"/>
            </p:cNvSpPr>
            <p:nvPr/>
          </p:nvSpPr>
          <p:spPr bwMode="auto">
            <a:xfrm>
              <a:off x="863" y="1871"/>
              <a:ext cx="1153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875" name="Text Box 67"/>
            <p:cNvSpPr txBox="1">
              <a:spLocks noChangeArrowheads="1"/>
            </p:cNvSpPr>
            <p:nvPr/>
          </p:nvSpPr>
          <p:spPr bwMode="auto">
            <a:xfrm>
              <a:off x="1291" y="1776"/>
              <a:ext cx="251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kumimoji="1" lang="en-US" altLang="ru-RU" sz="1200" b="1">
                  <a:solidFill>
                    <a:srgbClr val="CC3300"/>
                  </a:solidFill>
                </a:rPr>
                <a:t>200 (OK)</a:t>
              </a:r>
            </a:p>
          </p:txBody>
        </p:sp>
      </p:grpSp>
      <p:grpSp>
        <p:nvGrpSpPr>
          <p:cNvPr id="247876" name="Group 68"/>
          <p:cNvGrpSpPr>
            <a:grpSpLocks/>
          </p:cNvGrpSpPr>
          <p:nvPr/>
        </p:nvGrpSpPr>
        <p:grpSpPr bwMode="auto">
          <a:xfrm>
            <a:off x="1217613" y="6173788"/>
            <a:ext cx="1841500" cy="274637"/>
            <a:chOff x="863" y="1776"/>
            <a:chExt cx="1153" cy="173"/>
          </a:xfrm>
        </p:grpSpPr>
        <p:sp>
          <p:nvSpPr>
            <p:cNvPr id="247877" name="Line 69"/>
            <p:cNvSpPr>
              <a:spLocks noChangeShapeType="1"/>
            </p:cNvSpPr>
            <p:nvPr/>
          </p:nvSpPr>
          <p:spPr bwMode="auto">
            <a:xfrm>
              <a:off x="863" y="1871"/>
              <a:ext cx="1153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878" name="Text Box 70"/>
            <p:cNvSpPr txBox="1">
              <a:spLocks noChangeArrowheads="1"/>
            </p:cNvSpPr>
            <p:nvPr/>
          </p:nvSpPr>
          <p:spPr bwMode="auto">
            <a:xfrm>
              <a:off x="1164" y="1776"/>
              <a:ext cx="507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kumimoji="1" lang="en-US" altLang="ru-RU" sz="1200" b="1">
                  <a:solidFill>
                    <a:srgbClr val="CC3300"/>
                  </a:solidFill>
                </a:rPr>
                <a:t>200 (OK)</a:t>
              </a:r>
            </a:p>
          </p:txBody>
        </p:sp>
      </p:grpSp>
      <p:grpSp>
        <p:nvGrpSpPr>
          <p:cNvPr id="247879" name="Group 71"/>
          <p:cNvGrpSpPr>
            <a:grpSpLocks/>
          </p:cNvGrpSpPr>
          <p:nvPr/>
        </p:nvGrpSpPr>
        <p:grpSpPr bwMode="auto">
          <a:xfrm>
            <a:off x="6780213" y="6173788"/>
            <a:ext cx="1830387" cy="274637"/>
            <a:chOff x="863" y="1776"/>
            <a:chExt cx="1153" cy="173"/>
          </a:xfrm>
        </p:grpSpPr>
        <p:sp>
          <p:nvSpPr>
            <p:cNvPr id="247880" name="Line 72"/>
            <p:cNvSpPr>
              <a:spLocks noChangeShapeType="1"/>
            </p:cNvSpPr>
            <p:nvPr/>
          </p:nvSpPr>
          <p:spPr bwMode="auto">
            <a:xfrm>
              <a:off x="863" y="1871"/>
              <a:ext cx="1153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881" name="Text Box 73"/>
            <p:cNvSpPr txBox="1">
              <a:spLocks noChangeArrowheads="1"/>
            </p:cNvSpPr>
            <p:nvPr/>
          </p:nvSpPr>
          <p:spPr bwMode="auto">
            <a:xfrm>
              <a:off x="1163" y="1776"/>
              <a:ext cx="510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kumimoji="1" lang="en-US" altLang="ru-RU" sz="1200" b="1">
                  <a:solidFill>
                    <a:srgbClr val="CC3300"/>
                  </a:solidFill>
                </a:rPr>
                <a:t>200 (OK)</a:t>
              </a:r>
            </a:p>
          </p:txBody>
        </p:sp>
      </p:grpSp>
      <p:sp>
        <p:nvSpPr>
          <p:cNvPr id="247882" name="Text Box 74"/>
          <p:cNvSpPr txBox="1">
            <a:spLocks noChangeArrowheads="1"/>
          </p:cNvSpPr>
          <p:nvPr/>
        </p:nvSpPr>
        <p:spPr bwMode="auto">
          <a:xfrm>
            <a:off x="146050" y="5964238"/>
            <a:ext cx="1073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66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>
            <a:spAutoFit/>
          </a:bodyPr>
          <a:lstStyle/>
          <a:p>
            <a:pPr eaLnBrk="0" hangingPunct="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SzPct val="100000"/>
              <a:buFont typeface="Helvetica" panose="020B0604020202020204" pitchFamily="34" charset="0"/>
              <a:buNone/>
            </a:pPr>
            <a:r>
              <a:rPr lang="en-US" altLang="ru-RU" sz="1400" b="1">
                <a:latin typeface="Helvetica" panose="020B0604020202020204" pitchFamily="34" charset="0"/>
              </a:rPr>
              <a:t>Call Teardown</a:t>
            </a:r>
          </a:p>
        </p:txBody>
      </p:sp>
      <p:sp>
        <p:nvSpPr>
          <p:cNvPr id="247883" name="Text Box 75"/>
          <p:cNvSpPr txBox="1">
            <a:spLocks noChangeArrowheads="1"/>
          </p:cNvSpPr>
          <p:nvPr/>
        </p:nvSpPr>
        <p:spPr bwMode="auto">
          <a:xfrm>
            <a:off x="106363" y="5500688"/>
            <a:ext cx="11525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66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>
            <a:spAutoFit/>
          </a:bodyPr>
          <a:lstStyle/>
          <a:p>
            <a:pPr eaLnBrk="0" hangingPunct="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SzPct val="100000"/>
              <a:buFont typeface="Helvetica" panose="020B0604020202020204" pitchFamily="34" charset="0"/>
              <a:buNone/>
            </a:pPr>
            <a:r>
              <a:rPr lang="en-US" altLang="ru-RU" sz="1400" b="1">
                <a:latin typeface="Helvetica" panose="020B0604020202020204" pitchFamily="34" charset="0"/>
              </a:rPr>
              <a:t>Media Path</a:t>
            </a:r>
          </a:p>
        </p:txBody>
      </p:sp>
      <p:sp>
        <p:nvSpPr>
          <p:cNvPr id="247884" name="Text Box 76"/>
          <p:cNvSpPr txBox="1">
            <a:spLocks noChangeArrowheads="1"/>
          </p:cNvSpPr>
          <p:nvPr/>
        </p:nvSpPr>
        <p:spPr bwMode="auto">
          <a:xfrm>
            <a:off x="146050" y="3629025"/>
            <a:ext cx="14017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66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550" tIns="41275" rIns="82550" bIns="41275">
            <a:spAutoFit/>
          </a:bodyPr>
          <a:lstStyle/>
          <a:p>
            <a:pPr eaLnBrk="0" hangingPunct="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SzPct val="100000"/>
              <a:buFont typeface="Helvetica" panose="020B0604020202020204" pitchFamily="34" charset="0"/>
              <a:buNone/>
            </a:pPr>
            <a:r>
              <a:rPr lang="en-US" altLang="ru-RU" sz="1400" b="1">
                <a:latin typeface="Helvetica" panose="020B0604020202020204" pitchFamily="34" charset="0"/>
              </a:rPr>
              <a:t>Call Setup</a:t>
            </a:r>
          </a:p>
        </p:txBody>
      </p:sp>
      <p:graphicFrame>
        <p:nvGraphicFramePr>
          <p:cNvPr id="247885" name="Object 77"/>
          <p:cNvGraphicFramePr>
            <a:graphicFrameLocks noChangeAspect="1"/>
          </p:cNvGraphicFramePr>
          <p:nvPr/>
        </p:nvGraphicFramePr>
        <p:xfrm>
          <a:off x="2771775" y="1397000"/>
          <a:ext cx="5461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198" name="VISIO" r:id="rId3" imgW="546840" imgH="847080" progId="Visio.Drawing.6">
                  <p:embed/>
                </p:oleObj>
              </mc:Choice>
              <mc:Fallback>
                <p:oleObj name="VISIO" r:id="rId3" imgW="546840" imgH="847080" progId="Visio.Drawing.6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1397000"/>
                        <a:ext cx="54610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886" name="Object 78"/>
          <p:cNvGraphicFramePr>
            <a:graphicFrameLocks noChangeAspect="1"/>
          </p:cNvGraphicFramePr>
          <p:nvPr/>
        </p:nvGraphicFramePr>
        <p:xfrm>
          <a:off x="827088" y="1470025"/>
          <a:ext cx="715962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199" name="VISIO" r:id="rId5" imgW="715680" imgH="789840" progId="Visio.Drawing.6">
                  <p:embed/>
                </p:oleObj>
              </mc:Choice>
              <mc:Fallback>
                <p:oleObj name="VISIO" r:id="rId5" imgW="715680" imgH="789840" progId="Visio.Drawing.6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470025"/>
                        <a:ext cx="715962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887" name="Object 79"/>
          <p:cNvGraphicFramePr>
            <a:graphicFrameLocks noChangeAspect="1"/>
          </p:cNvGraphicFramePr>
          <p:nvPr/>
        </p:nvGraphicFramePr>
        <p:xfrm>
          <a:off x="4643438" y="1397000"/>
          <a:ext cx="5461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200" name="VISIO" r:id="rId7" imgW="546840" imgH="847080" progId="Visio.Drawing.6">
                  <p:embed/>
                </p:oleObj>
              </mc:Choice>
              <mc:Fallback>
                <p:oleObj name="VISIO" r:id="rId7" imgW="546840" imgH="847080" progId="Visio.Drawing.6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397000"/>
                        <a:ext cx="54610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888" name="Object 80"/>
          <p:cNvGraphicFramePr>
            <a:graphicFrameLocks noChangeAspect="1"/>
          </p:cNvGraphicFramePr>
          <p:nvPr/>
        </p:nvGraphicFramePr>
        <p:xfrm>
          <a:off x="6516688" y="1397000"/>
          <a:ext cx="5461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201" name="VISIO" r:id="rId8" imgW="546840" imgH="847080" progId="Visio.Drawing.6">
                  <p:embed/>
                </p:oleObj>
              </mc:Choice>
              <mc:Fallback>
                <p:oleObj name="VISIO" r:id="rId8" imgW="546840" imgH="847080" progId="Visio.Drawing.6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1397000"/>
                        <a:ext cx="54610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889" name="Object 81"/>
          <p:cNvGraphicFramePr>
            <a:graphicFrameLocks noChangeAspect="1"/>
          </p:cNvGraphicFramePr>
          <p:nvPr/>
        </p:nvGraphicFramePr>
        <p:xfrm>
          <a:off x="8172450" y="1470025"/>
          <a:ext cx="71596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202" name="VISIO" r:id="rId9" imgW="715680" imgH="789840" progId="Visio.Drawing.6">
                  <p:embed/>
                </p:oleObj>
              </mc:Choice>
              <mc:Fallback>
                <p:oleObj name="VISIO" r:id="rId9" imgW="715680" imgH="789840" progId="Visio.Drawing.6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2450" y="1470025"/>
                        <a:ext cx="715963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7890" name="Rectangle 82"/>
          <p:cNvSpPr>
            <a:spLocks noChangeArrowheads="1"/>
          </p:cNvSpPr>
          <p:nvPr/>
        </p:nvSpPr>
        <p:spPr bwMode="auto">
          <a:xfrm>
            <a:off x="539750" y="2212975"/>
            <a:ext cx="1266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ru-RU" sz="1600" b="1"/>
              <a:t>User Agent</a:t>
            </a:r>
            <a:endParaRPr lang="ru-RU" altLang="ru-RU" sz="1600" b="1"/>
          </a:p>
        </p:txBody>
      </p:sp>
      <p:sp>
        <p:nvSpPr>
          <p:cNvPr id="247891" name="Rectangle 83"/>
          <p:cNvSpPr>
            <a:spLocks noChangeArrowheads="1"/>
          </p:cNvSpPr>
          <p:nvPr/>
        </p:nvSpPr>
        <p:spPr bwMode="auto">
          <a:xfrm>
            <a:off x="7877175" y="2189163"/>
            <a:ext cx="1266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ru-RU" sz="1600" b="1"/>
              <a:t>User Agent</a:t>
            </a:r>
            <a:endParaRPr lang="ru-RU" altLang="ru-RU" sz="1600" b="1"/>
          </a:p>
        </p:txBody>
      </p:sp>
      <p:sp>
        <p:nvSpPr>
          <p:cNvPr id="247892" name="Rectangle 84"/>
          <p:cNvSpPr>
            <a:spLocks noChangeArrowheads="1"/>
          </p:cNvSpPr>
          <p:nvPr/>
        </p:nvSpPr>
        <p:spPr bwMode="auto">
          <a:xfrm>
            <a:off x="2339975" y="2189163"/>
            <a:ext cx="1436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ru-RU" sz="1600" b="1"/>
              <a:t>Proxy Server</a:t>
            </a:r>
            <a:endParaRPr lang="ru-RU" altLang="ru-RU" sz="1600" b="1"/>
          </a:p>
        </p:txBody>
      </p:sp>
      <p:sp>
        <p:nvSpPr>
          <p:cNvPr id="247893" name="Rectangle 85"/>
          <p:cNvSpPr>
            <a:spLocks noChangeArrowheads="1"/>
          </p:cNvSpPr>
          <p:nvPr/>
        </p:nvSpPr>
        <p:spPr bwMode="auto">
          <a:xfrm>
            <a:off x="4144963" y="2163763"/>
            <a:ext cx="151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ru-RU" sz="1200" b="1"/>
              <a:t>Location/Redirect </a:t>
            </a:r>
          </a:p>
          <a:p>
            <a:pPr algn="ctr"/>
            <a:r>
              <a:rPr lang="en-US" altLang="ru-RU" sz="1200" b="1"/>
              <a:t>Server</a:t>
            </a:r>
            <a:endParaRPr lang="ru-RU" altLang="ru-RU" sz="1200" b="1"/>
          </a:p>
        </p:txBody>
      </p:sp>
      <p:sp>
        <p:nvSpPr>
          <p:cNvPr id="247894" name="Rectangle 86"/>
          <p:cNvSpPr>
            <a:spLocks noChangeArrowheads="1"/>
          </p:cNvSpPr>
          <p:nvPr/>
        </p:nvSpPr>
        <p:spPr bwMode="auto">
          <a:xfrm>
            <a:off x="6011863" y="2189163"/>
            <a:ext cx="1436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ru-RU" sz="1600" b="1"/>
              <a:t>Proxy Server</a:t>
            </a:r>
            <a:endParaRPr lang="ru-RU" altLang="ru-RU" sz="1600" b="1"/>
          </a:p>
        </p:txBody>
      </p:sp>
      <p:sp>
        <p:nvSpPr>
          <p:cNvPr id="247895" name="Line 87"/>
          <p:cNvSpPr>
            <a:spLocks noChangeShapeType="1"/>
          </p:cNvSpPr>
          <p:nvPr/>
        </p:nvSpPr>
        <p:spPr bwMode="auto">
          <a:xfrm flipV="1">
            <a:off x="1214438" y="2765425"/>
            <a:ext cx="1855787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7896" name="Text Box 88"/>
          <p:cNvSpPr txBox="1">
            <a:spLocks noChangeArrowheads="1"/>
          </p:cNvSpPr>
          <p:nvPr/>
        </p:nvSpPr>
        <p:spPr bwMode="auto">
          <a:xfrm>
            <a:off x="1803400" y="2592388"/>
            <a:ext cx="676275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altLang="ru-RU" sz="1200" b="1">
                <a:solidFill>
                  <a:schemeClr val="accent2"/>
                </a:solidFill>
              </a:rPr>
              <a:t>INVITE</a:t>
            </a:r>
          </a:p>
        </p:txBody>
      </p:sp>
      <p:sp>
        <p:nvSpPr>
          <p:cNvPr id="247897" name="Line 89"/>
          <p:cNvSpPr>
            <a:spLocks noChangeShapeType="1"/>
          </p:cNvSpPr>
          <p:nvPr/>
        </p:nvSpPr>
        <p:spPr bwMode="auto">
          <a:xfrm>
            <a:off x="3087688" y="2765425"/>
            <a:ext cx="18303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7898" name="Text Box 90"/>
          <p:cNvSpPr txBox="1">
            <a:spLocks noChangeArrowheads="1"/>
          </p:cNvSpPr>
          <p:nvPr/>
        </p:nvSpPr>
        <p:spPr bwMode="auto">
          <a:xfrm>
            <a:off x="3676650" y="2592388"/>
            <a:ext cx="676275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altLang="ru-RU" sz="1200" b="1">
                <a:solidFill>
                  <a:schemeClr val="accent2"/>
                </a:solidFill>
              </a:rPr>
              <a:t>INVITE</a:t>
            </a:r>
          </a:p>
        </p:txBody>
      </p:sp>
      <p:grpSp>
        <p:nvGrpSpPr>
          <p:cNvPr id="247899" name="Group 91"/>
          <p:cNvGrpSpPr>
            <a:grpSpLocks/>
          </p:cNvGrpSpPr>
          <p:nvPr/>
        </p:nvGrpSpPr>
        <p:grpSpPr bwMode="auto">
          <a:xfrm>
            <a:off x="1214438" y="5478463"/>
            <a:ext cx="7389812" cy="304800"/>
            <a:chOff x="863" y="1762"/>
            <a:chExt cx="1153" cy="192"/>
          </a:xfrm>
        </p:grpSpPr>
        <p:sp>
          <p:nvSpPr>
            <p:cNvPr id="247900" name="Line 92"/>
            <p:cNvSpPr>
              <a:spLocks noChangeShapeType="1"/>
            </p:cNvSpPr>
            <p:nvPr/>
          </p:nvSpPr>
          <p:spPr bwMode="auto">
            <a:xfrm>
              <a:off x="863" y="1871"/>
              <a:ext cx="1153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7901" name="Text Box 93"/>
            <p:cNvSpPr txBox="1">
              <a:spLocks noChangeArrowheads="1"/>
            </p:cNvSpPr>
            <p:nvPr/>
          </p:nvSpPr>
          <p:spPr bwMode="auto">
            <a:xfrm>
              <a:off x="1375" y="1762"/>
              <a:ext cx="84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kumimoji="1" lang="en-US" altLang="ru-RU" sz="1400" b="1"/>
                <a:t>RTP</a:t>
              </a:r>
            </a:p>
          </p:txBody>
        </p:sp>
      </p:grp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altLang="ru-RU" sz="3200" dirty="0"/>
              <a:t>SIP </a:t>
            </a:r>
            <a:r>
              <a:rPr lang="ru-RU" altLang="ru-RU" sz="3200" dirty="0"/>
              <a:t>хабар </a:t>
            </a:r>
            <a:r>
              <a:rPr lang="ru-RU" altLang="ru-RU" sz="3200" dirty="0" err="1"/>
              <a:t>алмасу</a:t>
            </a:r>
            <a:r>
              <a:rPr lang="ru-RU" altLang="ru-RU" sz="3200" dirty="0"/>
              <a:t> </a:t>
            </a:r>
            <a:r>
              <a:rPr lang="ru-RU" altLang="ru-RU" sz="3200" dirty="0" err="1"/>
              <a:t>уақытша</a:t>
            </a:r>
            <a:r>
              <a:rPr lang="ru-RU" altLang="ru-RU" sz="3200" dirty="0"/>
              <a:t> </a:t>
            </a:r>
            <a:r>
              <a:rPr lang="ru-RU" altLang="ru-RU" sz="3200" dirty="0" err="1"/>
              <a:t>диаграммалары</a:t>
            </a:r>
            <a:r>
              <a:rPr lang="ru-RU" altLang="ru-RU" sz="3200" dirty="0"/>
              <a:t> (</a:t>
            </a:r>
            <a:r>
              <a:rPr lang="ru-RU" altLang="ru-RU" sz="3200" dirty="0" err="1"/>
              <a:t>негізгі</a:t>
            </a:r>
            <a:r>
              <a:rPr lang="ru-RU" altLang="ru-RU" sz="3200" dirty="0"/>
              <a:t> </a:t>
            </a:r>
            <a:r>
              <a:rPr lang="ru-RU" altLang="ru-RU" sz="3200" dirty="0" err="1"/>
              <a:t>қоңырау</a:t>
            </a:r>
            <a:r>
              <a:rPr lang="ru-RU" altLang="ru-RU" sz="3200" dirty="0"/>
              <a:t>)</a:t>
            </a:r>
          </a:p>
        </p:txBody>
      </p:sp>
      <p:graphicFrame>
        <p:nvGraphicFramePr>
          <p:cNvPr id="140291" name="Object 3"/>
          <p:cNvGraphicFramePr>
            <a:graphicFrameLocks noChangeAspect="1"/>
          </p:cNvGraphicFramePr>
          <p:nvPr/>
        </p:nvGraphicFramePr>
        <p:xfrm>
          <a:off x="4284663" y="1125538"/>
          <a:ext cx="4984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076" name="VISIO" r:id="rId3" imgW="1780560" imgH="4110840" progId="Visio.Drawing.6">
                  <p:embed/>
                </p:oleObj>
              </mc:Choice>
              <mc:Fallback>
                <p:oleObj name="VISIO" r:id="rId3" imgW="1780560" imgH="411084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1125538"/>
                        <a:ext cx="498475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2" name="Object 4"/>
          <p:cNvGraphicFramePr>
            <a:graphicFrameLocks noChangeAspect="1"/>
          </p:cNvGraphicFramePr>
          <p:nvPr/>
        </p:nvGraphicFramePr>
        <p:xfrm>
          <a:off x="1403350" y="1484313"/>
          <a:ext cx="863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077" name="VISIO" r:id="rId5" imgW="1932840" imgH="1704600" progId="Visio.Drawing.6">
                  <p:embed/>
                </p:oleObj>
              </mc:Choice>
              <mc:Fallback>
                <p:oleObj name="VISIO" r:id="rId5" imgW="1932840" imgH="17046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484313"/>
                        <a:ext cx="8636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3" name="Object 5"/>
          <p:cNvGraphicFramePr>
            <a:graphicFrameLocks noChangeAspect="1"/>
          </p:cNvGraphicFramePr>
          <p:nvPr/>
        </p:nvGraphicFramePr>
        <p:xfrm>
          <a:off x="6659563" y="1484313"/>
          <a:ext cx="935037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078" name="VISIO" r:id="rId7" imgW="1932840" imgH="1704600" progId="Visio.Drawing.6">
                  <p:embed/>
                </p:oleObj>
              </mc:Choice>
              <mc:Fallback>
                <p:oleObj name="VISIO" r:id="rId7" imgW="1932840" imgH="170460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1484313"/>
                        <a:ext cx="935037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4" name="Line 6"/>
          <p:cNvSpPr>
            <a:spLocks noChangeShapeType="1"/>
          </p:cNvSpPr>
          <p:nvPr/>
        </p:nvSpPr>
        <p:spPr bwMode="auto">
          <a:xfrm>
            <a:off x="1835150" y="2205038"/>
            <a:ext cx="0" cy="4392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295" name="Line 7"/>
          <p:cNvSpPr>
            <a:spLocks noChangeShapeType="1"/>
          </p:cNvSpPr>
          <p:nvPr/>
        </p:nvSpPr>
        <p:spPr bwMode="auto">
          <a:xfrm>
            <a:off x="7019925" y="2133600"/>
            <a:ext cx="0" cy="4392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296" name="Line 8"/>
          <p:cNvSpPr>
            <a:spLocks noChangeShapeType="1"/>
          </p:cNvSpPr>
          <p:nvPr/>
        </p:nvSpPr>
        <p:spPr bwMode="auto">
          <a:xfrm>
            <a:off x="4500563" y="2205038"/>
            <a:ext cx="0" cy="4392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297" name="Line 9"/>
          <p:cNvSpPr>
            <a:spLocks noChangeShapeType="1"/>
          </p:cNvSpPr>
          <p:nvPr/>
        </p:nvSpPr>
        <p:spPr bwMode="auto">
          <a:xfrm>
            <a:off x="1908175" y="2420938"/>
            <a:ext cx="2592388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298" name="Line 10"/>
          <p:cNvSpPr>
            <a:spLocks noChangeShapeType="1"/>
          </p:cNvSpPr>
          <p:nvPr/>
        </p:nvSpPr>
        <p:spPr bwMode="auto">
          <a:xfrm flipH="1">
            <a:off x="1835150" y="2781300"/>
            <a:ext cx="2665413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299" name="Line 11"/>
          <p:cNvSpPr>
            <a:spLocks noChangeShapeType="1"/>
          </p:cNvSpPr>
          <p:nvPr/>
        </p:nvSpPr>
        <p:spPr bwMode="auto">
          <a:xfrm>
            <a:off x="4500563" y="2997200"/>
            <a:ext cx="2519362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300" name="Line 12"/>
          <p:cNvSpPr>
            <a:spLocks noChangeShapeType="1"/>
          </p:cNvSpPr>
          <p:nvPr/>
        </p:nvSpPr>
        <p:spPr bwMode="auto">
          <a:xfrm flipH="1">
            <a:off x="4500563" y="3357563"/>
            <a:ext cx="2519362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301" name="Line 13"/>
          <p:cNvSpPr>
            <a:spLocks noChangeShapeType="1"/>
          </p:cNvSpPr>
          <p:nvPr/>
        </p:nvSpPr>
        <p:spPr bwMode="auto">
          <a:xfrm flipH="1">
            <a:off x="4500563" y="3716338"/>
            <a:ext cx="2519362" cy="158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302" name="Line 14"/>
          <p:cNvSpPr>
            <a:spLocks noChangeShapeType="1"/>
          </p:cNvSpPr>
          <p:nvPr/>
        </p:nvSpPr>
        <p:spPr bwMode="auto">
          <a:xfrm flipH="1">
            <a:off x="1835150" y="4005263"/>
            <a:ext cx="2665413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303" name="Line 15"/>
          <p:cNvSpPr>
            <a:spLocks noChangeShapeType="1"/>
          </p:cNvSpPr>
          <p:nvPr/>
        </p:nvSpPr>
        <p:spPr bwMode="auto">
          <a:xfrm flipH="1">
            <a:off x="4500563" y="4221163"/>
            <a:ext cx="2519362" cy="158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304" name="Line 16"/>
          <p:cNvSpPr>
            <a:spLocks noChangeShapeType="1"/>
          </p:cNvSpPr>
          <p:nvPr/>
        </p:nvSpPr>
        <p:spPr bwMode="auto">
          <a:xfrm flipH="1">
            <a:off x="1835150" y="4437063"/>
            <a:ext cx="2665413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305" name="Line 17"/>
          <p:cNvSpPr>
            <a:spLocks noChangeShapeType="1"/>
          </p:cNvSpPr>
          <p:nvPr/>
        </p:nvSpPr>
        <p:spPr bwMode="auto">
          <a:xfrm>
            <a:off x="1835150" y="4797425"/>
            <a:ext cx="2665413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306" name="Text Box 18"/>
          <p:cNvSpPr txBox="1">
            <a:spLocks noChangeArrowheads="1"/>
          </p:cNvSpPr>
          <p:nvPr/>
        </p:nvSpPr>
        <p:spPr bwMode="auto">
          <a:xfrm>
            <a:off x="2700338" y="20605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>
                <a:solidFill>
                  <a:schemeClr val="hlink"/>
                </a:solidFill>
              </a:rPr>
              <a:t>invite</a:t>
            </a:r>
            <a:endParaRPr lang="ru-RU" altLang="ru-RU">
              <a:solidFill>
                <a:schemeClr val="hlink"/>
              </a:solidFill>
            </a:endParaRPr>
          </a:p>
        </p:txBody>
      </p:sp>
      <p:sp>
        <p:nvSpPr>
          <p:cNvPr id="140307" name="Text Box 19"/>
          <p:cNvSpPr txBox="1">
            <a:spLocks noChangeArrowheads="1"/>
          </p:cNvSpPr>
          <p:nvPr/>
        </p:nvSpPr>
        <p:spPr bwMode="auto">
          <a:xfrm>
            <a:off x="5867400" y="2708275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>
                <a:solidFill>
                  <a:schemeClr val="hlink"/>
                </a:solidFill>
              </a:rPr>
              <a:t>invite</a:t>
            </a:r>
            <a:endParaRPr lang="ru-RU" altLang="ru-RU">
              <a:solidFill>
                <a:schemeClr val="hlink"/>
              </a:solidFill>
            </a:endParaRPr>
          </a:p>
        </p:txBody>
      </p:sp>
      <p:sp>
        <p:nvSpPr>
          <p:cNvPr id="140308" name="Text Box 20"/>
          <p:cNvSpPr txBox="1">
            <a:spLocks noChangeArrowheads="1"/>
          </p:cNvSpPr>
          <p:nvPr/>
        </p:nvSpPr>
        <p:spPr bwMode="auto">
          <a:xfrm>
            <a:off x="2268538" y="249237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>
                <a:solidFill>
                  <a:schemeClr val="hlink"/>
                </a:solidFill>
              </a:rPr>
              <a:t>100</a:t>
            </a:r>
            <a:endParaRPr lang="ru-RU" altLang="ru-RU">
              <a:solidFill>
                <a:schemeClr val="hlink"/>
              </a:solidFill>
            </a:endParaRPr>
          </a:p>
        </p:txBody>
      </p:sp>
      <p:sp>
        <p:nvSpPr>
          <p:cNvPr id="140309" name="Text Box 21"/>
          <p:cNvSpPr txBox="1">
            <a:spLocks noChangeArrowheads="1"/>
          </p:cNvSpPr>
          <p:nvPr/>
        </p:nvSpPr>
        <p:spPr bwMode="auto">
          <a:xfrm>
            <a:off x="5867400" y="2997200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>
                <a:solidFill>
                  <a:schemeClr val="hlink"/>
                </a:solidFill>
              </a:rPr>
              <a:t>100</a:t>
            </a:r>
            <a:endParaRPr lang="ru-RU" altLang="ru-RU">
              <a:solidFill>
                <a:schemeClr val="hlink"/>
              </a:solidFill>
            </a:endParaRPr>
          </a:p>
        </p:txBody>
      </p:sp>
      <p:sp>
        <p:nvSpPr>
          <p:cNvPr id="140310" name="Text Box 22"/>
          <p:cNvSpPr txBox="1">
            <a:spLocks noChangeArrowheads="1"/>
          </p:cNvSpPr>
          <p:nvPr/>
        </p:nvSpPr>
        <p:spPr bwMode="auto">
          <a:xfrm>
            <a:off x="5867400" y="335756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>
                <a:solidFill>
                  <a:schemeClr val="hlink"/>
                </a:solidFill>
              </a:rPr>
              <a:t>180</a:t>
            </a:r>
            <a:endParaRPr lang="ru-RU" altLang="ru-RU">
              <a:solidFill>
                <a:schemeClr val="hlink"/>
              </a:solidFill>
            </a:endParaRPr>
          </a:p>
        </p:txBody>
      </p:sp>
      <p:sp>
        <p:nvSpPr>
          <p:cNvPr id="140311" name="Text Box 23"/>
          <p:cNvSpPr txBox="1">
            <a:spLocks noChangeArrowheads="1"/>
          </p:cNvSpPr>
          <p:nvPr/>
        </p:nvSpPr>
        <p:spPr bwMode="auto">
          <a:xfrm>
            <a:off x="2268538" y="3644900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>
                <a:solidFill>
                  <a:schemeClr val="hlink"/>
                </a:solidFill>
              </a:rPr>
              <a:t>180</a:t>
            </a:r>
            <a:endParaRPr lang="ru-RU" altLang="ru-RU">
              <a:solidFill>
                <a:schemeClr val="hlink"/>
              </a:solidFill>
            </a:endParaRPr>
          </a:p>
        </p:txBody>
      </p:sp>
      <p:sp>
        <p:nvSpPr>
          <p:cNvPr id="140312" name="Text Box 24"/>
          <p:cNvSpPr txBox="1">
            <a:spLocks noChangeArrowheads="1"/>
          </p:cNvSpPr>
          <p:nvPr/>
        </p:nvSpPr>
        <p:spPr bwMode="auto">
          <a:xfrm>
            <a:off x="5867400" y="3860800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>
                <a:solidFill>
                  <a:schemeClr val="hlink"/>
                </a:solidFill>
              </a:rPr>
              <a:t>200</a:t>
            </a:r>
            <a:endParaRPr lang="ru-RU" altLang="ru-RU">
              <a:solidFill>
                <a:schemeClr val="hlink"/>
              </a:solidFill>
            </a:endParaRPr>
          </a:p>
        </p:txBody>
      </p:sp>
      <p:sp>
        <p:nvSpPr>
          <p:cNvPr id="140313" name="Text Box 25"/>
          <p:cNvSpPr txBox="1">
            <a:spLocks noChangeArrowheads="1"/>
          </p:cNvSpPr>
          <p:nvPr/>
        </p:nvSpPr>
        <p:spPr bwMode="auto">
          <a:xfrm>
            <a:off x="2268538" y="4076700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>
                <a:solidFill>
                  <a:schemeClr val="hlink"/>
                </a:solidFill>
              </a:rPr>
              <a:t>200</a:t>
            </a:r>
            <a:endParaRPr lang="ru-RU" altLang="ru-RU">
              <a:solidFill>
                <a:schemeClr val="hlink"/>
              </a:solidFill>
            </a:endParaRPr>
          </a:p>
        </p:txBody>
      </p:sp>
      <p:sp>
        <p:nvSpPr>
          <p:cNvPr id="140314" name="Text Box 26"/>
          <p:cNvSpPr txBox="1">
            <a:spLocks noChangeArrowheads="1"/>
          </p:cNvSpPr>
          <p:nvPr/>
        </p:nvSpPr>
        <p:spPr bwMode="auto">
          <a:xfrm>
            <a:off x="2339975" y="4437063"/>
            <a:ext cx="53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>
                <a:solidFill>
                  <a:schemeClr val="hlink"/>
                </a:solidFill>
              </a:rPr>
              <a:t>ack</a:t>
            </a:r>
            <a:endParaRPr lang="ru-RU" altLang="ru-RU">
              <a:solidFill>
                <a:schemeClr val="hlink"/>
              </a:solidFill>
            </a:endParaRPr>
          </a:p>
        </p:txBody>
      </p:sp>
      <p:sp>
        <p:nvSpPr>
          <p:cNvPr id="140315" name="Line 27"/>
          <p:cNvSpPr>
            <a:spLocks noChangeShapeType="1"/>
          </p:cNvSpPr>
          <p:nvPr/>
        </p:nvSpPr>
        <p:spPr bwMode="auto">
          <a:xfrm>
            <a:off x="4500563" y="4941888"/>
            <a:ext cx="2519362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316" name="Text Box 28"/>
          <p:cNvSpPr txBox="1">
            <a:spLocks noChangeArrowheads="1"/>
          </p:cNvSpPr>
          <p:nvPr/>
        </p:nvSpPr>
        <p:spPr bwMode="auto">
          <a:xfrm>
            <a:off x="5508625" y="4581525"/>
            <a:ext cx="53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>
                <a:solidFill>
                  <a:schemeClr val="hlink"/>
                </a:solidFill>
              </a:rPr>
              <a:t>ack</a:t>
            </a:r>
            <a:endParaRPr lang="ru-RU" altLang="ru-RU">
              <a:solidFill>
                <a:schemeClr val="hlink"/>
              </a:solidFill>
            </a:endParaRPr>
          </a:p>
        </p:txBody>
      </p:sp>
      <p:sp>
        <p:nvSpPr>
          <p:cNvPr id="140317" name="Text Box 29"/>
          <p:cNvSpPr txBox="1">
            <a:spLocks noChangeArrowheads="1"/>
          </p:cNvSpPr>
          <p:nvPr/>
        </p:nvSpPr>
        <p:spPr bwMode="auto">
          <a:xfrm>
            <a:off x="231775" y="2347913"/>
            <a:ext cx="13557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400" dirty="0">
                <a:solidFill>
                  <a:schemeClr val="hlink"/>
                </a:solidFill>
              </a:rPr>
              <a:t>Установление</a:t>
            </a:r>
          </a:p>
          <a:p>
            <a:r>
              <a:rPr lang="ru-RU" altLang="ru-RU" sz="1400" dirty="0">
                <a:solidFill>
                  <a:schemeClr val="hlink"/>
                </a:solidFill>
              </a:rPr>
              <a:t>соединения</a:t>
            </a:r>
          </a:p>
        </p:txBody>
      </p:sp>
      <p:sp>
        <p:nvSpPr>
          <p:cNvPr id="140318" name="Text Box 30"/>
          <p:cNvSpPr txBox="1">
            <a:spLocks noChangeArrowheads="1"/>
          </p:cNvSpPr>
          <p:nvPr/>
        </p:nvSpPr>
        <p:spPr bwMode="auto">
          <a:xfrm>
            <a:off x="468313" y="5661025"/>
            <a:ext cx="1165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400">
                <a:solidFill>
                  <a:srgbClr val="CC0000"/>
                </a:solidFill>
              </a:rPr>
              <a:t>Разрыв </a:t>
            </a:r>
          </a:p>
          <a:p>
            <a:r>
              <a:rPr lang="ru-RU" altLang="ru-RU" sz="1400">
                <a:solidFill>
                  <a:srgbClr val="CC0000"/>
                </a:solidFill>
              </a:rPr>
              <a:t>соединения</a:t>
            </a:r>
          </a:p>
        </p:txBody>
      </p:sp>
      <p:sp>
        <p:nvSpPr>
          <p:cNvPr id="140319" name="Line 31"/>
          <p:cNvSpPr>
            <a:spLocks noChangeShapeType="1"/>
          </p:cNvSpPr>
          <p:nvPr/>
        </p:nvSpPr>
        <p:spPr bwMode="auto">
          <a:xfrm>
            <a:off x="1835150" y="5805488"/>
            <a:ext cx="2665413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320" name="Line 32"/>
          <p:cNvSpPr>
            <a:spLocks noChangeShapeType="1"/>
          </p:cNvSpPr>
          <p:nvPr/>
        </p:nvSpPr>
        <p:spPr bwMode="auto">
          <a:xfrm>
            <a:off x="4500563" y="5949950"/>
            <a:ext cx="2519362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321" name="Line 33"/>
          <p:cNvSpPr>
            <a:spLocks noChangeShapeType="1"/>
          </p:cNvSpPr>
          <p:nvPr/>
        </p:nvSpPr>
        <p:spPr bwMode="auto">
          <a:xfrm flipH="1">
            <a:off x="4500563" y="6308725"/>
            <a:ext cx="2519362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322" name="Line 34"/>
          <p:cNvSpPr>
            <a:spLocks noChangeShapeType="1"/>
          </p:cNvSpPr>
          <p:nvPr/>
        </p:nvSpPr>
        <p:spPr bwMode="auto">
          <a:xfrm flipH="1">
            <a:off x="1835150" y="6453188"/>
            <a:ext cx="2665413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323" name="Text Box 35"/>
          <p:cNvSpPr txBox="1">
            <a:spLocks noChangeArrowheads="1"/>
          </p:cNvSpPr>
          <p:nvPr/>
        </p:nvSpPr>
        <p:spPr bwMode="auto">
          <a:xfrm>
            <a:off x="2771775" y="5373688"/>
            <a:ext cx="55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>
                <a:solidFill>
                  <a:srgbClr val="CC0000"/>
                </a:solidFill>
              </a:rPr>
              <a:t>bay</a:t>
            </a:r>
            <a:endParaRPr lang="ru-RU" altLang="ru-RU">
              <a:solidFill>
                <a:srgbClr val="CC0000"/>
              </a:solidFill>
            </a:endParaRPr>
          </a:p>
        </p:txBody>
      </p:sp>
      <p:sp>
        <p:nvSpPr>
          <p:cNvPr id="140324" name="Text Box 36"/>
          <p:cNvSpPr txBox="1">
            <a:spLocks noChangeArrowheads="1"/>
          </p:cNvSpPr>
          <p:nvPr/>
        </p:nvSpPr>
        <p:spPr bwMode="auto">
          <a:xfrm>
            <a:off x="5580063" y="5589588"/>
            <a:ext cx="55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>
                <a:solidFill>
                  <a:srgbClr val="CC0000"/>
                </a:solidFill>
              </a:rPr>
              <a:t>bay</a:t>
            </a:r>
            <a:endParaRPr lang="ru-RU" altLang="ru-RU">
              <a:solidFill>
                <a:srgbClr val="CC0000"/>
              </a:solidFill>
            </a:endParaRPr>
          </a:p>
        </p:txBody>
      </p:sp>
      <p:sp>
        <p:nvSpPr>
          <p:cNvPr id="140325" name="Text Box 37"/>
          <p:cNvSpPr txBox="1">
            <a:spLocks noChangeArrowheads="1"/>
          </p:cNvSpPr>
          <p:nvPr/>
        </p:nvSpPr>
        <p:spPr bwMode="auto">
          <a:xfrm>
            <a:off x="5508625" y="5949950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>
                <a:solidFill>
                  <a:srgbClr val="CC0000"/>
                </a:solidFill>
              </a:rPr>
              <a:t>200</a:t>
            </a:r>
            <a:endParaRPr lang="ru-RU" altLang="ru-RU">
              <a:solidFill>
                <a:srgbClr val="CC0000"/>
              </a:solidFill>
            </a:endParaRPr>
          </a:p>
        </p:txBody>
      </p:sp>
      <p:sp>
        <p:nvSpPr>
          <p:cNvPr id="140326" name="Text Box 38"/>
          <p:cNvSpPr txBox="1">
            <a:spLocks noChangeArrowheads="1"/>
          </p:cNvSpPr>
          <p:nvPr/>
        </p:nvSpPr>
        <p:spPr bwMode="auto">
          <a:xfrm>
            <a:off x="2824163" y="60404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>
                <a:solidFill>
                  <a:srgbClr val="CC0000"/>
                </a:solidFill>
              </a:rPr>
              <a:t>200</a:t>
            </a:r>
            <a:endParaRPr lang="ru-RU" altLang="ru-RU">
              <a:solidFill>
                <a:srgbClr val="CC0000"/>
              </a:solidFill>
            </a:endParaRPr>
          </a:p>
        </p:txBody>
      </p:sp>
      <p:sp>
        <p:nvSpPr>
          <p:cNvPr id="140327" name="Text Box 39"/>
          <p:cNvSpPr txBox="1">
            <a:spLocks noChangeArrowheads="1"/>
          </p:cNvSpPr>
          <p:nvPr/>
        </p:nvSpPr>
        <p:spPr bwMode="auto">
          <a:xfrm>
            <a:off x="1023938" y="150495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b="1"/>
              <a:t>A</a:t>
            </a:r>
            <a:endParaRPr lang="ru-RU" altLang="ru-RU" b="1"/>
          </a:p>
        </p:txBody>
      </p:sp>
      <p:sp>
        <p:nvSpPr>
          <p:cNvPr id="140328" name="Text Box 40"/>
          <p:cNvSpPr txBox="1">
            <a:spLocks noChangeArrowheads="1"/>
          </p:cNvSpPr>
          <p:nvPr/>
        </p:nvSpPr>
        <p:spPr bwMode="auto">
          <a:xfrm>
            <a:off x="7864475" y="14319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/>
              <a:t>Б</a:t>
            </a:r>
          </a:p>
        </p:txBody>
      </p:sp>
      <p:sp>
        <p:nvSpPr>
          <p:cNvPr id="140329" name="Line 41"/>
          <p:cNvSpPr>
            <a:spLocks noChangeShapeType="1"/>
          </p:cNvSpPr>
          <p:nvPr/>
        </p:nvSpPr>
        <p:spPr bwMode="auto">
          <a:xfrm>
            <a:off x="1835150" y="5229225"/>
            <a:ext cx="51847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0330" name="Text Box 42"/>
          <p:cNvSpPr txBox="1">
            <a:spLocks noChangeArrowheads="1"/>
          </p:cNvSpPr>
          <p:nvPr/>
        </p:nvSpPr>
        <p:spPr bwMode="auto">
          <a:xfrm>
            <a:off x="395288" y="4797425"/>
            <a:ext cx="1016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1400"/>
              <a:t>Фаза</a:t>
            </a:r>
          </a:p>
          <a:p>
            <a:r>
              <a:rPr lang="ru-RU" altLang="ru-RU" sz="1400"/>
              <a:t>разговора</a:t>
            </a:r>
          </a:p>
        </p:txBody>
      </p:sp>
      <p:sp>
        <p:nvSpPr>
          <p:cNvPr id="140331" name="Text Box 43"/>
          <p:cNvSpPr txBox="1">
            <a:spLocks noChangeArrowheads="1"/>
          </p:cNvSpPr>
          <p:nvPr/>
        </p:nvSpPr>
        <p:spPr bwMode="auto">
          <a:xfrm>
            <a:off x="7235825" y="5229225"/>
            <a:ext cx="165735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400"/>
              <a:t>*Примечание:</a:t>
            </a:r>
          </a:p>
          <a:p>
            <a:r>
              <a:rPr lang="ru-RU" altLang="ru-RU" sz="1400"/>
              <a:t>Разрыв соединения </a:t>
            </a:r>
          </a:p>
          <a:p>
            <a:r>
              <a:rPr lang="ru-RU" altLang="ru-RU" sz="1400"/>
              <a:t>может инициироваться</a:t>
            </a:r>
          </a:p>
          <a:p>
            <a:r>
              <a:rPr lang="ru-RU" altLang="ru-RU" sz="1400"/>
              <a:t>любой стороной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7-Дәріске </a:t>
            </a:r>
            <a:r>
              <a:rPr lang="ru-RU" dirty="0" err="1"/>
              <a:t>бақылау</a:t>
            </a:r>
            <a:r>
              <a:rPr lang="ru-RU" dirty="0"/>
              <a:t> </a:t>
            </a:r>
            <a:r>
              <a:rPr lang="ru-RU" dirty="0" err="1"/>
              <a:t>сұрақтары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24432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k-KZ" altLang="ru-RU" dirty="0"/>
              <a:t>ДӘРІС-8 </a:t>
            </a:r>
            <a:r>
              <a:rPr lang="en-US" altLang="ru-RU" dirty="0"/>
              <a:t>SIP</a:t>
            </a:r>
            <a:r>
              <a:rPr lang="ru-RU" altLang="ru-RU" dirty="0"/>
              <a:t>-</a:t>
            </a:r>
            <a:r>
              <a:rPr lang="ru-RU" altLang="ru-RU" dirty="0" err="1"/>
              <a:t>сессиясы</a:t>
            </a:r>
            <a:endParaRPr lang="ru-RU" altLang="ru-RU" dirty="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1847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ru-RU" sz="2000" dirty="0"/>
              <a:t>. </a:t>
            </a:r>
            <a:r>
              <a:rPr lang="ru-RU" altLang="ru-RU" sz="2000" dirty="0" err="1"/>
              <a:t>Негізгі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ақпарат</a:t>
            </a:r>
            <a:r>
              <a:rPr lang="en-US" altLang="ru-RU" sz="2000" dirty="0"/>
              <a:t>:</a:t>
            </a:r>
            <a:endParaRPr lang="en-GB" altLang="ru-RU" sz="2000" dirty="0"/>
          </a:p>
          <a:p>
            <a:pPr>
              <a:lnSpc>
                <a:spcPct val="80000"/>
              </a:lnSpc>
            </a:pPr>
            <a:r>
              <a:rPr lang="en-GB" altLang="ru-RU" sz="2000" dirty="0"/>
              <a:t>INVITE-</a:t>
            </a:r>
            <a:r>
              <a:rPr lang="ru-RU" altLang="ru-RU" sz="2000" dirty="0"/>
              <a:t>клиентке </a:t>
            </a:r>
            <a:r>
              <a:rPr lang="ru-RU" altLang="ru-RU" sz="2000" dirty="0" err="1"/>
              <a:t>жаңа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сессияның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ашылғаны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туралы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хабарлама</a:t>
            </a:r>
            <a:endParaRPr lang="ru-RU" altLang="ru-RU" sz="2000" dirty="0"/>
          </a:p>
          <a:p>
            <a:pPr>
              <a:lnSpc>
                <a:spcPct val="80000"/>
              </a:lnSpc>
            </a:pPr>
            <a:r>
              <a:rPr lang="en-GB" altLang="ru-RU" sz="2000" dirty="0"/>
              <a:t>ACK-</a:t>
            </a:r>
            <a:r>
              <a:rPr lang="ru-RU" altLang="ru-RU" sz="2000" dirty="0" err="1"/>
              <a:t>күту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режиміне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көшу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туралы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растау</a:t>
            </a:r>
            <a:endParaRPr lang="ru-RU" altLang="ru-RU" sz="2000" dirty="0"/>
          </a:p>
          <a:p>
            <a:pPr>
              <a:lnSpc>
                <a:spcPct val="80000"/>
              </a:lnSpc>
            </a:pPr>
            <a:r>
              <a:rPr lang="en-GB" altLang="ru-RU" sz="2000" dirty="0"/>
              <a:t>CANCEL-INVITE </a:t>
            </a:r>
            <a:r>
              <a:rPr lang="ru-RU" altLang="ru-RU" sz="2000" dirty="0" err="1"/>
              <a:t>күйін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жою</a:t>
            </a:r>
            <a:endParaRPr lang="ru-RU" altLang="ru-RU" sz="2000" dirty="0"/>
          </a:p>
          <a:p>
            <a:pPr>
              <a:lnSpc>
                <a:spcPct val="80000"/>
              </a:lnSpc>
            </a:pPr>
            <a:r>
              <a:rPr lang="en-GB" altLang="ru-RU" sz="2000" dirty="0"/>
              <a:t>BYE-</a:t>
            </a:r>
            <a:r>
              <a:rPr lang="ru-RU" altLang="ru-RU" sz="2000" dirty="0" err="1"/>
              <a:t>сессияның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жабылуы</a:t>
            </a:r>
            <a:endParaRPr lang="ru-RU" altLang="ru-RU" sz="2000" dirty="0"/>
          </a:p>
          <a:p>
            <a:pPr marL="0" indent="0">
              <a:lnSpc>
                <a:spcPct val="80000"/>
              </a:lnSpc>
              <a:buNone/>
            </a:pPr>
            <a:r>
              <a:rPr lang="en-GB" altLang="ru-RU" sz="2000" dirty="0"/>
              <a:t>HTTP </a:t>
            </a:r>
            <a:r>
              <a:rPr lang="ru-RU" altLang="ru-RU" sz="2000" dirty="0" err="1"/>
              <a:t>үшін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жасалған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жауап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кодтары</a:t>
            </a:r>
            <a:r>
              <a:rPr lang="ru-RU" altLang="ru-RU" sz="2000" dirty="0"/>
              <a:t>.</a:t>
            </a:r>
          </a:p>
          <a:p>
            <a:pPr>
              <a:lnSpc>
                <a:spcPct val="80000"/>
              </a:lnSpc>
            </a:pPr>
            <a:r>
              <a:rPr lang="ru-RU" altLang="ru-RU" sz="2000" dirty="0"/>
              <a:t>100-жауапты </a:t>
            </a:r>
            <a:r>
              <a:rPr lang="ru-RU" altLang="ru-RU" sz="2000" dirty="0" err="1"/>
              <a:t>күту</a:t>
            </a:r>
            <a:endParaRPr lang="ru-RU" altLang="ru-RU" sz="2000" dirty="0"/>
          </a:p>
          <a:p>
            <a:pPr>
              <a:lnSpc>
                <a:spcPct val="80000"/>
              </a:lnSpc>
            </a:pPr>
            <a:r>
              <a:rPr lang="ru-RU" altLang="ru-RU" sz="2000" dirty="0"/>
              <a:t>200 – </a:t>
            </a:r>
            <a:r>
              <a:rPr lang="en-GB" altLang="ru-RU" sz="2000" dirty="0"/>
              <a:t>OK</a:t>
            </a:r>
            <a:endParaRPr lang="kk-KZ" altLang="ru-RU" sz="2000" dirty="0"/>
          </a:p>
          <a:p>
            <a:pPr>
              <a:lnSpc>
                <a:spcPct val="80000"/>
              </a:lnSpc>
            </a:pPr>
            <a:r>
              <a:rPr lang="en-GB" altLang="ru-RU" sz="2000" dirty="0"/>
              <a:t>404-</a:t>
            </a:r>
            <a:r>
              <a:rPr lang="ru-RU" altLang="ru-RU" sz="2000" dirty="0" err="1"/>
              <a:t>табылған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жоқ</a:t>
            </a:r>
            <a:endParaRPr lang="ru-RU" altLang="ru-RU" sz="2000" dirty="0"/>
          </a:p>
          <a:p>
            <a:pPr marL="0" indent="0">
              <a:lnSpc>
                <a:spcPct val="80000"/>
              </a:lnSpc>
              <a:buNone/>
            </a:pPr>
            <a:r>
              <a:rPr lang="en-GB" altLang="ru-RU" sz="2000" dirty="0"/>
              <a:t>SIP </a:t>
            </a:r>
            <a:r>
              <a:rPr lang="ru-RU" altLang="ru-RU" sz="2000" dirty="0" err="1"/>
              <a:t>сипаттамасының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негізгі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кодтары</a:t>
            </a:r>
            <a:r>
              <a:rPr lang="ru-RU" altLang="ru-RU" sz="2000" dirty="0"/>
              <a:t>:</a:t>
            </a:r>
          </a:p>
          <a:p>
            <a:pPr>
              <a:lnSpc>
                <a:spcPct val="80000"/>
              </a:lnSpc>
            </a:pPr>
            <a:r>
              <a:rPr lang="ru-RU" altLang="ru-RU" sz="2000" dirty="0"/>
              <a:t>180-қоңырауды </a:t>
            </a:r>
            <a:r>
              <a:rPr lang="ru-RU" altLang="ru-RU" sz="2000" dirty="0" err="1"/>
              <a:t>жіберу</a:t>
            </a:r>
            <a:endParaRPr lang="ru-RU" altLang="ru-RU" sz="2000" dirty="0"/>
          </a:p>
          <a:p>
            <a:pPr>
              <a:lnSpc>
                <a:spcPct val="80000"/>
              </a:lnSpc>
            </a:pPr>
            <a:r>
              <a:rPr lang="ru-RU" altLang="ru-RU" sz="2000" dirty="0"/>
              <a:t>486-бос </a:t>
            </a:r>
            <a:r>
              <a:rPr lang="ru-RU" altLang="ru-RU" sz="2000" dirty="0" err="1"/>
              <a:t>емес</a:t>
            </a:r>
            <a:endParaRPr lang="ru-RU" altLang="ru-RU" sz="2000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3200" b="1" dirty="0"/>
              <a:t>SIP </a:t>
            </a:r>
            <a:r>
              <a:rPr lang="ru-RU" altLang="ru-RU" sz="3200" b="1" dirty="0" err="1"/>
              <a:t>хаттамасы</a:t>
            </a:r>
            <a:r>
              <a:rPr lang="ru-RU" altLang="ru-RU" sz="3200" b="1" dirty="0"/>
              <a:t> </a:t>
            </a:r>
            <a:r>
              <a:rPr lang="ru-RU" altLang="ru-RU" sz="3200" b="1" dirty="0" err="1"/>
              <a:t>негізінде</a:t>
            </a:r>
            <a:r>
              <a:rPr lang="ru-RU" altLang="ru-RU" sz="3200" b="1" dirty="0"/>
              <a:t> </a:t>
            </a:r>
            <a:r>
              <a:rPr lang="ru-RU" altLang="ru-RU" sz="3200" b="1" dirty="0" err="1"/>
              <a:t>іске</a:t>
            </a:r>
            <a:r>
              <a:rPr lang="ru-RU" altLang="ru-RU" sz="3200" b="1" dirty="0"/>
              <a:t> </a:t>
            </a:r>
            <a:r>
              <a:rPr lang="ru-RU" altLang="ru-RU" sz="3200" b="1" dirty="0" err="1"/>
              <a:t>асырылған</a:t>
            </a:r>
            <a:r>
              <a:rPr lang="ru-RU" altLang="ru-RU" sz="3200" b="1" dirty="0"/>
              <a:t> </a:t>
            </a:r>
            <a:r>
              <a:rPr lang="ru-RU" altLang="ru-RU" sz="3200" b="1" dirty="0" err="1"/>
              <a:t>желі</a:t>
            </a:r>
            <a:r>
              <a:rPr lang="ru-RU" altLang="ru-RU" sz="3200" b="1" dirty="0"/>
              <a:t> </a:t>
            </a:r>
            <a:r>
              <a:rPr lang="ru-RU" altLang="ru-RU" sz="3200" b="1" dirty="0" err="1"/>
              <a:t>компоненттері</a:t>
            </a:r>
            <a:endParaRPr lang="ru-RU" altLang="ru-RU" sz="3200" b="1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kk-KZ" altLang="ru-RU" sz="1800" dirty="0"/>
              <a:t> </a:t>
            </a:r>
            <a:r>
              <a:rPr lang="en-US" altLang="ru-RU" sz="1800" dirty="0"/>
              <a:t>RFC 2543 </a:t>
            </a:r>
            <a:r>
              <a:rPr lang="ru-RU" altLang="ru-RU" sz="1800" dirty="0" err="1"/>
              <a:t>ұсыныстары</a:t>
            </a:r>
            <a:r>
              <a:rPr lang="ru-RU" altLang="ru-RU" sz="1800" dirty="0"/>
              <a:t>-</a:t>
            </a:r>
            <a:r>
              <a:rPr lang="en-US" altLang="ru-RU" sz="1800" dirty="0"/>
              <a:t>SIP </a:t>
            </a:r>
            <a:r>
              <a:rPr lang="ru-RU" altLang="ru-RU" sz="1800" dirty="0" err="1"/>
              <a:t>негізінде</a:t>
            </a:r>
            <a:r>
              <a:rPr lang="ru-RU" altLang="ru-RU" sz="1800" dirty="0"/>
              <a:t> </a:t>
            </a:r>
            <a:r>
              <a:rPr lang="en-US" altLang="ru-RU" sz="1800" dirty="0"/>
              <a:t>IP </a:t>
            </a:r>
            <a:r>
              <a:rPr lang="ru-RU" altLang="ru-RU" sz="1800" dirty="0"/>
              <a:t>телефония </a:t>
            </a:r>
            <a:r>
              <a:rPr lang="ru-RU" altLang="ru-RU" sz="1800" dirty="0" err="1"/>
              <a:t>желілерін</a:t>
            </a:r>
            <a:r>
              <a:rPr lang="ru-RU" altLang="ru-RU" sz="1800" dirty="0"/>
              <a:t> </a:t>
            </a:r>
            <a:r>
              <a:rPr lang="ru-RU" altLang="ru-RU" sz="1800" dirty="0" err="1"/>
              <a:t>құру</a:t>
            </a:r>
            <a:r>
              <a:rPr lang="ru-RU" altLang="ru-RU" sz="1800" dirty="0"/>
              <a:t>.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ru-RU" altLang="ru-RU" sz="1800" dirty="0"/>
              <a:t> </a:t>
            </a:r>
            <a:r>
              <a:rPr lang="en-US" altLang="ru-RU" sz="1800" dirty="0"/>
              <a:t>SIP </a:t>
            </a:r>
            <a:r>
              <a:rPr lang="ru-RU" altLang="ru-RU" sz="1800" dirty="0"/>
              <a:t>протоколы </a:t>
            </a:r>
            <a:r>
              <a:rPr lang="en-US" altLang="ru-RU" sz="1800" dirty="0"/>
              <a:t>IETF-</a:t>
            </a:r>
            <a:r>
              <a:rPr lang="ru-RU" altLang="ru-RU" sz="1800" dirty="0"/>
              <a:t>пен </a:t>
            </a:r>
            <a:r>
              <a:rPr lang="ru-RU" altLang="ru-RU" sz="1800" dirty="0" err="1"/>
              <a:t>бекітілген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және</a:t>
            </a:r>
            <a:r>
              <a:rPr lang="ru-RU" altLang="ru-RU" sz="1800" dirty="0"/>
              <a:t> </a:t>
            </a:r>
            <a:r>
              <a:rPr lang="en-US" altLang="ru-RU" sz="1800" dirty="0"/>
              <a:t>IP-</a:t>
            </a:r>
            <a:r>
              <a:rPr lang="ru-RU" altLang="ru-RU" sz="1800" dirty="0"/>
              <a:t>телефония </a:t>
            </a:r>
            <a:r>
              <a:rPr lang="ru-RU" altLang="ru-RU" sz="1800" dirty="0" err="1"/>
              <a:t>жабдықтарының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негізгі</a:t>
            </a:r>
            <a:r>
              <a:rPr lang="ru-RU" altLang="ru-RU" sz="1800" dirty="0"/>
              <a:t> </a:t>
            </a:r>
            <a:r>
              <a:rPr lang="ru-RU" altLang="ru-RU" sz="1800" dirty="0" err="1"/>
              <a:t>өндірушілері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жалпы</a:t>
            </a:r>
            <a:r>
              <a:rPr lang="ru-RU" altLang="ru-RU" sz="1800" dirty="0"/>
              <a:t> стандарт </a:t>
            </a:r>
            <a:r>
              <a:rPr lang="ru-RU" altLang="ru-RU" sz="1800" dirty="0" err="1"/>
              <a:t>ретінде</a:t>
            </a:r>
            <a:r>
              <a:rPr lang="ru-RU" altLang="ru-RU" sz="1800" dirty="0"/>
              <a:t> </a:t>
            </a:r>
            <a:r>
              <a:rPr lang="ru-RU" altLang="ru-RU" sz="1800" dirty="0" err="1"/>
              <a:t>қолдайды</a:t>
            </a:r>
            <a:r>
              <a:rPr lang="ru-RU" altLang="ru-RU" sz="1800" dirty="0"/>
              <a:t>.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ru-RU" sz="1800" dirty="0"/>
              <a:t>SIP </a:t>
            </a:r>
            <a:r>
              <a:rPr lang="ru-RU" altLang="ru-RU" sz="1800" dirty="0" err="1"/>
              <a:t>желісінде</a:t>
            </a:r>
            <a:r>
              <a:rPr lang="ru-RU" altLang="ru-RU" sz="1800" dirty="0"/>
              <a:t> </a:t>
            </a:r>
            <a:r>
              <a:rPr lang="ru-RU" altLang="ru-RU" sz="1800" dirty="0" err="1"/>
              <a:t>үш</a:t>
            </a:r>
            <a:r>
              <a:rPr lang="ru-RU" altLang="ru-RU" sz="1800" dirty="0"/>
              <a:t> </a:t>
            </a:r>
            <a:r>
              <a:rPr lang="ru-RU" altLang="ru-RU" sz="1800" dirty="0" err="1"/>
              <a:t>түрдің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негізгі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компоненттері</a:t>
            </a:r>
            <a:r>
              <a:rPr lang="ru-RU" altLang="ru-RU" sz="1800" dirty="0"/>
              <a:t> бар: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ru-RU" altLang="ru-RU" sz="1800" b="1" dirty="0" err="1">
                <a:solidFill>
                  <a:schemeClr val="tx2"/>
                </a:solidFill>
              </a:rPr>
              <a:t>Агенттер</a:t>
            </a:r>
            <a:r>
              <a:rPr lang="ru-RU" altLang="ru-RU" sz="1800" dirty="0"/>
              <a:t>-терминал </a:t>
            </a:r>
            <a:r>
              <a:rPr lang="ru-RU" altLang="ru-RU" sz="1800" dirty="0" err="1"/>
              <a:t>жабдықтарының</a:t>
            </a:r>
            <a:r>
              <a:rPr lang="ru-RU" altLang="ru-RU" sz="1800" dirty="0"/>
              <a:t> </a:t>
            </a:r>
            <a:r>
              <a:rPr lang="ru-RU" altLang="ru-RU" sz="1800" dirty="0" err="1"/>
              <a:t>қосымшалары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және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екі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компонентті</a:t>
            </a:r>
            <a:r>
              <a:rPr lang="ru-RU" altLang="ru-RU" sz="1800" dirty="0"/>
              <a:t> </a:t>
            </a:r>
            <a:r>
              <a:rPr lang="ru-RU" altLang="ru-RU" sz="1800" dirty="0" err="1"/>
              <a:t>қамтиды</a:t>
            </a:r>
            <a:r>
              <a:rPr lang="ru-RU" altLang="ru-RU" sz="1800" dirty="0"/>
              <a:t>: </a:t>
            </a:r>
            <a:r>
              <a:rPr lang="ru-RU" altLang="ru-RU" sz="1800" dirty="0" err="1"/>
              <a:t>пайдаланушы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агенті</a:t>
            </a:r>
            <a:r>
              <a:rPr lang="ru-RU" altLang="ru-RU" sz="1800" dirty="0"/>
              <a:t> - </a:t>
            </a:r>
            <a:r>
              <a:rPr lang="ru-RU" altLang="ru-RU" sz="1800" b="1" dirty="0"/>
              <a:t>клиент</a:t>
            </a:r>
            <a:r>
              <a:rPr lang="ru-RU" altLang="ru-RU" sz="1800" dirty="0"/>
              <a:t> (</a:t>
            </a:r>
            <a:r>
              <a:rPr lang="en-US" altLang="ru-RU" sz="1800" dirty="0"/>
              <a:t>User Agent Client - </a:t>
            </a:r>
            <a:r>
              <a:rPr lang="ru-RU" altLang="ru-RU" sz="1800" dirty="0"/>
              <a:t>UAC) </a:t>
            </a:r>
            <a:r>
              <a:rPr lang="ru-RU" altLang="ru-RU" sz="1800" dirty="0" err="1"/>
              <a:t>және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пайдаланушы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агенті</a:t>
            </a:r>
            <a:r>
              <a:rPr lang="ru-RU" altLang="ru-RU" sz="1800" dirty="0"/>
              <a:t> - </a:t>
            </a:r>
            <a:r>
              <a:rPr lang="ru-RU" altLang="ru-RU" sz="1800" b="1" dirty="0"/>
              <a:t>сервер</a:t>
            </a:r>
            <a:r>
              <a:rPr lang="ru-RU" altLang="ru-RU" sz="1800" dirty="0"/>
              <a:t> (</a:t>
            </a:r>
            <a:r>
              <a:rPr lang="en-US" altLang="ru-RU" sz="1800" dirty="0"/>
              <a:t>User Agent Server - UAS), </a:t>
            </a:r>
            <a:r>
              <a:rPr lang="ru-RU" altLang="ru-RU" sz="1800" dirty="0" err="1"/>
              <a:t>әйтпесе</a:t>
            </a:r>
            <a:r>
              <a:rPr lang="ru-RU" altLang="ru-RU" sz="1800" dirty="0"/>
              <a:t> клиент </a:t>
            </a:r>
            <a:r>
              <a:rPr lang="ru-RU" altLang="ru-RU" sz="1800" dirty="0" err="1"/>
              <a:t>және</a:t>
            </a:r>
            <a:r>
              <a:rPr lang="ru-RU" altLang="ru-RU" sz="1800" dirty="0"/>
              <a:t> сервер </a:t>
            </a:r>
            <a:r>
              <a:rPr lang="ru-RU" altLang="ru-RU" sz="1800" dirty="0" err="1"/>
              <a:t>деп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аталады</a:t>
            </a:r>
            <a:r>
              <a:rPr lang="ru-RU" altLang="ru-RU" sz="1800" dirty="0"/>
              <a:t>.</a:t>
            </a:r>
            <a:r>
              <a:rPr lang="ru-RU" altLang="ru-RU" sz="1600" i="1" dirty="0"/>
              <a:t>	</a:t>
            </a:r>
          </a:p>
          <a:p>
            <a:pPr>
              <a:lnSpc>
                <a:spcPct val="120000"/>
              </a:lnSpc>
              <a:buFontTx/>
              <a:buNone/>
            </a:pPr>
            <a:endParaRPr lang="ru-RU" altLang="ru-RU" sz="1600" i="1" dirty="0"/>
          </a:p>
          <a:p>
            <a:pPr>
              <a:lnSpc>
                <a:spcPct val="120000"/>
              </a:lnSpc>
              <a:buFontTx/>
              <a:buNone/>
            </a:pPr>
            <a:endParaRPr lang="ru-RU" altLang="ru-RU" sz="1600" i="1" dirty="0"/>
          </a:p>
          <a:p>
            <a:pPr>
              <a:lnSpc>
                <a:spcPct val="120000"/>
              </a:lnSpc>
              <a:buFontTx/>
              <a:buNone/>
            </a:pPr>
            <a:r>
              <a:rPr lang="ru-RU" altLang="ru-RU" sz="1200" i="1" dirty="0" err="1"/>
              <a:t>Ескерту</a:t>
            </a:r>
            <a:r>
              <a:rPr lang="ru-RU" altLang="ru-RU" sz="1200" i="1" dirty="0"/>
              <a:t>: </a:t>
            </a:r>
            <a:r>
              <a:rPr lang="en-US" altLang="ru-RU" sz="1200" i="1" dirty="0"/>
              <a:t>IETF (</a:t>
            </a:r>
            <a:r>
              <a:rPr lang="ru-RU" altLang="ru-RU" sz="1200" i="1" dirty="0" err="1"/>
              <a:t>ағыл</a:t>
            </a:r>
            <a:r>
              <a:rPr lang="ru-RU" altLang="ru-RU" sz="1200" i="1" dirty="0"/>
              <a:t>. </a:t>
            </a:r>
            <a:r>
              <a:rPr lang="en-US" altLang="ru-RU" sz="1200" i="1" dirty="0"/>
              <a:t>Internet Engineering Task Force) - </a:t>
            </a:r>
            <a:r>
              <a:rPr lang="ru-RU" altLang="ru-RU" sz="1200" i="1" dirty="0" err="1"/>
              <a:t>протоколдар</a:t>
            </a:r>
            <a:r>
              <a:rPr lang="ru-RU" altLang="ru-RU" sz="1200" i="1" dirty="0"/>
              <a:t> мен интернет </a:t>
            </a:r>
            <a:r>
              <a:rPr lang="ru-RU" altLang="ru-RU" sz="1200" i="1" dirty="0" err="1"/>
              <a:t>архитектурасын</a:t>
            </a:r>
            <a:r>
              <a:rPr lang="ru-RU" altLang="ru-RU" sz="1200" i="1" dirty="0"/>
              <a:t> </a:t>
            </a:r>
            <a:r>
              <a:rPr lang="ru-RU" altLang="ru-RU" sz="1200" i="1" dirty="0" err="1"/>
              <a:t>дамытумен</a:t>
            </a:r>
            <a:r>
              <a:rPr lang="ru-RU" altLang="ru-RU" sz="1200" i="1" dirty="0"/>
              <a:t> </a:t>
            </a:r>
            <a:r>
              <a:rPr lang="ru-RU" altLang="ru-RU" sz="1200" i="1" dirty="0" err="1"/>
              <a:t>айналысатын</a:t>
            </a:r>
            <a:r>
              <a:rPr lang="ru-RU" altLang="ru-RU" sz="1200" i="1" dirty="0"/>
              <a:t> </a:t>
            </a:r>
            <a:r>
              <a:rPr lang="ru-RU" altLang="ru-RU" sz="1200" i="1" dirty="0" err="1"/>
              <a:t>жобалаушылардың</a:t>
            </a:r>
            <a:r>
              <a:rPr lang="ru-RU" altLang="ru-RU" sz="1200" i="1" dirty="0"/>
              <a:t>, </a:t>
            </a:r>
            <a:r>
              <a:rPr lang="ru-RU" altLang="ru-RU" sz="1200" i="1" dirty="0" err="1"/>
              <a:t>ғалымдардың</a:t>
            </a:r>
            <a:r>
              <a:rPr lang="ru-RU" altLang="ru-RU" sz="1200" i="1" dirty="0"/>
              <a:t>, </a:t>
            </a:r>
            <a:r>
              <a:rPr lang="ru-RU" altLang="ru-RU" sz="1200" i="1" dirty="0" err="1"/>
              <a:t>желілік</a:t>
            </a:r>
            <a:r>
              <a:rPr lang="ru-RU" altLang="ru-RU" sz="1200" i="1" dirty="0"/>
              <a:t> </a:t>
            </a:r>
            <a:r>
              <a:rPr lang="ru-RU" altLang="ru-RU" sz="1200" i="1" dirty="0" err="1"/>
              <a:t>операторлар</a:t>
            </a:r>
            <a:r>
              <a:rPr lang="ru-RU" altLang="ru-RU" sz="1200" i="1" dirty="0"/>
              <a:t> мен </a:t>
            </a:r>
            <a:r>
              <a:rPr lang="ru-RU" altLang="ru-RU" sz="1200" i="1" dirty="0" err="1"/>
              <a:t>провайдерлердің</a:t>
            </a:r>
            <a:r>
              <a:rPr lang="ru-RU" altLang="ru-RU" sz="1200" i="1" dirty="0"/>
              <a:t> </a:t>
            </a:r>
            <a:r>
              <a:rPr lang="ru-RU" altLang="ru-RU" sz="1200" i="1" dirty="0" err="1"/>
              <a:t>ашық</a:t>
            </a:r>
            <a:r>
              <a:rPr lang="ru-RU" altLang="ru-RU" sz="1200" i="1" dirty="0"/>
              <a:t> </a:t>
            </a:r>
            <a:r>
              <a:rPr lang="ru-RU" altLang="ru-RU" sz="1200" i="1" dirty="0" err="1"/>
              <a:t>халықаралық</a:t>
            </a:r>
            <a:r>
              <a:rPr lang="ru-RU" altLang="ru-RU" sz="1200" i="1" dirty="0"/>
              <a:t> </a:t>
            </a:r>
            <a:r>
              <a:rPr lang="ru-RU" altLang="ru-RU" sz="1200" i="1" dirty="0" err="1"/>
              <a:t>қауымдастығы</a:t>
            </a:r>
            <a:r>
              <a:rPr lang="ru-RU" altLang="ru-RU" sz="1200" i="1" dirty="0"/>
              <a:t>.</a:t>
            </a:r>
            <a:endParaRPr lang="ru-RU" altLang="ru-RU" sz="1200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ru-RU" sz="2000" b="1" dirty="0">
                <a:solidFill>
                  <a:schemeClr val="hlink"/>
                </a:solidFill>
              </a:rPr>
              <a:t>Proxy-</a:t>
            </a:r>
            <a:r>
              <a:rPr lang="ru-RU" altLang="ru-RU" sz="2000" b="1" dirty="0" err="1">
                <a:solidFill>
                  <a:schemeClr val="hlink"/>
                </a:solidFill>
              </a:rPr>
              <a:t>серверлер</a:t>
            </a:r>
            <a:r>
              <a:rPr lang="ru-RU" altLang="ru-RU" sz="2000" b="1" dirty="0">
                <a:solidFill>
                  <a:schemeClr val="hlink"/>
                </a:solidFill>
              </a:rPr>
              <a:t> - </a:t>
            </a:r>
            <a:r>
              <a:rPr lang="ru-RU" altLang="ru-RU" sz="2000" dirty="0"/>
              <a:t>"</a:t>
            </a:r>
            <a:r>
              <a:rPr lang="ru-RU" altLang="ru-RU" sz="2000" dirty="0" err="1"/>
              <a:t>басқа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клиенттердің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атынан</a:t>
            </a:r>
            <a:r>
              <a:rPr lang="ru-RU" altLang="ru-RU" sz="2000" dirty="0"/>
              <a:t>" </a:t>
            </a:r>
            <a:r>
              <a:rPr lang="ru-RU" altLang="ru-RU" sz="2000" dirty="0" err="1"/>
              <a:t>әрекет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етеді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және</a:t>
            </a:r>
            <a:r>
              <a:rPr lang="ru-RU" altLang="ru-RU" sz="2000" dirty="0"/>
              <a:t> Клиент (</a:t>
            </a:r>
            <a:r>
              <a:rPr lang="en-US" altLang="ru-RU" sz="2000" dirty="0"/>
              <a:t>UAC) </a:t>
            </a:r>
            <a:r>
              <a:rPr lang="ru-RU" altLang="ru-RU" sz="2000" dirty="0" err="1"/>
              <a:t>және</a:t>
            </a:r>
            <a:r>
              <a:rPr lang="ru-RU" altLang="ru-RU" sz="2000" dirty="0"/>
              <a:t> сервер (</a:t>
            </a:r>
            <a:r>
              <a:rPr lang="en-US" altLang="ru-RU" sz="2000" dirty="0"/>
              <a:t>UAS) </a:t>
            </a:r>
            <a:r>
              <a:rPr lang="ru-RU" altLang="ru-RU" sz="2000" dirty="0" err="1"/>
              <a:t>функцияларын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қамтиды</a:t>
            </a:r>
            <a:r>
              <a:rPr lang="ru-RU" altLang="ru-RU" sz="2000" dirty="0"/>
              <a:t>. </a:t>
            </a:r>
            <a:r>
              <a:rPr lang="ru-RU" altLang="ru-RU" sz="2000" dirty="0" err="1"/>
              <a:t>Бұл</a:t>
            </a:r>
            <a:r>
              <a:rPr lang="ru-RU" altLang="ru-RU" sz="2000" dirty="0"/>
              <a:t> сервер </a:t>
            </a:r>
            <a:r>
              <a:rPr lang="ru-RU" altLang="ru-RU" sz="2000" dirty="0" err="1"/>
              <a:t>басқа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серверлерге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жібермес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бұрын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сұраулардың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тақырыптарын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түсіндіреді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және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қайта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жаза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алады</a:t>
            </a:r>
            <a:r>
              <a:rPr lang="ru-RU" altLang="ru-RU" sz="2000" dirty="0"/>
              <a:t>. </a:t>
            </a:r>
            <a:r>
              <a:rPr lang="ru-RU" altLang="ru-RU" sz="2000" dirty="0" err="1"/>
              <a:t>Жауап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хабарламалары</a:t>
            </a:r>
            <a:r>
              <a:rPr lang="ru-RU" altLang="ru-RU" sz="2000" dirty="0"/>
              <a:t> клиентке </a:t>
            </a:r>
            <a:r>
              <a:rPr lang="ru-RU" altLang="ru-RU" sz="2000" dirty="0" err="1"/>
              <a:t>емес</a:t>
            </a:r>
            <a:r>
              <a:rPr lang="ru-RU" altLang="ru-RU" sz="2000" dirty="0"/>
              <a:t>, </a:t>
            </a:r>
            <a:r>
              <a:rPr lang="en-US" altLang="ru-RU" sz="2000" dirty="0"/>
              <a:t>proxy </a:t>
            </a:r>
            <a:r>
              <a:rPr lang="ru-RU" altLang="ru-RU" sz="2000" dirty="0" err="1"/>
              <a:t>серверіне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бір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жолмен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жүреді</a:t>
            </a:r>
            <a:r>
              <a:rPr lang="ru-RU" altLang="ru-RU" sz="2000" dirty="0"/>
              <a:t>.</a:t>
            </a:r>
          </a:p>
          <a:p>
            <a:pPr>
              <a:lnSpc>
                <a:spcPct val="120000"/>
              </a:lnSpc>
            </a:pPr>
            <a:r>
              <a:rPr lang="ru-RU" altLang="ru-RU" sz="2000" b="1" dirty="0" err="1">
                <a:solidFill>
                  <a:schemeClr val="hlink"/>
                </a:solidFill>
              </a:rPr>
              <a:t>Орналасқан</a:t>
            </a:r>
            <a:r>
              <a:rPr lang="ru-RU" altLang="ru-RU" sz="2000" b="1" dirty="0">
                <a:solidFill>
                  <a:schemeClr val="hlink"/>
                </a:solidFill>
              </a:rPr>
              <a:t> </a:t>
            </a:r>
            <a:r>
              <a:rPr lang="ru-RU" altLang="ru-RU" sz="2000" b="1" dirty="0" err="1">
                <a:solidFill>
                  <a:schemeClr val="hlink"/>
                </a:solidFill>
              </a:rPr>
              <a:t>жерді</a:t>
            </a:r>
            <a:r>
              <a:rPr lang="ru-RU" altLang="ru-RU" sz="2000" b="1" dirty="0">
                <a:solidFill>
                  <a:schemeClr val="hlink"/>
                </a:solidFill>
              </a:rPr>
              <a:t> </a:t>
            </a:r>
            <a:r>
              <a:rPr lang="ru-RU" altLang="ru-RU" sz="2000" b="1" dirty="0" err="1">
                <a:solidFill>
                  <a:schemeClr val="hlink"/>
                </a:solidFill>
              </a:rPr>
              <a:t>анықтау</a:t>
            </a:r>
            <a:r>
              <a:rPr lang="ru-RU" altLang="ru-RU" sz="2000" b="1" dirty="0">
                <a:solidFill>
                  <a:schemeClr val="hlink"/>
                </a:solidFill>
              </a:rPr>
              <a:t> </a:t>
            </a:r>
            <a:r>
              <a:rPr lang="ru-RU" altLang="ru-RU" sz="2000" b="1" dirty="0" err="1">
                <a:solidFill>
                  <a:schemeClr val="hlink"/>
                </a:solidFill>
              </a:rPr>
              <a:t>серверлері</a:t>
            </a:r>
            <a:r>
              <a:rPr lang="ru-RU" altLang="ru-RU" sz="2000" b="1" dirty="0">
                <a:solidFill>
                  <a:schemeClr val="hlink"/>
                </a:solidFill>
              </a:rPr>
              <a:t> - </a:t>
            </a:r>
            <a:r>
              <a:rPr lang="ru-RU" altLang="ru-RU" sz="2000" dirty="0" err="1"/>
              <a:t>шақырылатын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абоненттің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ағымдағы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орнын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анықтайды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және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шақырушы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абоненттің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жабдықтарына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шақырылатын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абонентпен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жаңа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мекенжай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бойынша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байланыс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орнатуға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пәрмен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береді</a:t>
            </a:r>
            <a:r>
              <a:rPr lang="ru-RU" altLang="ru-RU" sz="2000" dirty="0"/>
              <a:t>. </a:t>
            </a:r>
            <a:r>
              <a:rPr lang="ru-RU" altLang="ru-RU" sz="2000" dirty="0" err="1"/>
              <a:t>Шақырылатын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абоненттің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ағымдағы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орналасқан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жерін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анықтау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үшін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қайта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бағыттау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сервері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орналасқан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жерді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анықтау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серверіне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жүгінеді</a:t>
            </a:r>
            <a:r>
              <a:rPr lang="ru-RU" altLang="ru-RU" sz="2000" dirty="0"/>
              <a:t>. </a:t>
            </a:r>
            <a:r>
              <a:rPr lang="ru-RU" altLang="ru-RU" sz="2000" dirty="0" err="1"/>
              <a:t>Абоненттің</a:t>
            </a:r>
            <a:r>
              <a:rPr lang="ru-RU" altLang="ru-RU" sz="2000" dirty="0"/>
              <a:t> </a:t>
            </a:r>
            <a:r>
              <a:rPr lang="ru-RU" altLang="ru-RU" sz="2000" dirty="0" err="1"/>
              <a:t>ұтқырлық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мүмкіндігін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кеңейтуге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мүмкіндік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береді</a:t>
            </a:r>
            <a:r>
              <a:rPr lang="ru-RU" altLang="ru-RU" sz="2000"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2800" b="1" dirty="0">
                <a:solidFill>
                  <a:schemeClr val="hlink"/>
                </a:solidFill>
              </a:rPr>
              <a:t>IP </a:t>
            </a:r>
            <a:r>
              <a:rPr lang="ru-RU" altLang="ru-RU" sz="2800" b="1" dirty="0" err="1">
                <a:solidFill>
                  <a:schemeClr val="hlink"/>
                </a:solidFill>
              </a:rPr>
              <a:t>арқылы</a:t>
            </a:r>
            <a:r>
              <a:rPr lang="ru-RU" altLang="ru-RU" sz="2800" b="1" dirty="0">
                <a:solidFill>
                  <a:schemeClr val="hlink"/>
                </a:solidFill>
              </a:rPr>
              <a:t> </a:t>
            </a:r>
            <a:r>
              <a:rPr lang="ru-RU" altLang="ru-RU" sz="2800" b="1" dirty="0" err="1">
                <a:solidFill>
                  <a:schemeClr val="hlink"/>
                </a:solidFill>
              </a:rPr>
              <a:t>дауыс</a:t>
            </a:r>
            <a:r>
              <a:rPr lang="ru-RU" altLang="ru-RU" sz="2800" b="1" dirty="0">
                <a:solidFill>
                  <a:schemeClr val="hlink"/>
                </a:solidFill>
              </a:rPr>
              <a:t> беру </a:t>
            </a:r>
            <a:r>
              <a:rPr lang="ru-RU" altLang="ru-RU" sz="2800" b="1" dirty="0" err="1">
                <a:solidFill>
                  <a:schemeClr val="hlink"/>
                </a:solidFill>
              </a:rPr>
              <a:t>ерекшеліктері</a:t>
            </a:r>
            <a:br>
              <a:rPr lang="ru-RU" altLang="ru-RU" sz="2800" b="1" dirty="0">
                <a:solidFill>
                  <a:schemeClr val="hlink"/>
                </a:solidFill>
              </a:rPr>
            </a:br>
            <a:r>
              <a:rPr lang="ru-RU" altLang="ru-RU" sz="2800" b="1" dirty="0" err="1">
                <a:solidFill>
                  <a:schemeClr val="hlink"/>
                </a:solidFill>
              </a:rPr>
              <a:t>Жаңғырық</a:t>
            </a:r>
            <a:r>
              <a:rPr lang="en-US" altLang="ru-RU" sz="2800" b="1" dirty="0">
                <a:solidFill>
                  <a:schemeClr val="hlink"/>
                </a:solidFill>
              </a:rPr>
              <a:t>(</a:t>
            </a:r>
            <a:r>
              <a:rPr lang="ru-RU" altLang="ru-RU" sz="2800" b="1" dirty="0">
                <a:solidFill>
                  <a:schemeClr val="hlink"/>
                </a:solidFill>
              </a:rPr>
              <a:t>Эхо</a:t>
            </a:r>
            <a:r>
              <a:rPr lang="en-US" altLang="ru-RU" sz="2800" b="1" dirty="0">
                <a:solidFill>
                  <a:schemeClr val="hlink"/>
                </a:solidFill>
              </a:rPr>
              <a:t>)</a:t>
            </a:r>
            <a:endParaRPr lang="uk-UA" altLang="ru-RU" sz="2800" b="1" dirty="0">
              <a:solidFill>
                <a:schemeClr val="hlink"/>
              </a:solidFill>
            </a:endParaRP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kumimoji="1" lang="ru-RU" altLang="zh-TW" sz="2000" dirty="0" err="1"/>
              <a:t>Сөйлесу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кезінде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қиындықтар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туғызады</a:t>
            </a:r>
            <a:r>
              <a:rPr kumimoji="1" lang="ru-RU" altLang="zh-TW" sz="2000" dirty="0"/>
              <a:t>.</a:t>
            </a:r>
            <a:r>
              <a:rPr kumimoji="1" lang="en-US" altLang="zh-TW" sz="2000" dirty="0"/>
              <a:t> </a:t>
            </a:r>
            <a:r>
              <a:rPr kumimoji="1" lang="ru-RU" altLang="zh-TW" sz="2000" dirty="0"/>
              <a:t> С</a:t>
            </a:r>
            <a:r>
              <a:rPr kumimoji="1" lang="kk-KZ" altLang="zh-TW" sz="2000" dirty="0" err="1"/>
              <a:t>өйлесуші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белгілі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бір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кідіріспен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өз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дауысын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естиді</a:t>
            </a:r>
            <a:r>
              <a:rPr kumimoji="1" lang="ru-RU" altLang="zh-TW" sz="2000" dirty="0"/>
              <a:t>.	</a:t>
            </a:r>
            <a:endParaRPr kumimoji="1" lang="en-US" altLang="zh-TW" sz="2000" dirty="0"/>
          </a:p>
          <a:p>
            <a:pPr>
              <a:lnSpc>
                <a:spcPct val="80000"/>
              </a:lnSpc>
            </a:pPr>
            <a:r>
              <a:rPr kumimoji="1" lang="ru-RU" altLang="zh-TW" sz="2000" dirty="0"/>
              <a:t>Электр </a:t>
            </a:r>
            <a:r>
              <a:rPr kumimoji="1" lang="ru-RU" altLang="zh-TW" sz="2000" dirty="0" err="1"/>
              <a:t>жаңғырығы</a:t>
            </a:r>
            <a:r>
              <a:rPr kumimoji="1" lang="ru-RU" altLang="zh-TW" sz="2000" dirty="0"/>
              <a:t> – </a:t>
            </a:r>
            <a:r>
              <a:rPr kumimoji="1" lang="ru-RU" altLang="zh-TW" sz="2000" dirty="0" err="1"/>
              <a:t>екі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сымды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желі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арқылы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берілетін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тікелей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және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кері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сигналдар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толығымен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бөлінбейді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және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әртүрлі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бағыттағы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сигналдарды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бөлу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жүйесінде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сигналдардың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ішінара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көрінісі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пайда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болады</a:t>
            </a:r>
            <a:r>
              <a:rPr kumimoji="1" lang="ru-RU" altLang="zh-TW" sz="2000" dirty="0"/>
              <a:t>.	</a:t>
            </a:r>
          </a:p>
          <a:p>
            <a:pPr>
              <a:lnSpc>
                <a:spcPct val="80000"/>
              </a:lnSpc>
            </a:pPr>
            <a:r>
              <a:rPr kumimoji="1" lang="ru-RU" altLang="zh-TW" sz="2000" dirty="0" err="1"/>
              <a:t>Акустиқалық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жаңғырық</a:t>
            </a:r>
            <a:r>
              <a:rPr kumimoji="1" lang="ru-RU" altLang="zh-TW" sz="2000" dirty="0"/>
              <a:t> – </a:t>
            </a:r>
            <a:r>
              <a:rPr kumimoji="1" lang="ru-RU" altLang="zh-TW" sz="2000" dirty="0" err="1"/>
              <a:t>дауыс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зорайтқыш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байланысын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пайдаланған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кезде</a:t>
            </a:r>
            <a:endParaRPr kumimoji="1" lang="ru-RU" altLang="zh-TW" sz="2000" dirty="0"/>
          </a:p>
          <a:p>
            <a:pPr>
              <a:lnSpc>
                <a:spcPct val="80000"/>
              </a:lnSpc>
            </a:pPr>
            <a:endParaRPr kumimoji="1" lang="ru-RU" altLang="zh-TW" sz="2000" dirty="0"/>
          </a:p>
          <a:p>
            <a:pPr>
              <a:lnSpc>
                <a:spcPct val="80000"/>
              </a:lnSpc>
            </a:pPr>
            <a:r>
              <a:rPr kumimoji="1" lang="ru-RU" altLang="zh-TW" sz="2000" dirty="0"/>
              <a:t>	</a:t>
            </a:r>
            <a:r>
              <a:rPr kumimoji="1" lang="ru-RU" altLang="zh-TW" sz="2000" b="1" dirty="0" err="1"/>
              <a:t>Жаңғырық</a:t>
            </a:r>
            <a:r>
              <a:rPr kumimoji="1" lang="ru-RU" altLang="zh-TW" sz="2000" b="1" dirty="0"/>
              <a:t> </a:t>
            </a:r>
            <a:r>
              <a:rPr kumimoji="1" lang="ru-RU" altLang="zh-TW" sz="2000" b="1" dirty="0" err="1"/>
              <a:t>бөгеттері</a:t>
            </a:r>
            <a:r>
              <a:rPr kumimoji="1" lang="ru-RU" altLang="zh-TW" sz="2000" dirty="0"/>
              <a:t> – </a:t>
            </a:r>
            <a:r>
              <a:rPr kumimoji="1" lang="ru-RU" altLang="zh-TW" sz="2000" dirty="0" err="1"/>
              <a:t>қабылдау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арнасында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белсенділік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болған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жағдайда</a:t>
            </a:r>
            <a:r>
              <a:rPr kumimoji="1" lang="ru-RU" altLang="zh-TW" sz="2000" dirty="0"/>
              <a:t> беру </a:t>
            </a:r>
            <a:r>
              <a:rPr kumimoji="1" lang="ru-RU" altLang="zh-TW" sz="2000" dirty="0" err="1"/>
              <a:t>арнасын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ажырату</a:t>
            </a:r>
            <a:endParaRPr kumimoji="1" lang="ru-RU" altLang="zh-TW" sz="2000" dirty="0"/>
          </a:p>
          <a:p>
            <a:pPr marL="0" indent="0">
              <a:lnSpc>
                <a:spcPct val="80000"/>
              </a:lnSpc>
              <a:buNone/>
            </a:pPr>
            <a:r>
              <a:rPr kumimoji="1" lang="ru-RU" altLang="zh-TW" sz="2000" dirty="0"/>
              <a:t>	</a:t>
            </a:r>
          </a:p>
          <a:p>
            <a:pPr>
              <a:lnSpc>
                <a:spcPct val="80000"/>
              </a:lnSpc>
            </a:pPr>
            <a:r>
              <a:rPr kumimoji="1" lang="ru-RU" altLang="zh-TW" sz="2000" dirty="0"/>
              <a:t>	</a:t>
            </a:r>
            <a:r>
              <a:rPr kumimoji="1" lang="ru-RU" altLang="zh-TW" sz="2000" b="1" dirty="0" err="1"/>
              <a:t>Жаңғырық</a:t>
            </a:r>
            <a:r>
              <a:rPr kumimoji="1" lang="ru-RU" altLang="zh-TW" sz="2000" b="1" dirty="0"/>
              <a:t> </a:t>
            </a:r>
            <a:r>
              <a:rPr kumimoji="1" lang="ru-RU" altLang="zh-TW" sz="2000" b="1" dirty="0" err="1"/>
              <a:t>компенсаторлары</a:t>
            </a:r>
            <a:r>
              <a:rPr kumimoji="1" lang="ru-RU" altLang="zh-TW" sz="2000" dirty="0"/>
              <a:t> – </a:t>
            </a:r>
            <a:r>
              <a:rPr kumimoji="1" lang="ru-RU" altLang="zh-TW" sz="2000" dirty="0" err="1"/>
              <a:t>кіріс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сигналынан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берілетін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жаңғырық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сигналды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алып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тастайтын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күрделі</a:t>
            </a:r>
            <a:r>
              <a:rPr kumimoji="1" lang="ru-RU" altLang="zh-TW" sz="2000" dirty="0"/>
              <a:t> </a:t>
            </a:r>
            <a:r>
              <a:rPr kumimoji="1" lang="ru-RU" altLang="zh-TW" sz="2000" dirty="0" err="1"/>
              <a:t>құрылғы</a:t>
            </a:r>
            <a:endParaRPr lang="uk-UA" altLang="ru-RU" sz="2000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altLang="ru-RU" sz="3200" b="1" dirty="0"/>
              <a:t>Н.323 </a:t>
            </a:r>
            <a:r>
              <a:rPr lang="ru-RU" altLang="ru-RU" sz="3200" b="1" dirty="0" err="1"/>
              <a:t>және</a:t>
            </a:r>
            <a:r>
              <a:rPr lang="ru-RU" altLang="ru-RU" sz="3200" b="1" dirty="0"/>
              <a:t> </a:t>
            </a:r>
            <a:r>
              <a:rPr lang="en-US" altLang="ru-RU" sz="3200" b="1" dirty="0"/>
              <a:t>SIP </a:t>
            </a:r>
            <a:r>
              <a:rPr lang="ru-RU" altLang="ru-RU" sz="3200" b="1" dirty="0" err="1"/>
              <a:t>салыстырмалы</a:t>
            </a:r>
            <a:r>
              <a:rPr lang="ru-RU" altLang="ru-RU" sz="3200" b="1" dirty="0"/>
              <a:t> </a:t>
            </a:r>
            <a:r>
              <a:rPr lang="ru-RU" altLang="ru-RU" sz="3200" b="1" dirty="0" err="1"/>
              <a:t>талдауы</a:t>
            </a:r>
            <a:endParaRPr lang="ru-RU" altLang="ru-RU" sz="3200" b="1" dirty="0"/>
          </a:p>
        </p:txBody>
      </p:sp>
      <p:graphicFrame>
        <p:nvGraphicFramePr>
          <p:cNvPr id="157699" name="Group 3"/>
          <p:cNvGraphicFramePr>
            <a:graphicFrameLocks noGrp="1"/>
          </p:cNvGraphicFramePr>
          <p:nvPr>
            <p:ph idx="1"/>
          </p:nvPr>
        </p:nvGraphicFramePr>
        <p:xfrm>
          <a:off x="539750" y="1125538"/>
          <a:ext cx="8229600" cy="535432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177921335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18767521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238702052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Параметр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Н.323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SIP</a:t>
                      </a:r>
                      <a:endParaRPr kumimoji="0" lang="ru-RU" alt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117378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Разработчик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ITU-T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IETF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6158423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Совместимость с ТфОП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Полная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Частичная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1436645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Совместимость с </a:t>
                      </a: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TCP/IP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Частичная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Полная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1061093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Архитектура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Монолитная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Модульная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6615294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Сигнализация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</a:t>
                      </a: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931</a:t>
                      </a: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over TCP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SIP over TCP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7692520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Согласование параметров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Оба участника соединения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Оба участника соединения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725479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Формат сообщений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Двоичный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ASCII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0684161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Адресация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Номер, </a:t>
                      </a: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IP</a:t>
                      </a: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-адрес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URL</a:t>
                      </a: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 номер, </a:t>
                      </a:r>
                      <a:r>
                        <a:rPr kumimoji="0" lang="en-US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IP</a:t>
                      </a: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-адрес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532745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Разрыв связи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Явный или разрыв ТСР-соединения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Явный или разрыв ТСР-соединения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387955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SIP </a:t>
            </a:r>
            <a:r>
              <a:rPr lang="ru-RU" sz="3200" dirty="0" err="1"/>
              <a:t>хаттамасындағы</a:t>
            </a:r>
            <a:r>
              <a:rPr lang="ru-RU" sz="3200" dirty="0"/>
              <a:t> </a:t>
            </a:r>
            <a:r>
              <a:rPr lang="ru-RU" sz="3200" dirty="0" err="1"/>
              <a:t>жауап</a:t>
            </a:r>
            <a:r>
              <a:rPr lang="ru-RU" sz="3200" dirty="0"/>
              <a:t> </a:t>
            </a:r>
            <a:r>
              <a:rPr lang="ru-RU" sz="3200" dirty="0" err="1"/>
              <a:t>кодтары</a:t>
            </a:r>
            <a:r>
              <a:rPr lang="ru-RU" sz="3200" dirty="0"/>
              <a:t> </a:t>
            </a:r>
            <a:r>
              <a:rPr lang="ru-RU" sz="3200" dirty="0" err="1"/>
              <a:t>және</a:t>
            </a:r>
            <a:r>
              <a:rPr lang="ru-RU" sz="3200" dirty="0"/>
              <a:t> </a:t>
            </a:r>
            <a:r>
              <a:rPr lang="ru-RU" sz="3200" dirty="0" err="1"/>
              <a:t>олардың</a:t>
            </a:r>
            <a:r>
              <a:rPr lang="ru-RU" sz="3200" dirty="0"/>
              <a:t> </a:t>
            </a:r>
            <a:r>
              <a:rPr lang="ru-RU" sz="3200" dirty="0" err="1"/>
              <a:t>мәндері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RFC2543 </a:t>
            </a:r>
            <a:r>
              <a:rPr lang="ru-RU" sz="2000" b="1" dirty="0" err="1"/>
              <a:t>сәйкес</a:t>
            </a:r>
            <a:r>
              <a:rPr lang="ru-RU" sz="2000" b="1" dirty="0"/>
              <a:t> </a:t>
            </a:r>
            <a:r>
              <a:rPr lang="en-US" sz="2000" b="1" dirty="0"/>
              <a:t>SIP </a:t>
            </a:r>
            <a:r>
              <a:rPr lang="ru-RU" sz="2000" b="1" dirty="0" err="1"/>
              <a:t>хаттамасындағы</a:t>
            </a:r>
            <a:r>
              <a:rPr lang="ru-RU" sz="2000" b="1" dirty="0"/>
              <a:t> сервер </a:t>
            </a:r>
            <a:r>
              <a:rPr lang="ru-RU" sz="2000" b="1" dirty="0" err="1"/>
              <a:t>жауаптарының</a:t>
            </a:r>
            <a:r>
              <a:rPr lang="ru-RU" sz="2000" b="1" dirty="0"/>
              <a:t> </a:t>
            </a:r>
            <a:r>
              <a:rPr lang="ru-RU" sz="2000" b="1" dirty="0" err="1"/>
              <a:t>кодтары</a:t>
            </a:r>
            <a:r>
              <a:rPr lang="ru-RU" sz="2000" b="1" dirty="0"/>
              <a:t> (</a:t>
            </a:r>
            <a:r>
              <a:rPr lang="ru-RU" sz="2000" b="1" dirty="0" err="1"/>
              <a:t>сұрау</a:t>
            </a:r>
            <a:r>
              <a:rPr lang="ru-RU" sz="2000" b="1" dirty="0"/>
              <a:t> </a:t>
            </a:r>
            <a:r>
              <a:rPr lang="ru-RU" sz="2000" b="1" dirty="0" err="1"/>
              <a:t>күйінің</a:t>
            </a:r>
            <a:r>
              <a:rPr lang="ru-RU" sz="2000" b="1" dirty="0"/>
              <a:t> </a:t>
            </a:r>
            <a:r>
              <a:rPr lang="ru-RU" sz="2000" b="1" dirty="0" err="1"/>
              <a:t>кодтары</a:t>
            </a:r>
            <a:r>
              <a:rPr lang="ru-RU" sz="2000" b="1" dirty="0"/>
              <a:t>)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ru-RU" sz="1800" dirty="0" err="1"/>
              <a:t>Серверден</a:t>
            </a:r>
            <a:r>
              <a:rPr lang="ru-RU" sz="1800" dirty="0"/>
              <a:t> </a:t>
            </a:r>
            <a:r>
              <a:rPr lang="ru-RU" sz="1800" dirty="0" err="1"/>
              <a:t>жауап</a:t>
            </a:r>
            <a:r>
              <a:rPr lang="ru-RU" sz="1800" dirty="0"/>
              <a:t> коды (</a:t>
            </a:r>
            <a:r>
              <a:rPr lang="ru-RU" sz="1800" dirty="0" err="1"/>
              <a:t>сұрау</a:t>
            </a:r>
            <a:r>
              <a:rPr lang="ru-RU" sz="1800" dirty="0"/>
              <a:t> </a:t>
            </a:r>
            <a:r>
              <a:rPr lang="ru-RU" sz="1800" dirty="0" err="1"/>
              <a:t>күйінің</a:t>
            </a:r>
            <a:r>
              <a:rPr lang="ru-RU" sz="1800" dirty="0"/>
              <a:t> коды) </a:t>
            </a:r>
            <a:r>
              <a:rPr lang="ru-RU" sz="1800" dirty="0" err="1"/>
              <a:t>үш</a:t>
            </a:r>
            <a:r>
              <a:rPr lang="ru-RU" sz="1800" dirty="0"/>
              <a:t> </a:t>
            </a:r>
            <a:r>
              <a:rPr lang="ru-RU" sz="1800" dirty="0" err="1"/>
              <a:t>саннан</a:t>
            </a:r>
            <a:r>
              <a:rPr lang="ru-RU" sz="1800" dirty="0"/>
              <a:t> </a:t>
            </a:r>
            <a:r>
              <a:rPr lang="ru-RU" sz="1800" dirty="0" err="1"/>
              <a:t>тұрады</a:t>
            </a:r>
            <a:r>
              <a:rPr lang="ru-RU" sz="1800" dirty="0"/>
              <a:t> </a:t>
            </a:r>
            <a:r>
              <a:rPr lang="ru-RU" sz="1800" dirty="0" err="1"/>
              <a:t>және</a:t>
            </a:r>
            <a:r>
              <a:rPr lang="ru-RU" sz="1800" dirty="0"/>
              <a:t> </a:t>
            </a:r>
            <a:r>
              <a:rPr lang="ru-RU" sz="1800" dirty="0" err="1"/>
              <a:t>сервермен</a:t>
            </a:r>
            <a:r>
              <a:rPr lang="ru-RU" sz="1800" dirty="0"/>
              <a:t> </a:t>
            </a:r>
            <a:r>
              <a:rPr lang="ru-RU" sz="1800" dirty="0" err="1"/>
              <a:t>немесе</a:t>
            </a:r>
            <a:r>
              <a:rPr lang="ru-RU" sz="1800" dirty="0"/>
              <a:t> </a:t>
            </a:r>
            <a:r>
              <a:rPr lang="ru-RU" sz="1800" dirty="0" err="1"/>
              <a:t>соңғы</a:t>
            </a:r>
            <a:r>
              <a:rPr lang="ru-RU" sz="1800" dirty="0"/>
              <a:t> </a:t>
            </a:r>
            <a:r>
              <a:rPr lang="ru-RU" sz="1800" dirty="0" err="1"/>
              <a:t>құрылғымен</a:t>
            </a:r>
            <a:r>
              <a:rPr lang="ru-RU" sz="1800" dirty="0"/>
              <a:t> </a:t>
            </a:r>
            <a:r>
              <a:rPr lang="ru-RU" sz="1800" dirty="0" err="1"/>
              <a:t>сұрауды</a:t>
            </a:r>
            <a:r>
              <a:rPr lang="ru-RU" sz="1800" dirty="0"/>
              <a:t> </a:t>
            </a:r>
            <a:r>
              <a:rPr lang="ru-RU" sz="1800" dirty="0" err="1"/>
              <a:t>өңдеу</a:t>
            </a:r>
            <a:r>
              <a:rPr lang="ru-RU" sz="1800" dirty="0"/>
              <a:t> </a:t>
            </a:r>
            <a:r>
              <a:rPr lang="ru-RU" sz="1800" dirty="0" err="1"/>
              <a:t>туралы</a:t>
            </a:r>
            <a:r>
              <a:rPr lang="ru-RU" sz="1800" dirty="0"/>
              <a:t> </a:t>
            </a:r>
            <a:r>
              <a:rPr lang="ru-RU" sz="1800" dirty="0" err="1"/>
              <a:t>ақпаратты</a:t>
            </a:r>
            <a:r>
              <a:rPr lang="ru-RU" sz="1800" dirty="0"/>
              <a:t> </a:t>
            </a:r>
            <a:r>
              <a:rPr lang="ru-RU" sz="1800" dirty="0" err="1"/>
              <a:t>көрсетеді</a:t>
            </a:r>
            <a:r>
              <a:rPr lang="ru-RU" sz="1800" dirty="0"/>
              <a:t>. </a:t>
            </a:r>
            <a:r>
              <a:rPr lang="ru-RU" sz="1800" dirty="0" err="1"/>
              <a:t>Кез-келген</a:t>
            </a:r>
            <a:r>
              <a:rPr lang="ru-RU" sz="1800" dirty="0"/>
              <a:t> </a:t>
            </a:r>
            <a:r>
              <a:rPr lang="ru-RU" sz="1800" dirty="0" err="1"/>
              <a:t>кодтың</a:t>
            </a:r>
            <a:r>
              <a:rPr lang="ru-RU" sz="1800" dirty="0"/>
              <a:t> </a:t>
            </a:r>
            <a:r>
              <a:rPr lang="ru-RU" sz="1800" dirty="0" err="1"/>
              <a:t>жанында</a:t>
            </a:r>
            <a:r>
              <a:rPr lang="ru-RU" sz="1800" dirty="0"/>
              <a:t> </a:t>
            </a:r>
            <a:r>
              <a:rPr lang="ru-RU" sz="1800" dirty="0" err="1"/>
              <a:t>түсіндірме</a:t>
            </a:r>
            <a:r>
              <a:rPr lang="ru-RU" sz="1800" dirty="0"/>
              <a:t> фраза, </a:t>
            </a:r>
            <a:r>
              <a:rPr lang="ru-RU" sz="1800" dirty="0" err="1"/>
              <a:t>қысқаша</a:t>
            </a:r>
            <a:r>
              <a:rPr lang="ru-RU" sz="1800" dirty="0"/>
              <a:t> </a:t>
            </a:r>
            <a:r>
              <a:rPr lang="ru-RU" sz="1800" dirty="0" err="1"/>
              <a:t>мәтіндік</a:t>
            </a:r>
            <a:r>
              <a:rPr lang="ru-RU" sz="1800" dirty="0"/>
              <a:t> </a:t>
            </a:r>
            <a:r>
              <a:rPr lang="ru-RU" sz="1800" dirty="0" err="1"/>
              <a:t>сипаттама</a:t>
            </a:r>
            <a:r>
              <a:rPr lang="ru-RU" sz="1800" dirty="0"/>
              <a:t>, </a:t>
            </a:r>
            <a:r>
              <a:rPr lang="ru-RU" sz="1800" dirty="0" err="1"/>
              <a:t>жауап</a:t>
            </a:r>
            <a:r>
              <a:rPr lang="ru-RU" sz="1800" dirty="0"/>
              <a:t> коды </a:t>
            </a:r>
            <a:r>
              <a:rPr lang="ru-RU" sz="1800" dirty="0" err="1"/>
              <a:t>беріледі</a:t>
            </a:r>
            <a:r>
              <a:rPr lang="ru-RU" sz="1800" dirty="0"/>
              <a:t>. </a:t>
            </a:r>
            <a:r>
              <a:rPr lang="ru-RU" sz="1800" dirty="0" err="1"/>
              <a:t>Жауап</a:t>
            </a:r>
            <a:r>
              <a:rPr lang="ru-RU" sz="1800" dirty="0"/>
              <a:t> коды </a:t>
            </a:r>
            <a:r>
              <a:rPr lang="ru-RU" sz="1800" dirty="0" err="1"/>
              <a:t>серверлер</a:t>
            </a:r>
            <a:r>
              <a:rPr lang="ru-RU" sz="1800" dirty="0"/>
              <a:t> мен </a:t>
            </a:r>
            <a:r>
              <a:rPr lang="ru-RU" sz="1800" dirty="0" err="1"/>
              <a:t>соңғы</a:t>
            </a:r>
            <a:r>
              <a:rPr lang="ru-RU" sz="1800" dirty="0"/>
              <a:t> </a:t>
            </a:r>
            <a:r>
              <a:rPr lang="ru-RU" sz="1800" dirty="0" err="1"/>
              <a:t>құрылғылар</a:t>
            </a:r>
            <a:r>
              <a:rPr lang="ru-RU" sz="1800" dirty="0"/>
              <a:t> </a:t>
            </a:r>
            <a:r>
              <a:rPr lang="ru-RU" sz="1800" dirty="0" err="1"/>
              <a:t>үшін</a:t>
            </a:r>
            <a:r>
              <a:rPr lang="ru-RU" sz="1800" dirty="0"/>
              <a:t> </a:t>
            </a:r>
            <a:r>
              <a:rPr lang="ru-RU" sz="1800" dirty="0" err="1"/>
              <a:t>қажет</a:t>
            </a:r>
            <a:r>
              <a:rPr lang="ru-RU" sz="1800" dirty="0"/>
              <a:t>, ал </a:t>
            </a:r>
            <a:r>
              <a:rPr lang="ru-RU" sz="1800" dirty="0" err="1"/>
              <a:t>олар</a:t>
            </a:r>
            <a:r>
              <a:rPr lang="ru-RU" sz="1800" dirty="0"/>
              <a:t> </a:t>
            </a:r>
            <a:r>
              <a:rPr lang="ru-RU" sz="1800" dirty="0" err="1"/>
              <a:t>түсіндірме</a:t>
            </a:r>
            <a:r>
              <a:rPr lang="ru-RU" sz="1800" dirty="0"/>
              <a:t> </a:t>
            </a:r>
            <a:r>
              <a:rPr lang="ru-RU" sz="1800" dirty="0" err="1"/>
              <a:t>сөз</a:t>
            </a:r>
            <a:r>
              <a:rPr lang="ru-RU" sz="1800" dirty="0"/>
              <a:t> </a:t>
            </a:r>
            <a:r>
              <a:rPr lang="ru-RU" sz="1800" dirty="0" err="1"/>
              <a:t>тіркестерін</a:t>
            </a:r>
            <a:r>
              <a:rPr lang="ru-RU" sz="1800" dirty="0"/>
              <a:t> </a:t>
            </a:r>
            <a:r>
              <a:rPr lang="ru-RU" sz="1800" dirty="0" err="1"/>
              <a:t>қарамайды</a:t>
            </a:r>
            <a:r>
              <a:rPr lang="ru-RU" sz="1800" dirty="0"/>
              <a:t>. </a:t>
            </a:r>
            <a:r>
              <a:rPr lang="ru-RU" sz="1800" dirty="0" err="1"/>
              <a:t>Түсіндірме</a:t>
            </a:r>
            <a:r>
              <a:rPr lang="ru-RU" sz="1800" dirty="0"/>
              <a:t> </a:t>
            </a:r>
            <a:r>
              <a:rPr lang="ru-RU" sz="1800" dirty="0" err="1"/>
              <a:t>фразалар</a:t>
            </a:r>
            <a:r>
              <a:rPr lang="ru-RU" sz="1800" dirty="0"/>
              <a:t> тек </a:t>
            </a:r>
            <a:r>
              <a:rPr lang="ru-RU" sz="1800" dirty="0" err="1"/>
              <a:t>соңғы</a:t>
            </a:r>
            <a:r>
              <a:rPr lang="ru-RU" sz="1800" dirty="0"/>
              <a:t> </a:t>
            </a:r>
            <a:r>
              <a:rPr lang="ru-RU" sz="1800" dirty="0" err="1"/>
              <a:t>пайдаланушылар</a:t>
            </a:r>
            <a:r>
              <a:rPr lang="ru-RU" sz="1800" dirty="0"/>
              <a:t> </a:t>
            </a:r>
            <a:r>
              <a:rPr lang="ru-RU" sz="1800" dirty="0" err="1"/>
              <a:t>үшін</a:t>
            </a:r>
            <a:r>
              <a:rPr lang="ru-RU" sz="1800" dirty="0"/>
              <a:t> </a:t>
            </a:r>
            <a:r>
              <a:rPr lang="ru-RU" sz="1800" dirty="0" err="1"/>
              <a:t>қажет.Төменде</a:t>
            </a:r>
            <a:r>
              <a:rPr lang="ru-RU" sz="1800" dirty="0"/>
              <a:t> </a:t>
            </a:r>
            <a:r>
              <a:rPr lang="ru-RU" sz="1800" dirty="0" err="1"/>
              <a:t>сұрау</a:t>
            </a:r>
            <a:r>
              <a:rPr lang="ru-RU" sz="1800" dirty="0"/>
              <a:t> </a:t>
            </a:r>
            <a:r>
              <a:rPr lang="ru-RU" sz="1800" dirty="0" err="1"/>
              <a:t>күйі</a:t>
            </a:r>
            <a:r>
              <a:rPr lang="ru-RU" sz="1800" dirty="0"/>
              <a:t> </a:t>
            </a:r>
            <a:r>
              <a:rPr lang="ru-RU" sz="1800" dirty="0" err="1"/>
              <a:t>кодтарының</a:t>
            </a:r>
            <a:r>
              <a:rPr lang="ru-RU" sz="1800" dirty="0"/>
              <a:t> </a:t>
            </a:r>
            <a:r>
              <a:rPr lang="ru-RU" sz="1800" dirty="0" err="1"/>
              <a:t>сипаттамасы</a:t>
            </a:r>
            <a:r>
              <a:rPr lang="ru-RU" sz="1800" dirty="0"/>
              <a:t> </a:t>
            </a:r>
            <a:r>
              <a:rPr lang="ru-RU" sz="1800" dirty="0" err="1"/>
              <a:t>берілген</a:t>
            </a:r>
            <a:r>
              <a:rPr lang="ru-RU" sz="1800" dirty="0"/>
              <a:t>. </a:t>
            </a:r>
            <a:r>
              <a:rPr lang="ru-RU" sz="1800" dirty="0" err="1"/>
              <a:t>Толық</a:t>
            </a:r>
            <a:r>
              <a:rPr lang="ru-RU" sz="1800" dirty="0"/>
              <a:t> </a:t>
            </a:r>
            <a:r>
              <a:rPr lang="ru-RU" sz="1800" dirty="0" err="1"/>
              <a:t>сипаттаманы</a:t>
            </a:r>
            <a:r>
              <a:rPr lang="ru-RU" sz="1800" dirty="0"/>
              <a:t> </a:t>
            </a:r>
            <a:r>
              <a:rPr lang="en-US" sz="1800" dirty="0"/>
              <a:t>RFC2543-</a:t>
            </a:r>
            <a:r>
              <a:rPr lang="ru-RU" sz="1800" dirty="0" err="1"/>
              <a:t>тен</a:t>
            </a:r>
            <a:r>
              <a:rPr lang="ru-RU" sz="1800" dirty="0"/>
              <a:t> </a:t>
            </a:r>
            <a:r>
              <a:rPr lang="ru-RU" sz="1800" dirty="0" err="1"/>
              <a:t>оқи</a:t>
            </a:r>
            <a:r>
              <a:rPr lang="ru-RU" sz="1800" dirty="0"/>
              <a:t> </a:t>
            </a:r>
            <a:r>
              <a:rPr lang="ru-RU" sz="1800" dirty="0" err="1"/>
              <a:t>аласыз.Сұрау</a:t>
            </a:r>
            <a:r>
              <a:rPr lang="ru-RU" sz="1800" dirty="0"/>
              <a:t> </a:t>
            </a:r>
            <a:r>
              <a:rPr lang="ru-RU" sz="1800" dirty="0" err="1"/>
              <a:t>күйі</a:t>
            </a:r>
            <a:r>
              <a:rPr lang="ru-RU" sz="1800" dirty="0"/>
              <a:t> </a:t>
            </a:r>
            <a:r>
              <a:rPr lang="ru-RU" sz="1800" dirty="0" err="1"/>
              <a:t>кодының</a:t>
            </a:r>
            <a:r>
              <a:rPr lang="ru-RU" sz="1800" dirty="0"/>
              <a:t> </a:t>
            </a:r>
            <a:r>
              <a:rPr lang="ru-RU" sz="1800" dirty="0" err="1"/>
              <a:t>бірінші</a:t>
            </a:r>
            <a:r>
              <a:rPr lang="ru-RU" sz="1800" dirty="0"/>
              <a:t> саны </a:t>
            </a:r>
            <a:r>
              <a:rPr lang="ru-RU" sz="1800" dirty="0" err="1"/>
              <a:t>жауап</a:t>
            </a:r>
            <a:r>
              <a:rPr lang="ru-RU" sz="1800" dirty="0"/>
              <a:t> </a:t>
            </a:r>
            <a:r>
              <a:rPr lang="ru-RU" sz="1800" dirty="0" err="1"/>
              <a:t>класын</a:t>
            </a:r>
            <a:r>
              <a:rPr lang="ru-RU" sz="1800" dirty="0"/>
              <a:t> </a:t>
            </a:r>
            <a:r>
              <a:rPr lang="ru-RU" sz="1800" dirty="0" err="1"/>
              <a:t>анықтайды</a:t>
            </a:r>
            <a:r>
              <a:rPr lang="ru-RU" sz="1800" dirty="0"/>
              <a:t>. </a:t>
            </a:r>
            <a:r>
              <a:rPr lang="ru-RU" sz="1800" dirty="0" err="1"/>
              <a:t>Соңғы</a:t>
            </a:r>
            <a:r>
              <a:rPr lang="ru-RU" sz="1800" dirty="0"/>
              <a:t> </a:t>
            </a:r>
            <a:r>
              <a:rPr lang="ru-RU" sz="1800" dirty="0" err="1"/>
              <a:t>екі</a:t>
            </a:r>
            <a:r>
              <a:rPr lang="ru-RU" sz="1800" dirty="0"/>
              <a:t> Сан </a:t>
            </a:r>
            <a:r>
              <a:rPr lang="ru-RU" sz="1800" dirty="0" err="1"/>
              <a:t>жіктеуде</a:t>
            </a:r>
            <a:r>
              <a:rPr lang="ru-RU" sz="1800" dirty="0"/>
              <a:t> </a:t>
            </a:r>
            <a:r>
              <a:rPr lang="ru-RU" sz="1800" dirty="0" err="1"/>
              <a:t>белгілі</a:t>
            </a:r>
            <a:r>
              <a:rPr lang="ru-RU" sz="1800" dirty="0"/>
              <a:t> </a:t>
            </a:r>
            <a:r>
              <a:rPr lang="ru-RU" sz="1800" dirty="0" err="1"/>
              <a:t>бір</a:t>
            </a:r>
            <a:r>
              <a:rPr lang="ru-RU" sz="1800" dirty="0"/>
              <a:t> </a:t>
            </a:r>
            <a:r>
              <a:rPr lang="ru-RU" sz="1800" dirty="0" err="1"/>
              <a:t>рөлге</a:t>
            </a:r>
            <a:r>
              <a:rPr lang="ru-RU" sz="1800" dirty="0"/>
              <a:t> </a:t>
            </a:r>
            <a:r>
              <a:rPr lang="ru-RU" sz="1800" dirty="0" err="1"/>
              <a:t>ие</a:t>
            </a:r>
            <a:r>
              <a:rPr lang="ru-RU" sz="1800" dirty="0"/>
              <a:t> </a:t>
            </a:r>
            <a:r>
              <a:rPr lang="ru-RU" sz="1800" dirty="0" err="1"/>
              <a:t>емес</a:t>
            </a:r>
            <a:r>
              <a:rPr lang="ru-RU" sz="1800" dirty="0"/>
              <a:t>. </a:t>
            </a:r>
            <a:r>
              <a:rPr lang="en-US" sz="1800" dirty="0"/>
              <a:t>SIP/2.0 </a:t>
            </a:r>
            <a:r>
              <a:rPr lang="ru-RU" sz="1800" dirty="0"/>
              <a:t>протоколы </a:t>
            </a:r>
            <a:r>
              <a:rPr lang="ru-RU" sz="1800" dirty="0" err="1"/>
              <a:t>бірінші</a:t>
            </a:r>
            <a:r>
              <a:rPr lang="ru-RU" sz="1800" dirty="0"/>
              <a:t> Сан </a:t>
            </a:r>
            <a:r>
              <a:rPr lang="ru-RU" sz="1800" dirty="0" err="1"/>
              <a:t>үшін</a:t>
            </a:r>
            <a:r>
              <a:rPr lang="ru-RU" sz="1800" dirty="0"/>
              <a:t> 6 </a:t>
            </a:r>
            <a:r>
              <a:rPr lang="ru-RU" sz="1800" dirty="0" err="1"/>
              <a:t>мәнін</a:t>
            </a:r>
            <a:r>
              <a:rPr lang="ru-RU" sz="1800" dirty="0"/>
              <a:t> </a:t>
            </a:r>
            <a:r>
              <a:rPr lang="ru-RU" sz="1800" dirty="0" err="1"/>
              <a:t>анықтайды</a:t>
            </a:r>
            <a:r>
              <a:rPr lang="ru-RU" sz="1800" dirty="0"/>
              <a:t>: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84578312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 1xxx: </a:t>
            </a:r>
            <a:r>
              <a:rPr lang="ru-RU" dirty="0" err="1">
                <a:latin typeface="+mn-lt"/>
              </a:rPr>
              <a:t>Ақпараттық</a:t>
            </a:r>
            <a:r>
              <a:rPr lang="ru-RU" dirty="0"/>
              <a:t> </a:t>
            </a:r>
            <a:r>
              <a:rPr lang="ru-RU" dirty="0" err="1"/>
              <a:t>жауаптар</a:t>
            </a:r>
            <a:r>
              <a:rPr lang="ru-RU" dirty="0"/>
              <a:t> (</a:t>
            </a:r>
            <a:r>
              <a:rPr lang="ru-RU" dirty="0" err="1"/>
              <a:t>Informational</a:t>
            </a:r>
            <a:r>
              <a:rPr lang="ru-RU" dirty="0"/>
              <a:t>) – </a:t>
            </a:r>
            <a:r>
              <a:rPr lang="ru-RU" dirty="0" err="1"/>
              <a:t>сұрау</a:t>
            </a:r>
            <a:r>
              <a:rPr lang="ru-RU" dirty="0"/>
              <a:t> </a:t>
            </a:r>
            <a:r>
              <a:rPr lang="ru-RU" dirty="0" err="1"/>
              <a:t>алынды</a:t>
            </a:r>
            <a:r>
              <a:rPr lang="ru-RU" dirty="0"/>
              <a:t>, </a:t>
            </a:r>
            <a:r>
              <a:rPr lang="ru-RU" dirty="0" err="1"/>
              <a:t>сұрау</a:t>
            </a:r>
            <a:r>
              <a:rPr lang="ru-RU" dirty="0"/>
              <a:t> </a:t>
            </a:r>
            <a:r>
              <a:rPr lang="ru-RU" dirty="0" err="1"/>
              <a:t>өңделуде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2xxx: </a:t>
            </a:r>
            <a:r>
              <a:rPr lang="ru-RU" dirty="0" err="1"/>
              <a:t>сұраудың</a:t>
            </a:r>
            <a:r>
              <a:rPr lang="ru-RU" dirty="0"/>
              <a:t> </a:t>
            </a:r>
            <a:r>
              <a:rPr lang="ru-RU" dirty="0" err="1"/>
              <a:t>сәтті</a:t>
            </a:r>
            <a:r>
              <a:rPr lang="ru-RU" dirty="0"/>
              <a:t> </a:t>
            </a:r>
            <a:r>
              <a:rPr lang="ru-RU" dirty="0" err="1"/>
              <a:t>орындалуы</a:t>
            </a:r>
            <a:r>
              <a:rPr lang="ru-RU" dirty="0"/>
              <a:t> (</a:t>
            </a:r>
            <a:r>
              <a:rPr lang="ru-RU" dirty="0" err="1"/>
              <a:t>Success</a:t>
            </a:r>
            <a:r>
              <a:rPr lang="ru-RU" dirty="0"/>
              <a:t>) – </a:t>
            </a:r>
            <a:r>
              <a:rPr lang="ru-RU" dirty="0" err="1"/>
              <a:t>сұрау</a:t>
            </a:r>
            <a:r>
              <a:rPr lang="ru-RU" dirty="0"/>
              <a:t> </a:t>
            </a:r>
            <a:r>
              <a:rPr lang="ru-RU" dirty="0" err="1"/>
              <a:t>алынды</a:t>
            </a:r>
            <a:r>
              <a:rPr lang="ru-RU" dirty="0"/>
              <a:t>, </a:t>
            </a:r>
            <a:r>
              <a:rPr lang="ru-RU" dirty="0" err="1"/>
              <a:t>түсінілді</a:t>
            </a:r>
            <a:r>
              <a:rPr lang="ru-RU" dirty="0"/>
              <a:t>, </a:t>
            </a:r>
            <a:r>
              <a:rPr lang="ru-RU" dirty="0" err="1"/>
              <a:t>өңдеуге</a:t>
            </a:r>
            <a:r>
              <a:rPr lang="ru-RU" dirty="0"/>
              <a:t> </a:t>
            </a:r>
            <a:r>
              <a:rPr lang="ru-RU" dirty="0" err="1"/>
              <a:t>қабылданды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• 3xxx: </a:t>
            </a:r>
            <a:r>
              <a:rPr lang="ru-RU" dirty="0" err="1"/>
              <a:t>бағыттау</a:t>
            </a:r>
            <a:r>
              <a:rPr lang="ru-RU" dirty="0"/>
              <a:t> (</a:t>
            </a:r>
            <a:r>
              <a:rPr lang="ru-RU" dirty="0" err="1"/>
              <a:t>Redirection</a:t>
            </a:r>
            <a:r>
              <a:rPr lang="ru-RU" dirty="0"/>
              <a:t>) - </a:t>
            </a:r>
            <a:r>
              <a:rPr lang="ru-RU" dirty="0" err="1"/>
              <a:t>сұрауды</a:t>
            </a:r>
            <a:r>
              <a:rPr lang="ru-RU" dirty="0"/>
              <a:t> </a:t>
            </a:r>
            <a:r>
              <a:rPr lang="ru-RU" dirty="0" err="1"/>
              <a:t>аяқтау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келесі</a:t>
            </a:r>
            <a:r>
              <a:rPr lang="ru-RU" dirty="0"/>
              <a:t> </a:t>
            </a:r>
            <a:r>
              <a:rPr lang="ru-RU" dirty="0" err="1"/>
              <a:t>әрекеттерді</a:t>
            </a:r>
            <a:r>
              <a:rPr lang="ru-RU" dirty="0"/>
              <a:t> </a:t>
            </a:r>
            <a:r>
              <a:rPr lang="ru-RU" dirty="0" err="1"/>
              <a:t>орындаңыз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• 4XX: Клиент </a:t>
            </a:r>
            <a:r>
              <a:rPr lang="ru-RU" dirty="0" err="1"/>
              <a:t>қатесі</a:t>
            </a:r>
            <a:r>
              <a:rPr lang="ru-RU" dirty="0"/>
              <a:t> (</a:t>
            </a:r>
            <a:r>
              <a:rPr lang="ru-RU" dirty="0" err="1"/>
              <a:t>Client</a:t>
            </a:r>
            <a:r>
              <a:rPr lang="ru-RU" dirty="0"/>
              <a:t> </a:t>
            </a:r>
            <a:r>
              <a:rPr lang="ru-RU" dirty="0" err="1"/>
              <a:t>Error</a:t>
            </a:r>
            <a:r>
              <a:rPr lang="ru-RU" dirty="0"/>
              <a:t>) - </a:t>
            </a:r>
            <a:r>
              <a:rPr lang="ru-RU" dirty="0" err="1"/>
              <a:t>сұрауда</a:t>
            </a:r>
            <a:r>
              <a:rPr lang="ru-RU" dirty="0"/>
              <a:t> </a:t>
            </a:r>
            <a:r>
              <a:rPr lang="ru-RU" dirty="0" err="1"/>
              <a:t>қате</a:t>
            </a:r>
            <a:r>
              <a:rPr lang="ru-RU" dirty="0"/>
              <a:t> синтаксис (</a:t>
            </a:r>
            <a:r>
              <a:rPr lang="ru-RU" dirty="0" err="1"/>
              <a:t>ақпарат</a:t>
            </a:r>
            <a:r>
              <a:rPr lang="ru-RU" dirty="0"/>
              <a:t>) бар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сұрау</a:t>
            </a:r>
            <a:r>
              <a:rPr lang="ru-RU" dirty="0"/>
              <a:t> осы </a:t>
            </a:r>
            <a:r>
              <a:rPr lang="ru-RU" dirty="0" err="1"/>
              <a:t>серверде</a:t>
            </a:r>
            <a:r>
              <a:rPr lang="ru-RU" dirty="0"/>
              <a:t> </a:t>
            </a:r>
            <a:r>
              <a:rPr lang="ru-RU" dirty="0" err="1"/>
              <a:t>орындалмайды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• 5xxx: сервер </a:t>
            </a:r>
            <a:r>
              <a:rPr lang="ru-RU" dirty="0" err="1"/>
              <a:t>қатесі</a:t>
            </a:r>
            <a:r>
              <a:rPr lang="ru-RU" dirty="0"/>
              <a:t> (</a:t>
            </a:r>
            <a:r>
              <a:rPr lang="ru-RU" dirty="0" err="1"/>
              <a:t>Server</a:t>
            </a:r>
            <a:r>
              <a:rPr lang="ru-RU" dirty="0"/>
              <a:t> </a:t>
            </a:r>
            <a:r>
              <a:rPr lang="ru-RU" dirty="0" err="1"/>
              <a:t>Error</a:t>
            </a:r>
            <a:r>
              <a:rPr lang="ru-RU" dirty="0"/>
              <a:t>) - сервер </a:t>
            </a:r>
            <a:r>
              <a:rPr lang="ru-RU" dirty="0" err="1"/>
              <a:t>дұрыс</a:t>
            </a:r>
            <a:r>
              <a:rPr lang="ru-RU" dirty="0"/>
              <a:t> </a:t>
            </a:r>
            <a:r>
              <a:rPr lang="ru-RU" dirty="0" err="1"/>
              <a:t>сұранысты</a:t>
            </a:r>
            <a:r>
              <a:rPr lang="ru-RU" dirty="0"/>
              <a:t> </a:t>
            </a:r>
            <a:r>
              <a:rPr lang="ru-RU" dirty="0" err="1"/>
              <a:t>орындай</a:t>
            </a:r>
            <a:r>
              <a:rPr lang="ru-RU" dirty="0"/>
              <a:t> </a:t>
            </a:r>
            <a:r>
              <a:rPr lang="ru-RU" dirty="0" err="1"/>
              <a:t>алмайды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* 6xxx: </a:t>
            </a:r>
            <a:r>
              <a:rPr lang="ru-RU" dirty="0" err="1"/>
              <a:t>жаһандық</a:t>
            </a:r>
            <a:r>
              <a:rPr lang="ru-RU" dirty="0"/>
              <a:t> </a:t>
            </a:r>
            <a:r>
              <a:rPr lang="ru-RU" dirty="0" err="1"/>
              <a:t>қате</a:t>
            </a:r>
            <a:r>
              <a:rPr lang="ru-RU" dirty="0"/>
              <a:t> (</a:t>
            </a:r>
            <a:r>
              <a:rPr lang="ru-RU" dirty="0" err="1"/>
              <a:t>Global</a:t>
            </a:r>
            <a:r>
              <a:rPr lang="ru-RU" dirty="0"/>
              <a:t> </a:t>
            </a:r>
            <a:r>
              <a:rPr lang="ru-RU" dirty="0" err="1"/>
              <a:t>Failure</a:t>
            </a:r>
            <a:r>
              <a:rPr lang="ru-RU" dirty="0"/>
              <a:t>) - </a:t>
            </a:r>
            <a:r>
              <a:rPr lang="ru-RU" dirty="0" err="1"/>
              <a:t>сұрау</a:t>
            </a:r>
            <a:r>
              <a:rPr lang="ru-RU" dirty="0"/>
              <a:t> </a:t>
            </a:r>
            <a:r>
              <a:rPr lang="ru-RU" dirty="0" err="1"/>
              <a:t>кез-келген</a:t>
            </a:r>
            <a:r>
              <a:rPr lang="ru-RU" dirty="0"/>
              <a:t> </a:t>
            </a:r>
            <a:r>
              <a:rPr lang="ru-RU" dirty="0" err="1"/>
              <a:t>серверде</a:t>
            </a:r>
            <a:r>
              <a:rPr lang="ru-RU" dirty="0"/>
              <a:t> </a:t>
            </a:r>
            <a:r>
              <a:rPr lang="ru-RU" dirty="0" err="1"/>
              <a:t>орындалмайды</a:t>
            </a:r>
            <a:r>
              <a:rPr lang="ru-RU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k-KZ" dirty="0"/>
          </a:p>
          <a:p>
            <a:r>
              <a:rPr lang="ru-RU" dirty="0" err="1"/>
              <a:t>Әрі</a:t>
            </a:r>
            <a:r>
              <a:rPr lang="ru-RU" dirty="0"/>
              <a:t> </a:t>
            </a:r>
            <a:r>
              <a:rPr lang="ru-RU" dirty="0" err="1"/>
              <a:t>қарай</a:t>
            </a:r>
            <a:r>
              <a:rPr lang="ru-RU" dirty="0"/>
              <a:t>, </a:t>
            </a:r>
            <a:r>
              <a:rPr lang="en-US" dirty="0"/>
              <a:t>SIP/2.0-</a:t>
            </a:r>
            <a:r>
              <a:rPr lang="ru-RU" dirty="0"/>
              <a:t>де </a:t>
            </a:r>
            <a:r>
              <a:rPr lang="ru-RU" dirty="0" err="1"/>
              <a:t>қолданылатын</a:t>
            </a:r>
            <a:r>
              <a:rPr lang="ru-RU" dirty="0"/>
              <a:t> </a:t>
            </a:r>
            <a:r>
              <a:rPr lang="ru-RU" dirty="0" err="1"/>
              <a:t>сұрау</a:t>
            </a:r>
            <a:r>
              <a:rPr lang="ru-RU" dirty="0"/>
              <a:t> </a:t>
            </a:r>
            <a:r>
              <a:rPr lang="ru-RU" dirty="0" err="1"/>
              <a:t>күйлерінің</a:t>
            </a:r>
            <a:r>
              <a:rPr lang="ru-RU" dirty="0"/>
              <a:t> </a:t>
            </a:r>
            <a:r>
              <a:rPr lang="ru-RU" dirty="0" err="1"/>
              <a:t>жиі</a:t>
            </a:r>
            <a:r>
              <a:rPr lang="ru-RU" dirty="0"/>
              <a:t> </a:t>
            </a:r>
            <a:r>
              <a:rPr lang="ru-RU" dirty="0" err="1"/>
              <a:t>кездесетін</a:t>
            </a:r>
            <a:r>
              <a:rPr lang="ru-RU" dirty="0"/>
              <a:t> </a:t>
            </a:r>
            <a:r>
              <a:rPr lang="ru-RU" dirty="0" err="1"/>
              <a:t>кодтарын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оларға</a:t>
            </a:r>
            <a:r>
              <a:rPr lang="ru-RU" dirty="0"/>
              <a:t> </a:t>
            </a:r>
            <a:r>
              <a:rPr lang="ru-RU" dirty="0" err="1"/>
              <a:t>түсіндірме</a:t>
            </a:r>
            <a:r>
              <a:rPr lang="ru-RU" dirty="0"/>
              <a:t> </a:t>
            </a:r>
            <a:r>
              <a:rPr lang="ru-RU" dirty="0" err="1"/>
              <a:t>сөз</a:t>
            </a:r>
            <a:r>
              <a:rPr lang="ru-RU" dirty="0"/>
              <a:t> </a:t>
            </a:r>
            <a:r>
              <a:rPr lang="ru-RU" dirty="0" err="1"/>
              <a:t>тіркестерін</a:t>
            </a:r>
            <a:r>
              <a:rPr lang="ru-RU" dirty="0"/>
              <a:t> </a:t>
            </a:r>
            <a:r>
              <a:rPr lang="ru-RU" dirty="0" err="1"/>
              <a:t>қарастырыңыз</a:t>
            </a:r>
            <a:r>
              <a:rPr lang="ru-RU" dirty="0"/>
              <a:t>. </a:t>
            </a:r>
            <a:r>
              <a:rPr lang="ru-RU" dirty="0" err="1"/>
              <a:t>Түсіндірме</a:t>
            </a:r>
            <a:r>
              <a:rPr lang="ru-RU" dirty="0"/>
              <a:t> </a:t>
            </a:r>
            <a:r>
              <a:rPr lang="ru-RU" dirty="0" err="1"/>
              <a:t>фразалар-бұл</a:t>
            </a:r>
            <a:r>
              <a:rPr lang="ru-RU" dirty="0"/>
              <a:t> </a:t>
            </a:r>
            <a:r>
              <a:rPr lang="ru-RU" dirty="0" err="1"/>
              <a:t>ұсыныс</a:t>
            </a:r>
            <a:r>
              <a:rPr lang="ru-RU" dirty="0"/>
              <a:t>, </a:t>
            </a:r>
            <a:r>
              <a:rPr lang="ru-RU" dirty="0" err="1"/>
              <a:t>пайдаланушылар</a:t>
            </a:r>
            <a:r>
              <a:rPr lang="ru-RU" dirty="0"/>
              <a:t> </a:t>
            </a:r>
            <a:r>
              <a:rPr lang="ru-RU" dirty="0" err="1"/>
              <a:t>оларды</a:t>
            </a:r>
            <a:r>
              <a:rPr lang="ru-RU" dirty="0"/>
              <a:t> </a:t>
            </a:r>
            <a:r>
              <a:rPr lang="en-US" dirty="0"/>
              <a:t>SIP / 2.0 </a:t>
            </a:r>
            <a:r>
              <a:rPr lang="ru-RU" dirty="0" err="1"/>
              <a:t>хаттамасына</a:t>
            </a:r>
            <a:r>
              <a:rPr lang="ru-RU" dirty="0"/>
              <a:t> </a:t>
            </a:r>
            <a:r>
              <a:rPr lang="ru-RU" dirty="0" err="1"/>
              <a:t>әсер</a:t>
            </a:r>
            <a:r>
              <a:rPr lang="ru-RU" dirty="0"/>
              <a:t> </a:t>
            </a:r>
            <a:r>
              <a:rPr lang="ru-RU" dirty="0" err="1"/>
              <a:t>етпестен</a:t>
            </a:r>
            <a:r>
              <a:rPr lang="ru-RU" dirty="0"/>
              <a:t> </a:t>
            </a:r>
            <a:r>
              <a:rPr lang="ru-RU" dirty="0" err="1"/>
              <a:t>өзгерте</a:t>
            </a:r>
            <a:r>
              <a:rPr lang="ru-RU" dirty="0"/>
              <a:t> </a:t>
            </a:r>
            <a:r>
              <a:rPr lang="ru-RU" dirty="0" err="1"/>
              <a:t>алады</a:t>
            </a:r>
            <a:r>
              <a:rPr lang="ru-RU" dirty="0"/>
              <a:t>. </a:t>
            </a:r>
            <a:r>
              <a:rPr lang="ru-RU" dirty="0" err="1"/>
              <a:t>Көптеген</a:t>
            </a:r>
            <a:r>
              <a:rPr lang="ru-RU" dirty="0"/>
              <a:t> </a:t>
            </a:r>
            <a:r>
              <a:rPr lang="ru-RU" dirty="0" err="1"/>
              <a:t>жауап</a:t>
            </a:r>
            <a:r>
              <a:rPr lang="ru-RU" dirty="0"/>
              <a:t> </a:t>
            </a:r>
            <a:r>
              <a:rPr lang="ru-RU" dirty="0" err="1"/>
              <a:t>кодтары</a:t>
            </a:r>
            <a:r>
              <a:rPr lang="ru-RU" dirty="0"/>
              <a:t> </a:t>
            </a:r>
            <a:r>
              <a:rPr lang="en-US" dirty="0"/>
              <a:t>HTTP / 1.1 </a:t>
            </a:r>
            <a:r>
              <a:rPr lang="ru-RU" dirty="0" err="1"/>
              <a:t>хаттамасынан</a:t>
            </a:r>
            <a:r>
              <a:rPr lang="ru-RU" dirty="0"/>
              <a:t> </a:t>
            </a:r>
            <a:r>
              <a:rPr lang="ru-RU" dirty="0" err="1"/>
              <a:t>алынғанына</a:t>
            </a:r>
            <a:r>
              <a:rPr lang="ru-RU" dirty="0"/>
              <a:t> </a:t>
            </a:r>
            <a:r>
              <a:rPr lang="ru-RU" dirty="0" err="1"/>
              <a:t>назар</a:t>
            </a:r>
            <a:r>
              <a:rPr lang="ru-RU" dirty="0"/>
              <a:t> </a:t>
            </a:r>
            <a:r>
              <a:rPr lang="ru-RU" dirty="0" err="1"/>
              <a:t>аударыңыз</a:t>
            </a:r>
            <a:r>
              <a:rPr lang="ru-RU" dirty="0"/>
              <a:t>. </a:t>
            </a:r>
            <a:r>
              <a:rPr lang="en-US" dirty="0"/>
              <a:t>SIP / 2.0-</a:t>
            </a:r>
            <a:r>
              <a:rPr lang="ru-RU" dirty="0"/>
              <a:t>де </a:t>
            </a:r>
            <a:r>
              <a:rPr lang="en-US" dirty="0"/>
              <a:t>X80 </a:t>
            </a:r>
            <a:r>
              <a:rPr lang="ru-RU" dirty="0" err="1"/>
              <a:t>диапазонында</a:t>
            </a:r>
            <a:r>
              <a:rPr lang="ru-RU" dirty="0"/>
              <a:t> </a:t>
            </a:r>
            <a:r>
              <a:rPr lang="ru-RU" dirty="0" err="1"/>
              <a:t>кодтар</a:t>
            </a:r>
            <a:r>
              <a:rPr lang="ru-RU" dirty="0"/>
              <a:t> </a:t>
            </a:r>
            <a:r>
              <a:rPr lang="ru-RU" dirty="0" err="1"/>
              <a:t>қосылды</a:t>
            </a:r>
            <a:r>
              <a:rPr lang="ru-RU" dirty="0"/>
              <a:t>, </a:t>
            </a:r>
            <a:r>
              <a:rPr lang="ru-RU" dirty="0" err="1"/>
              <a:t>сонымен</a:t>
            </a:r>
            <a:r>
              <a:rPr lang="ru-RU" dirty="0"/>
              <a:t> </a:t>
            </a:r>
            <a:r>
              <a:rPr lang="ru-RU" dirty="0" err="1"/>
              <a:t>қатар</a:t>
            </a:r>
            <a:r>
              <a:rPr lang="ru-RU" dirty="0"/>
              <a:t> </a:t>
            </a:r>
            <a:r>
              <a:rPr lang="en-US" dirty="0"/>
              <a:t>HTTP/1.1-</a:t>
            </a:r>
            <a:r>
              <a:rPr lang="ru-RU" dirty="0" err="1"/>
              <a:t>ден</a:t>
            </a:r>
            <a:r>
              <a:rPr lang="ru-RU" dirty="0"/>
              <a:t> </a:t>
            </a:r>
            <a:r>
              <a:rPr lang="ru-RU" dirty="0" err="1"/>
              <a:t>айырмашылығы</a:t>
            </a:r>
            <a:r>
              <a:rPr lang="ru-RU" dirty="0"/>
              <a:t>, 6</a:t>
            </a:r>
            <a:r>
              <a:rPr lang="en-US" dirty="0"/>
              <a:t>xx </a:t>
            </a:r>
            <a:r>
              <a:rPr lang="ru-RU" dirty="0" err="1"/>
              <a:t>кодтарының</a:t>
            </a:r>
            <a:r>
              <a:rPr lang="ru-RU" dirty="0"/>
              <a:t> </a:t>
            </a:r>
            <a:r>
              <a:rPr lang="ru-RU" dirty="0" err="1"/>
              <a:t>жаңа</a:t>
            </a:r>
            <a:r>
              <a:rPr lang="ru-RU" dirty="0"/>
              <a:t> </a:t>
            </a:r>
            <a:r>
              <a:rPr lang="ru-RU" dirty="0" err="1"/>
              <a:t>класы</a:t>
            </a:r>
            <a:r>
              <a:rPr lang="ru-RU" dirty="0"/>
              <a:t> </a:t>
            </a:r>
            <a:r>
              <a:rPr lang="ru-RU" dirty="0" err="1"/>
              <a:t>қосылды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123691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0688"/>
            <a:ext cx="84604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SIP </a:t>
            </a:r>
            <a:r>
              <a:rPr lang="ru-RU" dirty="0" err="1"/>
              <a:t>жауап</a:t>
            </a:r>
            <a:r>
              <a:rPr lang="ru-RU" dirty="0"/>
              <a:t> </a:t>
            </a:r>
            <a:r>
              <a:rPr lang="ru-RU" dirty="0" err="1"/>
              <a:t>кодтары</a:t>
            </a:r>
            <a:r>
              <a:rPr lang="ru-RU" dirty="0"/>
              <a:t> </a:t>
            </a:r>
            <a:r>
              <a:rPr lang="ru-RU" dirty="0" err="1"/>
              <a:t>кеңейтіледі</a:t>
            </a:r>
            <a:r>
              <a:rPr lang="ru-RU" dirty="0"/>
              <a:t>. SIP </a:t>
            </a:r>
            <a:r>
              <a:rPr lang="ru-RU" dirty="0" err="1"/>
              <a:t>қосымшасы</a:t>
            </a:r>
            <a:r>
              <a:rPr lang="ru-RU" dirty="0"/>
              <a:t>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тіркелген</a:t>
            </a:r>
            <a:r>
              <a:rPr lang="ru-RU" dirty="0"/>
              <a:t> </a:t>
            </a:r>
            <a:r>
              <a:rPr lang="ru-RU" dirty="0" err="1"/>
              <a:t>жауап</a:t>
            </a:r>
            <a:r>
              <a:rPr lang="ru-RU" dirty="0"/>
              <a:t> </a:t>
            </a:r>
            <a:r>
              <a:rPr lang="ru-RU" dirty="0" err="1"/>
              <a:t>кодтарының</a:t>
            </a:r>
            <a:r>
              <a:rPr lang="ru-RU" dirty="0"/>
              <a:t> </a:t>
            </a:r>
            <a:r>
              <a:rPr lang="ru-RU" dirty="0" err="1"/>
              <a:t>мағынасын</a:t>
            </a:r>
            <a:r>
              <a:rPr lang="ru-RU" dirty="0"/>
              <a:t> </a:t>
            </a:r>
            <a:r>
              <a:rPr lang="ru-RU" dirty="0" err="1"/>
              <a:t>түсінудің</a:t>
            </a:r>
            <a:r>
              <a:rPr lang="ru-RU" dirty="0"/>
              <a:t> </a:t>
            </a:r>
            <a:r>
              <a:rPr lang="ru-RU" dirty="0" err="1"/>
              <a:t>қажеті</a:t>
            </a:r>
            <a:r>
              <a:rPr lang="ru-RU" dirty="0"/>
              <a:t> </a:t>
            </a:r>
            <a:r>
              <a:rPr lang="ru-RU" dirty="0" err="1"/>
              <a:t>жоқ</a:t>
            </a:r>
            <a:r>
              <a:rPr lang="ru-RU" dirty="0"/>
              <a:t>, </a:t>
            </a:r>
            <a:r>
              <a:rPr lang="ru-RU" dirty="0" err="1"/>
              <a:t>дегенмен</a:t>
            </a:r>
            <a:r>
              <a:rPr lang="ru-RU" dirty="0"/>
              <a:t> </a:t>
            </a:r>
            <a:r>
              <a:rPr lang="ru-RU" dirty="0" err="1"/>
              <a:t>мұндай</a:t>
            </a:r>
            <a:r>
              <a:rPr lang="ru-RU" dirty="0"/>
              <a:t> </a:t>
            </a:r>
            <a:r>
              <a:rPr lang="ru-RU" dirty="0" err="1"/>
              <a:t>түсінік</a:t>
            </a:r>
            <a:r>
              <a:rPr lang="ru-RU" dirty="0"/>
              <a:t> </a:t>
            </a:r>
            <a:r>
              <a:rPr lang="ru-RU" dirty="0" err="1"/>
              <a:t>қажет</a:t>
            </a:r>
            <a:r>
              <a:rPr lang="ru-RU" dirty="0"/>
              <a:t>. </a:t>
            </a:r>
          </a:p>
          <a:p>
            <a:r>
              <a:rPr lang="ru-RU" dirty="0" err="1"/>
              <a:t>Алайда</a:t>
            </a:r>
            <a:r>
              <a:rPr lang="ru-RU" dirty="0"/>
              <a:t>, </a:t>
            </a:r>
            <a:r>
              <a:rPr lang="ru-RU" dirty="0" err="1"/>
              <a:t>қосымшалар</a:t>
            </a:r>
            <a:r>
              <a:rPr lang="ru-RU" dirty="0"/>
              <a:t> </a:t>
            </a:r>
            <a:r>
              <a:rPr lang="ru-RU" dirty="0" err="1"/>
              <a:t>кез-келген</a:t>
            </a:r>
            <a:r>
              <a:rPr lang="ru-RU" dirty="0"/>
              <a:t> </a:t>
            </a:r>
            <a:r>
              <a:rPr lang="ru-RU" dirty="0" err="1"/>
              <a:t>жауап</a:t>
            </a:r>
            <a:r>
              <a:rPr lang="ru-RU" dirty="0"/>
              <a:t> </a:t>
            </a:r>
            <a:r>
              <a:rPr lang="ru-RU" dirty="0" err="1"/>
              <a:t>кодының</a:t>
            </a:r>
            <a:r>
              <a:rPr lang="ru-RU" dirty="0"/>
              <a:t> </a:t>
            </a:r>
            <a:r>
              <a:rPr lang="ru-RU" dirty="0" err="1"/>
              <a:t>класын</a:t>
            </a:r>
            <a:r>
              <a:rPr lang="ru-RU" dirty="0"/>
              <a:t> </a:t>
            </a:r>
            <a:r>
              <a:rPr lang="ru-RU" dirty="0" err="1"/>
              <a:t>бірінші</a:t>
            </a:r>
            <a:r>
              <a:rPr lang="ru-RU" dirty="0"/>
              <a:t> </a:t>
            </a:r>
            <a:r>
              <a:rPr lang="ru-RU" dirty="0" err="1"/>
              <a:t>цифрда</a:t>
            </a:r>
            <a:r>
              <a:rPr lang="ru-RU" dirty="0"/>
              <a:t> </a:t>
            </a:r>
            <a:r>
              <a:rPr lang="ru-RU" dirty="0" err="1"/>
              <a:t>көрсетілгендей</a:t>
            </a:r>
            <a:r>
              <a:rPr lang="ru-RU" dirty="0"/>
              <a:t> </a:t>
            </a:r>
            <a:r>
              <a:rPr lang="ru-RU" dirty="0" err="1"/>
              <a:t>түсінуі</a:t>
            </a:r>
            <a:r>
              <a:rPr lang="ru-RU" dirty="0"/>
              <a:t> </a:t>
            </a:r>
            <a:r>
              <a:rPr lang="ru-RU" dirty="0" err="1"/>
              <a:t>керек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кез-келген</a:t>
            </a:r>
            <a:r>
              <a:rPr lang="ru-RU" dirty="0"/>
              <a:t> </a:t>
            </a:r>
            <a:r>
              <a:rPr lang="ru-RU" dirty="0" err="1"/>
              <a:t>танылмаған</a:t>
            </a:r>
            <a:r>
              <a:rPr lang="ru-RU" dirty="0"/>
              <a:t> </a:t>
            </a:r>
            <a:r>
              <a:rPr lang="ru-RU" dirty="0" err="1"/>
              <a:t>жауапты</a:t>
            </a:r>
            <a:r>
              <a:rPr lang="ru-RU" dirty="0"/>
              <a:t> осы </a:t>
            </a:r>
            <a:r>
              <a:rPr lang="ru-RU" dirty="0" err="1"/>
              <a:t>сыныптың</a:t>
            </a:r>
            <a:r>
              <a:rPr lang="ru-RU" dirty="0"/>
              <a:t> X00 </a:t>
            </a:r>
            <a:r>
              <a:rPr lang="ru-RU" dirty="0" err="1"/>
              <a:t>жауап</a:t>
            </a:r>
            <a:r>
              <a:rPr lang="ru-RU" dirty="0"/>
              <a:t> </a:t>
            </a:r>
            <a:r>
              <a:rPr lang="ru-RU" dirty="0" err="1"/>
              <a:t>кодының</a:t>
            </a:r>
            <a:r>
              <a:rPr lang="ru-RU" dirty="0"/>
              <a:t> </a:t>
            </a:r>
            <a:r>
              <a:rPr lang="ru-RU" dirty="0" err="1"/>
              <a:t>баламасы</a:t>
            </a:r>
            <a:r>
              <a:rPr lang="ru-RU" dirty="0"/>
              <a:t> </a:t>
            </a:r>
            <a:r>
              <a:rPr lang="ru-RU" dirty="0" err="1"/>
              <a:t>ретінде</a:t>
            </a:r>
            <a:r>
              <a:rPr lang="ru-RU" dirty="0"/>
              <a:t> </a:t>
            </a:r>
            <a:r>
              <a:rPr lang="ru-RU" dirty="0" err="1"/>
              <a:t>өңдеуі</a:t>
            </a:r>
            <a:r>
              <a:rPr lang="ru-RU" dirty="0"/>
              <a:t> </a:t>
            </a:r>
            <a:r>
              <a:rPr lang="ru-RU" dirty="0" err="1"/>
              <a:t>керек</a:t>
            </a:r>
            <a:r>
              <a:rPr lang="ru-RU" dirty="0"/>
              <a:t>.</a:t>
            </a:r>
          </a:p>
          <a:p>
            <a:r>
              <a:rPr lang="ru-RU" dirty="0"/>
              <a:t> </a:t>
            </a:r>
            <a:r>
              <a:rPr lang="ru-RU" dirty="0" err="1"/>
              <a:t>Мысалы</a:t>
            </a:r>
            <a:r>
              <a:rPr lang="ru-RU" dirty="0"/>
              <a:t>, </a:t>
            </a:r>
            <a:r>
              <a:rPr lang="ru-RU" dirty="0" err="1"/>
              <a:t>егер</a:t>
            </a:r>
            <a:r>
              <a:rPr lang="ru-RU" dirty="0"/>
              <a:t> клиент </a:t>
            </a:r>
            <a:r>
              <a:rPr lang="ru-RU" dirty="0" err="1"/>
              <a:t>тіркелмеген</a:t>
            </a:r>
            <a:r>
              <a:rPr lang="ru-RU" dirty="0"/>
              <a:t> 431 </a:t>
            </a:r>
            <a:r>
              <a:rPr lang="ru-RU" dirty="0" err="1"/>
              <a:t>жауап</a:t>
            </a:r>
            <a:r>
              <a:rPr lang="ru-RU" dirty="0"/>
              <a:t> </a:t>
            </a:r>
            <a:r>
              <a:rPr lang="ru-RU" dirty="0" err="1"/>
              <a:t>кодын</a:t>
            </a:r>
            <a:r>
              <a:rPr lang="ru-RU" dirty="0"/>
              <a:t> </a:t>
            </a:r>
            <a:r>
              <a:rPr lang="ru-RU" dirty="0" err="1"/>
              <a:t>алса</a:t>
            </a:r>
            <a:r>
              <a:rPr lang="ru-RU" dirty="0"/>
              <a:t>,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сұрауында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нәрсе</a:t>
            </a:r>
            <a:r>
              <a:rPr lang="ru-RU" dirty="0"/>
              <a:t> </a:t>
            </a:r>
            <a:r>
              <a:rPr lang="ru-RU" dirty="0" err="1"/>
              <a:t>дұрыс</a:t>
            </a:r>
            <a:r>
              <a:rPr lang="ru-RU" dirty="0"/>
              <a:t> </a:t>
            </a:r>
            <a:r>
              <a:rPr lang="ru-RU" dirty="0" err="1"/>
              <a:t>емес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сенімді</a:t>
            </a:r>
            <a:r>
              <a:rPr lang="ru-RU" dirty="0"/>
              <a:t> </a:t>
            </a:r>
            <a:r>
              <a:rPr lang="ru-RU" dirty="0" err="1"/>
              <a:t>түрде</a:t>
            </a:r>
            <a:r>
              <a:rPr lang="ru-RU" dirty="0"/>
              <a:t> </a:t>
            </a:r>
            <a:r>
              <a:rPr lang="ru-RU" dirty="0" err="1"/>
              <a:t>болжай</a:t>
            </a:r>
            <a:r>
              <a:rPr lang="ru-RU" dirty="0"/>
              <a:t> </a:t>
            </a:r>
            <a:r>
              <a:rPr lang="ru-RU" dirty="0" err="1"/>
              <a:t>алады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400 коды (</a:t>
            </a:r>
            <a:r>
              <a:rPr lang="ru-RU" dirty="0" err="1"/>
              <a:t>Bad</a:t>
            </a:r>
            <a:r>
              <a:rPr lang="ru-RU" dirty="0"/>
              <a:t> </a:t>
            </a:r>
            <a:r>
              <a:rPr lang="ru-RU" dirty="0" err="1"/>
              <a:t>Request</a:t>
            </a:r>
            <a:r>
              <a:rPr lang="ru-RU" dirty="0"/>
              <a:t>) </a:t>
            </a:r>
            <a:r>
              <a:rPr lang="ru-RU" dirty="0" err="1"/>
              <a:t>алынғандай</a:t>
            </a:r>
            <a:r>
              <a:rPr lang="ru-RU" dirty="0"/>
              <a:t> </a:t>
            </a:r>
            <a:r>
              <a:rPr lang="ru-RU" dirty="0" err="1"/>
              <a:t>жауапты</a:t>
            </a:r>
            <a:r>
              <a:rPr lang="ru-RU" dirty="0"/>
              <a:t> </a:t>
            </a:r>
            <a:r>
              <a:rPr lang="ru-RU" dirty="0" err="1"/>
              <a:t>өңдеуі</a:t>
            </a:r>
            <a:r>
              <a:rPr lang="ru-RU" dirty="0"/>
              <a:t> </a:t>
            </a:r>
            <a:r>
              <a:rPr lang="ru-RU" dirty="0" err="1"/>
              <a:t>керек</a:t>
            </a:r>
            <a:r>
              <a:rPr lang="ru-RU" dirty="0"/>
              <a:t>. </a:t>
            </a:r>
          </a:p>
          <a:p>
            <a:r>
              <a:rPr lang="ru-RU" dirty="0" err="1"/>
              <a:t>Мұндай</a:t>
            </a:r>
            <a:r>
              <a:rPr lang="ru-RU" dirty="0"/>
              <a:t> </a:t>
            </a:r>
            <a:r>
              <a:rPr lang="ru-RU" dirty="0" err="1"/>
              <a:t>жағдайларда</a:t>
            </a:r>
            <a:r>
              <a:rPr lang="ru-RU" dirty="0"/>
              <a:t> </a:t>
            </a:r>
            <a:r>
              <a:rPr lang="ru-RU" dirty="0" err="1"/>
              <a:t>пайдаланушы</a:t>
            </a:r>
            <a:r>
              <a:rPr lang="ru-RU" dirty="0"/>
              <a:t> </a:t>
            </a:r>
            <a:r>
              <a:rPr lang="ru-RU" dirty="0" err="1"/>
              <a:t>агенттері</a:t>
            </a:r>
            <a:r>
              <a:rPr lang="ru-RU" dirty="0"/>
              <a:t> </a:t>
            </a:r>
            <a:r>
              <a:rPr lang="ru-RU" dirty="0" err="1"/>
              <a:t>пайдаланушыға</a:t>
            </a:r>
            <a:r>
              <a:rPr lang="ru-RU" dirty="0"/>
              <a:t> </a:t>
            </a:r>
            <a:r>
              <a:rPr lang="ru-RU" dirty="0" err="1"/>
              <a:t>жауаппен</a:t>
            </a:r>
            <a:r>
              <a:rPr lang="ru-RU" dirty="0"/>
              <a:t> </a:t>
            </a:r>
            <a:r>
              <a:rPr lang="ru-RU" dirty="0" err="1"/>
              <a:t>қайтарылған</a:t>
            </a:r>
            <a:r>
              <a:rPr lang="ru-RU" dirty="0"/>
              <a:t> </a:t>
            </a:r>
            <a:r>
              <a:rPr lang="ru-RU" dirty="0" err="1"/>
              <a:t>хабарламаның</a:t>
            </a:r>
            <a:r>
              <a:rPr lang="ru-RU" dirty="0"/>
              <a:t> </a:t>
            </a:r>
            <a:r>
              <a:rPr lang="ru-RU" dirty="0" err="1"/>
              <a:t>денесін</a:t>
            </a:r>
            <a:r>
              <a:rPr lang="ru-RU" dirty="0"/>
              <a:t> </a:t>
            </a:r>
            <a:r>
              <a:rPr lang="ru-RU" dirty="0" err="1"/>
              <a:t>ұсынуы</a:t>
            </a:r>
            <a:r>
              <a:rPr lang="ru-RU" dirty="0"/>
              <a:t> </a:t>
            </a:r>
            <a:r>
              <a:rPr lang="ru-RU" dirty="0" err="1"/>
              <a:t>керек</a:t>
            </a:r>
            <a:r>
              <a:rPr lang="ru-RU" dirty="0"/>
              <a:t>, </a:t>
            </a:r>
            <a:r>
              <a:rPr lang="ru-RU" dirty="0" err="1"/>
              <a:t>өйткені</a:t>
            </a:r>
            <a:r>
              <a:rPr lang="ru-RU" dirty="0"/>
              <a:t> </a:t>
            </a:r>
            <a:r>
              <a:rPr lang="ru-RU" dirty="0" err="1"/>
              <a:t>хабарламаның</a:t>
            </a:r>
            <a:r>
              <a:rPr lang="ru-RU" dirty="0"/>
              <a:t> </a:t>
            </a:r>
            <a:r>
              <a:rPr lang="ru-RU" dirty="0" err="1"/>
              <a:t>денесінде</a:t>
            </a:r>
            <a:r>
              <a:rPr lang="ru-RU" dirty="0"/>
              <a:t> </a:t>
            </a:r>
            <a:r>
              <a:rPr lang="ru-RU" dirty="0" err="1"/>
              <a:t>стандартты</a:t>
            </a:r>
            <a:r>
              <a:rPr lang="ru-RU" dirty="0"/>
              <a:t> </a:t>
            </a:r>
            <a:r>
              <a:rPr lang="ru-RU" dirty="0" err="1"/>
              <a:t>емес</a:t>
            </a:r>
            <a:r>
              <a:rPr lang="ru-RU" dirty="0"/>
              <a:t> </a:t>
            </a:r>
            <a:r>
              <a:rPr lang="ru-RU" dirty="0" err="1"/>
              <a:t>жауапты</a:t>
            </a:r>
            <a:r>
              <a:rPr lang="ru-RU" dirty="0"/>
              <a:t> </a:t>
            </a:r>
            <a:r>
              <a:rPr lang="ru-RU" dirty="0" err="1"/>
              <a:t>түсіндіретін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r>
              <a:rPr lang="ru-RU" dirty="0"/>
              <a:t> </a:t>
            </a:r>
            <a:r>
              <a:rPr lang="ru-RU" dirty="0" err="1"/>
              <a:t>болуы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.</a:t>
            </a:r>
          </a:p>
          <a:p>
            <a:endParaRPr lang="kk-KZ" dirty="0"/>
          </a:p>
          <a:p>
            <a:pPr algn="ctr"/>
            <a:r>
              <a:rPr lang="kk-KZ" b="1" dirty="0">
                <a:solidFill>
                  <a:schemeClr val="tx2"/>
                </a:solidFill>
              </a:rPr>
              <a:t>Ақпараттық жауаптар:</a:t>
            </a:r>
            <a:endParaRPr lang="kk-KZ" dirty="0">
              <a:solidFill>
                <a:schemeClr val="tx2"/>
              </a:solidFill>
            </a:endParaRPr>
          </a:p>
          <a:p>
            <a:endParaRPr lang="kk-K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"100"; Trying-</a:t>
            </a:r>
            <a:r>
              <a:rPr lang="ru-RU" dirty="0" err="1"/>
              <a:t>сұрау</a:t>
            </a:r>
            <a:r>
              <a:rPr lang="ru-RU" dirty="0"/>
              <a:t> </a:t>
            </a:r>
            <a:r>
              <a:rPr lang="ru-RU" dirty="0" err="1"/>
              <a:t>өңделеді</a:t>
            </a:r>
            <a:r>
              <a:rPr lang="ru-RU" dirty="0"/>
              <a:t>•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"180" ; </a:t>
            </a:r>
            <a:r>
              <a:rPr lang="en-US" dirty="0"/>
              <a:t>Ringing-</a:t>
            </a:r>
            <a:r>
              <a:rPr lang="ru-RU" dirty="0" err="1"/>
              <a:t>пайдаланушы</a:t>
            </a:r>
            <a:r>
              <a:rPr lang="ru-RU" dirty="0"/>
              <a:t> </a:t>
            </a:r>
            <a:r>
              <a:rPr lang="ru-RU" dirty="0" err="1"/>
              <a:t>шақырылады</a:t>
            </a:r>
            <a:r>
              <a:rPr lang="ru-RU" dirty="0"/>
              <a:t>. </a:t>
            </a:r>
            <a:r>
              <a:rPr lang="ru-RU" dirty="0" err="1"/>
              <a:t>Кіріс</a:t>
            </a:r>
            <a:r>
              <a:rPr lang="ru-RU" dirty="0"/>
              <a:t> </a:t>
            </a:r>
            <a:r>
              <a:rPr lang="ru-RU" dirty="0" err="1"/>
              <a:t>қоңырауы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сигнал бар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"181"; </a:t>
            </a:r>
            <a:r>
              <a:rPr lang="en-US" dirty="0"/>
              <a:t>Call is Being Forwarded-</a:t>
            </a:r>
            <a:r>
              <a:rPr lang="ru-RU" dirty="0" err="1"/>
              <a:t>қоңырау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пайдаланушыға</a:t>
            </a:r>
            <a:r>
              <a:rPr lang="ru-RU" dirty="0"/>
              <a:t> </a:t>
            </a:r>
            <a:r>
              <a:rPr lang="ru-RU" dirty="0" err="1"/>
              <a:t>жіберіледі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72291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79208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"182"; </a:t>
            </a:r>
            <a:r>
              <a:rPr lang="en-US" dirty="0"/>
              <a:t>Queued-</a:t>
            </a:r>
            <a:r>
              <a:rPr lang="ru-RU" dirty="0" err="1"/>
              <a:t>Шақырылатын</a:t>
            </a:r>
            <a:r>
              <a:rPr lang="ru-RU" dirty="0"/>
              <a:t> абонент </a:t>
            </a:r>
            <a:r>
              <a:rPr lang="ru-RU" dirty="0" err="1"/>
              <a:t>қолжетімсіз</a:t>
            </a:r>
            <a:r>
              <a:rPr lang="ru-RU" dirty="0"/>
              <a:t>, </a:t>
            </a:r>
            <a:r>
              <a:rPr lang="ru-RU" dirty="0" err="1"/>
              <a:t>шақыру</a:t>
            </a:r>
            <a:r>
              <a:rPr lang="ru-RU" dirty="0"/>
              <a:t> </a:t>
            </a:r>
            <a:r>
              <a:rPr lang="ru-RU" dirty="0" err="1"/>
              <a:t>кезекке</a:t>
            </a:r>
            <a:r>
              <a:rPr lang="ru-RU" dirty="0"/>
              <a:t> </a:t>
            </a:r>
            <a:r>
              <a:rPr lang="ru-RU" dirty="0" err="1"/>
              <a:t>қойылды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"183" ; </a:t>
            </a:r>
            <a:r>
              <a:rPr lang="en-US" dirty="0"/>
              <a:t>Session Progress-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жауап</a:t>
            </a:r>
            <a:r>
              <a:rPr lang="ru-RU" dirty="0"/>
              <a:t> </a:t>
            </a:r>
            <a:r>
              <a:rPr lang="en-US" dirty="0"/>
              <a:t>SDP </a:t>
            </a:r>
            <a:r>
              <a:rPr lang="ru-RU" dirty="0" err="1"/>
              <a:t>медианалық</a:t>
            </a:r>
            <a:r>
              <a:rPr lang="ru-RU" dirty="0"/>
              <a:t> </a:t>
            </a:r>
            <a:r>
              <a:rPr lang="ru-RU" dirty="0" err="1"/>
              <a:t>сипаттамасын</a:t>
            </a:r>
            <a:r>
              <a:rPr lang="ru-RU" dirty="0"/>
              <a:t> беру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қолданылады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k-KZ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kk-KZ" dirty="0"/>
          </a:p>
          <a:p>
            <a:pPr algn="ctr"/>
            <a:r>
              <a:rPr lang="ru-RU" b="1" dirty="0" err="1">
                <a:solidFill>
                  <a:schemeClr val="tx2"/>
                </a:solidFill>
              </a:rPr>
              <a:t>Сұраудың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сәтті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орындалуы</a:t>
            </a:r>
            <a:r>
              <a:rPr lang="ru-RU" b="1" dirty="0">
                <a:solidFill>
                  <a:schemeClr val="tx2"/>
                </a:solidFill>
              </a:rPr>
              <a:t>: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"200" ; </a:t>
            </a:r>
            <a:r>
              <a:rPr lang="en-US" dirty="0"/>
              <a:t>OK-</a:t>
            </a:r>
            <a:r>
              <a:rPr lang="ru-RU" dirty="0" err="1"/>
              <a:t>сұранысты</a:t>
            </a:r>
            <a:r>
              <a:rPr lang="ru-RU" dirty="0"/>
              <a:t> </a:t>
            </a:r>
            <a:r>
              <a:rPr lang="ru-RU" dirty="0" err="1"/>
              <a:t>сәтті</a:t>
            </a:r>
            <a:r>
              <a:rPr lang="ru-RU" dirty="0"/>
              <a:t> </a:t>
            </a:r>
            <a:r>
              <a:rPr lang="ru-RU" dirty="0" err="1"/>
              <a:t>орындау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"202"; </a:t>
            </a:r>
            <a:r>
              <a:rPr lang="en-US" dirty="0"/>
              <a:t>Accepted-</a:t>
            </a:r>
            <a:r>
              <a:rPr lang="ru-RU" dirty="0" err="1"/>
              <a:t>сұрау</a:t>
            </a:r>
            <a:r>
              <a:rPr lang="ru-RU" dirty="0"/>
              <a:t> </a:t>
            </a:r>
            <a:r>
              <a:rPr lang="ru-RU" dirty="0" err="1"/>
              <a:t>өңдеуге</a:t>
            </a:r>
            <a:r>
              <a:rPr lang="ru-RU" dirty="0"/>
              <a:t> </a:t>
            </a:r>
            <a:r>
              <a:rPr lang="ru-RU" dirty="0" err="1"/>
              <a:t>қабылданды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k-KZ" dirty="0"/>
          </a:p>
          <a:p>
            <a:pPr algn="ctr"/>
            <a:r>
              <a:rPr lang="ru-RU" b="1" dirty="0" err="1">
                <a:solidFill>
                  <a:schemeClr val="tx2"/>
                </a:solidFill>
              </a:rPr>
              <a:t>Бағыттау</a:t>
            </a:r>
            <a:r>
              <a:rPr lang="ru-RU" dirty="0"/>
              <a:t>:</a:t>
            </a:r>
          </a:p>
          <a:p>
            <a:endParaRPr lang="ru-RU" dirty="0"/>
          </a:p>
          <a:p>
            <a:r>
              <a:rPr lang="ru-RU" dirty="0"/>
              <a:t>• "300"; </a:t>
            </a:r>
            <a:r>
              <a:rPr lang="en-US" dirty="0"/>
              <a:t>Multiple Choices-</a:t>
            </a:r>
            <a:r>
              <a:rPr lang="ru-RU" dirty="0" err="1"/>
              <a:t>жауапта</a:t>
            </a:r>
            <a:r>
              <a:rPr lang="ru-RU" dirty="0"/>
              <a:t> </a:t>
            </a:r>
            <a:r>
              <a:rPr lang="ru-RU" dirty="0" err="1"/>
              <a:t>шақырылатын</a:t>
            </a:r>
            <a:r>
              <a:rPr lang="ru-RU" dirty="0"/>
              <a:t> </a:t>
            </a:r>
            <a:r>
              <a:rPr lang="ru-RU" dirty="0" err="1"/>
              <a:t>пайдаланушыны</a:t>
            </a:r>
            <a:r>
              <a:rPr lang="ru-RU" dirty="0"/>
              <a:t> </a:t>
            </a:r>
            <a:r>
              <a:rPr lang="ru-RU" dirty="0" err="1"/>
              <a:t>табуға</a:t>
            </a:r>
            <a:r>
              <a:rPr lang="ru-RU" dirty="0"/>
              <a:t> </a:t>
            </a:r>
            <a:r>
              <a:rPr lang="ru-RU" dirty="0" err="1"/>
              <a:t>болатын</a:t>
            </a:r>
            <a:r>
              <a:rPr lang="ru-RU" dirty="0"/>
              <a:t> </a:t>
            </a:r>
            <a:r>
              <a:rPr lang="ru-RU" dirty="0" err="1"/>
              <a:t>бірнеше</a:t>
            </a:r>
            <a:r>
              <a:rPr lang="ru-RU" dirty="0"/>
              <a:t> </a:t>
            </a:r>
            <a:r>
              <a:rPr lang="en-US" dirty="0"/>
              <a:t>SIP </a:t>
            </a:r>
            <a:r>
              <a:rPr lang="ru-RU" dirty="0" err="1"/>
              <a:t>мекен-жайы</a:t>
            </a:r>
            <a:r>
              <a:rPr lang="ru-RU" dirty="0"/>
              <a:t> </a:t>
            </a:r>
            <a:r>
              <a:rPr lang="ru-RU" dirty="0" err="1"/>
              <a:t>көрсетілген</a:t>
            </a:r>
            <a:endParaRPr lang="ru-RU" dirty="0"/>
          </a:p>
          <a:p>
            <a:r>
              <a:rPr lang="ru-RU" dirty="0"/>
              <a:t>• "301" ; </a:t>
            </a:r>
            <a:r>
              <a:rPr lang="en-US" dirty="0"/>
              <a:t>Moved Permanently-</a:t>
            </a:r>
            <a:r>
              <a:rPr lang="ru-RU" dirty="0" err="1"/>
              <a:t>Шақырылатын</a:t>
            </a:r>
            <a:r>
              <a:rPr lang="ru-RU" dirty="0"/>
              <a:t> абонент </a:t>
            </a:r>
            <a:r>
              <a:rPr lang="ru-RU" dirty="0" err="1"/>
              <a:t>бұдан</a:t>
            </a:r>
            <a:r>
              <a:rPr lang="ru-RU" dirty="0"/>
              <a:t> </a:t>
            </a:r>
            <a:r>
              <a:rPr lang="ru-RU" dirty="0" err="1"/>
              <a:t>былай</a:t>
            </a:r>
            <a:r>
              <a:rPr lang="ru-RU" dirty="0"/>
              <a:t> </a:t>
            </a:r>
            <a:r>
              <a:rPr lang="ru-RU" dirty="0" err="1"/>
              <a:t>сұрауда</a:t>
            </a:r>
            <a:r>
              <a:rPr lang="ru-RU" dirty="0"/>
              <a:t> </a:t>
            </a:r>
            <a:r>
              <a:rPr lang="ru-RU" dirty="0" err="1"/>
              <a:t>көрсетілген</a:t>
            </a:r>
            <a:r>
              <a:rPr lang="ru-RU" dirty="0"/>
              <a:t> </a:t>
            </a:r>
            <a:r>
              <a:rPr lang="ru-RU" dirty="0" err="1"/>
              <a:t>мекенжай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орналаспайды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"302" ; </a:t>
            </a:r>
            <a:r>
              <a:rPr lang="en-US" dirty="0"/>
              <a:t>Moved Temporarily - </a:t>
            </a:r>
            <a:r>
              <a:rPr lang="ru-RU" dirty="0" err="1"/>
              <a:t>Шақырылатын</a:t>
            </a:r>
            <a:r>
              <a:rPr lang="ru-RU" dirty="0"/>
              <a:t> абонент </a:t>
            </a:r>
            <a:r>
              <a:rPr lang="ru-RU" dirty="0" err="1"/>
              <a:t>сұрау</a:t>
            </a:r>
            <a:r>
              <a:rPr lang="ru-RU" dirty="0"/>
              <a:t> </a:t>
            </a:r>
            <a:r>
              <a:rPr lang="ru-RU" dirty="0" err="1"/>
              <a:t>салуда</a:t>
            </a:r>
            <a:r>
              <a:rPr lang="ru-RU" dirty="0"/>
              <a:t> </a:t>
            </a:r>
            <a:r>
              <a:rPr lang="ru-RU" dirty="0" err="1"/>
              <a:t>көрсетілген</a:t>
            </a:r>
            <a:r>
              <a:rPr lang="ru-RU" dirty="0"/>
              <a:t> </a:t>
            </a:r>
            <a:r>
              <a:rPr lang="ru-RU" dirty="0" err="1"/>
              <a:t>мекенжай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уақытша</a:t>
            </a:r>
            <a:r>
              <a:rPr lang="ru-RU" dirty="0"/>
              <a:t> </a:t>
            </a:r>
            <a:r>
              <a:rPr lang="ru-RU" dirty="0" err="1"/>
              <a:t>орналаспайды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"305" ; </a:t>
            </a:r>
            <a:r>
              <a:rPr lang="en-US" dirty="0"/>
              <a:t>Use Proxy – </a:t>
            </a:r>
            <a:r>
              <a:rPr lang="ru-RU" dirty="0" err="1"/>
              <a:t>кіріс</a:t>
            </a:r>
            <a:r>
              <a:rPr lang="ru-RU" dirty="0"/>
              <a:t> </a:t>
            </a:r>
            <a:r>
              <a:rPr lang="ru-RU" dirty="0" err="1"/>
              <a:t>қоңырау</a:t>
            </a:r>
            <a:r>
              <a:rPr lang="ru-RU" dirty="0"/>
              <a:t> прокси-сервер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өтуі</a:t>
            </a:r>
            <a:r>
              <a:rPr lang="ru-RU" dirty="0"/>
              <a:t> </a:t>
            </a:r>
            <a:r>
              <a:rPr lang="ru-RU" dirty="0" err="1"/>
              <a:t>керек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"380"; </a:t>
            </a:r>
            <a:r>
              <a:rPr lang="en-US" dirty="0"/>
              <a:t>Alternative Service-</a:t>
            </a:r>
            <a:r>
              <a:rPr lang="ru-RU" dirty="0" err="1"/>
              <a:t>сұралған</a:t>
            </a:r>
            <a:r>
              <a:rPr lang="ru-RU" dirty="0"/>
              <a:t> </a:t>
            </a:r>
            <a:r>
              <a:rPr lang="ru-RU" dirty="0" err="1"/>
              <a:t>қызмет</a:t>
            </a:r>
            <a:r>
              <a:rPr lang="ru-RU" dirty="0"/>
              <a:t> </a:t>
            </a:r>
            <a:r>
              <a:rPr lang="ru-RU" dirty="0" err="1"/>
              <a:t>қол</a:t>
            </a:r>
            <a:r>
              <a:rPr lang="ru-RU" dirty="0"/>
              <a:t> </a:t>
            </a:r>
            <a:r>
              <a:rPr lang="ru-RU" dirty="0" err="1"/>
              <a:t>жетімді</a:t>
            </a:r>
            <a:r>
              <a:rPr lang="ru-RU" dirty="0"/>
              <a:t> </a:t>
            </a:r>
            <a:r>
              <a:rPr lang="ru-RU" dirty="0" err="1"/>
              <a:t>емес</a:t>
            </a:r>
            <a:r>
              <a:rPr lang="ru-RU" dirty="0"/>
              <a:t>, </a:t>
            </a:r>
            <a:r>
              <a:rPr lang="ru-RU" dirty="0" err="1"/>
              <a:t>бірақ</a:t>
            </a:r>
            <a:r>
              <a:rPr lang="ru-RU" dirty="0"/>
              <a:t> </a:t>
            </a:r>
            <a:r>
              <a:rPr lang="ru-RU" dirty="0" err="1"/>
              <a:t>балама</a:t>
            </a:r>
            <a:r>
              <a:rPr lang="ru-RU" dirty="0"/>
              <a:t> </a:t>
            </a:r>
            <a:r>
              <a:rPr lang="ru-RU" dirty="0" err="1"/>
              <a:t>нұсқалар</a:t>
            </a:r>
            <a:r>
              <a:rPr lang="ru-RU" dirty="0"/>
              <a:t> бар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k-KZ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723633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20891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kk-KZ" dirty="0"/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Клиент </a:t>
            </a:r>
            <a:r>
              <a:rPr lang="ru-RU" b="1" dirty="0" err="1">
                <a:solidFill>
                  <a:schemeClr val="tx2"/>
                </a:solidFill>
              </a:rPr>
              <a:t>Қатесі</a:t>
            </a:r>
            <a:r>
              <a:rPr lang="ru-RU" dirty="0"/>
              <a:t>:</a:t>
            </a:r>
          </a:p>
          <a:p>
            <a:endParaRPr lang="ru-RU" dirty="0"/>
          </a:p>
          <a:p>
            <a:r>
              <a:rPr lang="ru-RU" dirty="0"/>
              <a:t>• "400" ; </a:t>
            </a:r>
            <a:r>
              <a:rPr lang="en-US" dirty="0"/>
              <a:t>Bad Request-</a:t>
            </a:r>
            <a:r>
              <a:rPr lang="ru-RU" dirty="0" err="1"/>
              <a:t>қате</a:t>
            </a:r>
            <a:r>
              <a:rPr lang="ru-RU" dirty="0"/>
              <a:t> </a:t>
            </a:r>
            <a:r>
              <a:rPr lang="ru-RU" dirty="0" err="1"/>
              <a:t>сұрау</a:t>
            </a:r>
            <a:r>
              <a:rPr lang="ru-RU" dirty="0"/>
              <a:t>, </a:t>
            </a:r>
            <a:r>
              <a:rPr lang="ru-RU" dirty="0" err="1"/>
              <a:t>сұрау</a:t>
            </a:r>
            <a:r>
              <a:rPr lang="ru-RU" dirty="0"/>
              <a:t> </a:t>
            </a:r>
            <a:r>
              <a:rPr lang="ru-RU" dirty="0" err="1"/>
              <a:t>серверге</a:t>
            </a:r>
            <a:r>
              <a:rPr lang="ru-RU" dirty="0"/>
              <a:t> </a:t>
            </a:r>
            <a:r>
              <a:rPr lang="ru-RU" dirty="0" err="1"/>
              <a:t>түсініксіз</a:t>
            </a:r>
            <a:endParaRPr lang="ru-RU" dirty="0"/>
          </a:p>
          <a:p>
            <a:r>
              <a:rPr lang="ru-RU" dirty="0"/>
              <a:t>• "401"; </a:t>
            </a:r>
            <a:r>
              <a:rPr lang="en-US" dirty="0"/>
              <a:t>Unauthorized-</a:t>
            </a:r>
            <a:r>
              <a:rPr lang="ru-RU" dirty="0" err="1"/>
              <a:t>пайдаланушы</a:t>
            </a:r>
            <a:r>
              <a:rPr lang="ru-RU" dirty="0"/>
              <a:t> </a:t>
            </a:r>
            <a:r>
              <a:rPr lang="ru-RU" dirty="0" err="1"/>
              <a:t>серверде</a:t>
            </a:r>
            <a:r>
              <a:rPr lang="ru-RU" dirty="0"/>
              <a:t> </a:t>
            </a:r>
            <a:r>
              <a:rPr lang="ru-RU" dirty="0" err="1"/>
              <a:t>әлі</a:t>
            </a:r>
            <a:r>
              <a:rPr lang="ru-RU" dirty="0"/>
              <a:t> </a:t>
            </a:r>
            <a:r>
              <a:rPr lang="ru-RU" dirty="0" err="1"/>
              <a:t>рұқсат</a:t>
            </a:r>
            <a:r>
              <a:rPr lang="ru-RU" dirty="0"/>
              <a:t> </a:t>
            </a:r>
            <a:r>
              <a:rPr lang="ru-RU" dirty="0" err="1"/>
              <a:t>етілмеген</a:t>
            </a:r>
            <a:r>
              <a:rPr lang="ru-RU" dirty="0"/>
              <a:t> </a:t>
            </a:r>
            <a:r>
              <a:rPr lang="ru-RU" dirty="0" err="1"/>
              <a:t>деген</a:t>
            </a:r>
            <a:r>
              <a:rPr lang="ru-RU" dirty="0"/>
              <a:t> </a:t>
            </a:r>
            <a:r>
              <a:rPr lang="ru-RU" dirty="0" err="1"/>
              <a:t>жауап</a:t>
            </a:r>
            <a:r>
              <a:rPr lang="ru-RU" dirty="0"/>
              <a:t>, осы </a:t>
            </a:r>
            <a:r>
              <a:rPr lang="ru-RU" dirty="0" err="1"/>
              <a:t>жауаптан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 </a:t>
            </a:r>
            <a:r>
              <a:rPr lang="en-US" dirty="0"/>
              <a:t>RIGISTER-</a:t>
            </a:r>
            <a:r>
              <a:rPr lang="ru-RU" dirty="0" err="1"/>
              <a:t>ге</a:t>
            </a:r>
            <a:r>
              <a:rPr lang="ru-RU" dirty="0"/>
              <a:t> логин мен </a:t>
            </a:r>
            <a:r>
              <a:rPr lang="ru-RU" dirty="0" err="1"/>
              <a:t>парольмен</a:t>
            </a:r>
            <a:r>
              <a:rPr lang="ru-RU" dirty="0"/>
              <a:t> </a:t>
            </a:r>
            <a:r>
              <a:rPr lang="ru-RU" dirty="0" err="1"/>
              <a:t>қайта</a:t>
            </a:r>
            <a:r>
              <a:rPr lang="ru-RU" dirty="0"/>
              <a:t> </a:t>
            </a:r>
            <a:r>
              <a:rPr lang="ru-RU" dirty="0" err="1"/>
              <a:t>сұрау</a:t>
            </a:r>
            <a:r>
              <a:rPr lang="ru-RU" dirty="0"/>
              <a:t> </a:t>
            </a:r>
            <a:r>
              <a:rPr lang="ru-RU" dirty="0" err="1"/>
              <a:t>жіберіледі</a:t>
            </a:r>
            <a:endParaRPr lang="ru-RU" dirty="0"/>
          </a:p>
          <a:p>
            <a:r>
              <a:rPr lang="ru-RU" dirty="0"/>
              <a:t>• "402" ; </a:t>
            </a:r>
            <a:r>
              <a:rPr lang="en-US" dirty="0"/>
              <a:t>Payment Required-</a:t>
            </a:r>
            <a:r>
              <a:rPr lang="ru-RU" dirty="0" err="1"/>
              <a:t>төлем</a:t>
            </a:r>
            <a:r>
              <a:rPr lang="ru-RU" dirty="0"/>
              <a:t> </a:t>
            </a:r>
            <a:r>
              <a:rPr lang="ru-RU" dirty="0" err="1"/>
              <a:t>қажет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"403"; </a:t>
            </a:r>
            <a:r>
              <a:rPr lang="en-US" dirty="0"/>
              <a:t>Forbidden-</a:t>
            </a:r>
            <a:r>
              <a:rPr lang="ru-RU" dirty="0"/>
              <a:t>абонент </a:t>
            </a:r>
            <a:r>
              <a:rPr lang="ru-RU" dirty="0" err="1"/>
              <a:t>тіркелмеген</a:t>
            </a:r>
            <a:r>
              <a:rPr lang="ru-RU" dirty="0"/>
              <a:t>, </a:t>
            </a:r>
            <a:r>
              <a:rPr lang="ru-RU" dirty="0" err="1"/>
              <a:t>жоқ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"404" ; </a:t>
            </a:r>
            <a:r>
              <a:rPr lang="en-US" dirty="0"/>
              <a:t>Not Found – </a:t>
            </a:r>
            <a:r>
              <a:rPr lang="ru-RU" dirty="0" err="1"/>
              <a:t>Шақырылатын</a:t>
            </a:r>
            <a:r>
              <a:rPr lang="ru-RU" dirty="0"/>
              <a:t> абонент </a:t>
            </a:r>
            <a:r>
              <a:rPr lang="ru-RU" dirty="0" err="1"/>
              <a:t>серверден</a:t>
            </a:r>
            <a:r>
              <a:rPr lang="ru-RU" dirty="0"/>
              <a:t> </a:t>
            </a:r>
            <a:r>
              <a:rPr lang="ru-RU" dirty="0" err="1"/>
              <a:t>табылмады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"405" ; </a:t>
            </a:r>
            <a:r>
              <a:rPr lang="en-US" dirty="0"/>
              <a:t>method not Allowed – </a:t>
            </a:r>
            <a:r>
              <a:rPr lang="ru-RU" dirty="0" err="1"/>
              <a:t>әдісті</a:t>
            </a:r>
            <a:r>
              <a:rPr lang="ru-RU" dirty="0"/>
              <a:t> сервер </a:t>
            </a:r>
            <a:r>
              <a:rPr lang="ru-RU" dirty="0" err="1"/>
              <a:t>қолдамайды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"406"; </a:t>
            </a:r>
            <a:r>
              <a:rPr lang="en-US" dirty="0"/>
              <a:t>Not Acceptable-</a:t>
            </a:r>
            <a:r>
              <a:rPr lang="ru-RU" dirty="0" err="1"/>
              <a:t>пайдаланушы</a:t>
            </a:r>
            <a:r>
              <a:rPr lang="ru-RU" dirty="0"/>
              <a:t> </a:t>
            </a:r>
            <a:r>
              <a:rPr lang="ru-RU" dirty="0" err="1"/>
              <a:t>қол</a:t>
            </a:r>
            <a:r>
              <a:rPr lang="ru-RU" dirty="0"/>
              <a:t> </a:t>
            </a:r>
            <a:r>
              <a:rPr lang="ru-RU" dirty="0" err="1"/>
              <a:t>жетімді</a:t>
            </a:r>
            <a:r>
              <a:rPr lang="ru-RU" dirty="0"/>
              <a:t> </a:t>
            </a:r>
            <a:r>
              <a:rPr lang="ru-RU" dirty="0" err="1"/>
              <a:t>емес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"407" ; </a:t>
            </a:r>
            <a:r>
              <a:rPr lang="en-US" dirty="0"/>
              <a:t>Proxy Authentication Required-</a:t>
            </a:r>
            <a:r>
              <a:rPr lang="ru-RU" dirty="0" err="1"/>
              <a:t>серверде</a:t>
            </a:r>
            <a:r>
              <a:rPr lang="ru-RU" dirty="0"/>
              <a:t> аутентификация </a:t>
            </a:r>
            <a:r>
              <a:rPr lang="ru-RU" dirty="0" err="1"/>
              <a:t>қажет</a:t>
            </a:r>
            <a:r>
              <a:rPr lang="ru-RU" dirty="0"/>
              <a:t>* "408" ; </a:t>
            </a:r>
            <a:r>
              <a:rPr lang="en-US" dirty="0"/>
              <a:t>Request Timeout - </a:t>
            </a:r>
            <a:r>
              <a:rPr lang="ru-RU" dirty="0" err="1"/>
              <a:t>сұранысты</a:t>
            </a:r>
            <a:r>
              <a:rPr lang="ru-RU" dirty="0"/>
              <a:t> </a:t>
            </a:r>
            <a:r>
              <a:rPr lang="ru-RU" dirty="0" err="1"/>
              <a:t>өңдеу</a:t>
            </a:r>
            <a:r>
              <a:rPr lang="ru-RU" dirty="0"/>
              <a:t> </a:t>
            </a:r>
            <a:r>
              <a:rPr lang="ru-RU" dirty="0" err="1"/>
              <a:t>уақыты</a:t>
            </a:r>
            <a:r>
              <a:rPr lang="ru-RU" dirty="0"/>
              <a:t> </a:t>
            </a:r>
            <a:r>
              <a:rPr lang="ru-RU" dirty="0" err="1"/>
              <a:t>аяқталды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"409" ; </a:t>
            </a:r>
            <a:r>
              <a:rPr lang="en-US" dirty="0"/>
              <a:t>Conflict </a:t>
            </a:r>
            <a:r>
              <a:rPr lang="ru-RU" dirty="0" err="1"/>
              <a:t>сұранысы</a:t>
            </a:r>
            <a:r>
              <a:rPr lang="ru-RU" dirty="0"/>
              <a:t> </a:t>
            </a:r>
            <a:r>
              <a:rPr lang="ru-RU" dirty="0" err="1"/>
              <a:t>сервердің</a:t>
            </a:r>
            <a:r>
              <a:rPr lang="ru-RU" dirty="0"/>
              <a:t>/</a:t>
            </a:r>
            <a:r>
              <a:rPr lang="ru-RU" dirty="0" err="1"/>
              <a:t>клиенттің</a:t>
            </a:r>
            <a:r>
              <a:rPr lang="ru-RU" dirty="0"/>
              <a:t> </a:t>
            </a:r>
            <a:r>
              <a:rPr lang="ru-RU" dirty="0" err="1"/>
              <a:t>ағымдағы</a:t>
            </a:r>
            <a:r>
              <a:rPr lang="ru-RU" dirty="0"/>
              <a:t> </a:t>
            </a:r>
            <a:r>
              <a:rPr lang="ru-RU" dirty="0" err="1"/>
              <a:t>жағдайымен</a:t>
            </a:r>
            <a:r>
              <a:rPr lang="ru-RU" dirty="0"/>
              <a:t> </a:t>
            </a:r>
            <a:r>
              <a:rPr lang="ru-RU" dirty="0" err="1"/>
              <a:t>қақтығысқа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орындалмайды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"410"; </a:t>
            </a:r>
            <a:r>
              <a:rPr lang="en-US" dirty="0"/>
              <a:t>Gone - </a:t>
            </a:r>
            <a:r>
              <a:rPr lang="ru-RU" dirty="0" err="1"/>
              <a:t>сұралған</a:t>
            </a:r>
            <a:r>
              <a:rPr lang="ru-RU" dirty="0"/>
              <a:t> </a:t>
            </a:r>
            <a:r>
              <a:rPr lang="ru-RU" dirty="0" err="1"/>
              <a:t>пайдаланушы</a:t>
            </a:r>
            <a:r>
              <a:rPr lang="ru-RU" dirty="0"/>
              <a:t> </a:t>
            </a:r>
            <a:r>
              <a:rPr lang="ru-RU" dirty="0" err="1"/>
              <a:t>енді</a:t>
            </a:r>
            <a:r>
              <a:rPr lang="ru-RU" dirty="0"/>
              <a:t> </a:t>
            </a:r>
            <a:r>
              <a:rPr lang="ru-RU" dirty="0" err="1"/>
              <a:t>серверде</a:t>
            </a:r>
            <a:r>
              <a:rPr lang="ru-RU" dirty="0"/>
              <a:t> </a:t>
            </a:r>
            <a:r>
              <a:rPr lang="ru-RU" dirty="0" err="1"/>
              <a:t>қол</a:t>
            </a:r>
            <a:r>
              <a:rPr lang="ru-RU" dirty="0"/>
              <a:t> </a:t>
            </a:r>
            <a:r>
              <a:rPr lang="ru-RU" dirty="0" err="1"/>
              <a:t>жетімді</a:t>
            </a:r>
            <a:r>
              <a:rPr lang="ru-RU" dirty="0"/>
              <a:t> </a:t>
            </a:r>
            <a:r>
              <a:rPr lang="ru-RU" dirty="0" err="1"/>
              <a:t>емес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қоңырауды</a:t>
            </a:r>
            <a:r>
              <a:rPr lang="ru-RU" dirty="0"/>
              <a:t> </a:t>
            </a:r>
            <a:r>
              <a:rPr lang="ru-RU" dirty="0" err="1"/>
              <a:t>аудару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мекен-жайы</a:t>
            </a:r>
            <a:r>
              <a:rPr lang="ru-RU" dirty="0"/>
              <a:t> </a:t>
            </a:r>
            <a:r>
              <a:rPr lang="ru-RU" dirty="0" err="1"/>
              <a:t>жоқ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"411" ; </a:t>
            </a:r>
            <a:r>
              <a:rPr lang="en-US" dirty="0"/>
              <a:t>Length Required-</a:t>
            </a:r>
            <a:r>
              <a:rPr lang="ru-RU" dirty="0"/>
              <a:t>сервер </a:t>
            </a:r>
            <a:r>
              <a:rPr lang="ru-RU" dirty="0" err="1"/>
              <a:t>белгілі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en-US" dirty="0"/>
              <a:t>Content-Length </a:t>
            </a:r>
            <a:r>
              <a:rPr lang="ru-RU" dirty="0" err="1"/>
              <a:t>өрісінсіз</a:t>
            </a:r>
            <a:r>
              <a:rPr lang="ru-RU" dirty="0"/>
              <a:t> </a:t>
            </a:r>
            <a:r>
              <a:rPr lang="ru-RU" dirty="0" err="1"/>
              <a:t>сұрауды</a:t>
            </a:r>
            <a:r>
              <a:rPr lang="ru-RU" dirty="0"/>
              <a:t> </a:t>
            </a:r>
            <a:r>
              <a:rPr lang="ru-RU" dirty="0" err="1"/>
              <a:t>қабылдаудан</a:t>
            </a:r>
            <a:r>
              <a:rPr lang="ru-RU" dirty="0"/>
              <a:t> бас </a:t>
            </a:r>
            <a:r>
              <a:rPr lang="ru-RU" dirty="0" err="1"/>
              <a:t>тартады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"413" ; </a:t>
            </a:r>
            <a:r>
              <a:rPr lang="en-US" dirty="0"/>
              <a:t>Request Entity Too Large-</a:t>
            </a:r>
            <a:r>
              <a:rPr lang="ru-RU" dirty="0"/>
              <a:t>сервер </a:t>
            </a:r>
            <a:r>
              <a:rPr lang="ru-RU" dirty="0" err="1"/>
              <a:t>сұрау</a:t>
            </a:r>
            <a:r>
              <a:rPr lang="ru-RU" dirty="0"/>
              <a:t> </a:t>
            </a:r>
            <a:r>
              <a:rPr lang="ru-RU" dirty="0" err="1"/>
              <a:t>салуға</a:t>
            </a:r>
            <a:r>
              <a:rPr lang="ru-RU" dirty="0"/>
              <a:t> </a:t>
            </a:r>
            <a:r>
              <a:rPr lang="ru-RU" dirty="0" err="1"/>
              <a:t>қызмет</a:t>
            </a:r>
            <a:r>
              <a:rPr lang="ru-RU" dirty="0"/>
              <a:t> </a:t>
            </a:r>
            <a:r>
              <a:rPr lang="ru-RU" dirty="0" err="1"/>
              <a:t>көрсетуден</a:t>
            </a:r>
            <a:r>
              <a:rPr lang="ru-RU" dirty="0"/>
              <a:t> бас </a:t>
            </a:r>
            <a:r>
              <a:rPr lang="ru-RU" dirty="0" err="1"/>
              <a:t>тартады</a:t>
            </a:r>
            <a:r>
              <a:rPr lang="ru-RU" dirty="0"/>
              <a:t>, </a:t>
            </a:r>
            <a:r>
              <a:rPr lang="ru-RU" dirty="0" err="1"/>
              <a:t>өйткені</a:t>
            </a:r>
            <a:r>
              <a:rPr lang="ru-RU" dirty="0"/>
              <a:t> </a:t>
            </a:r>
            <a:r>
              <a:rPr lang="ru-RU" dirty="0" err="1"/>
              <a:t>сұрау</a:t>
            </a:r>
            <a:r>
              <a:rPr lang="ru-RU" dirty="0"/>
              <a:t> </a:t>
            </a:r>
            <a:r>
              <a:rPr lang="ru-RU" dirty="0" err="1"/>
              <a:t>көлемі</a:t>
            </a:r>
            <a:r>
              <a:rPr lang="ru-RU" dirty="0"/>
              <a:t> </a:t>
            </a:r>
            <a:r>
              <a:rPr lang="ru-RU" dirty="0" err="1"/>
              <a:t>тым</a:t>
            </a:r>
            <a:r>
              <a:rPr lang="ru-RU" dirty="0"/>
              <a:t> </a:t>
            </a:r>
            <a:r>
              <a:rPr lang="ru-RU" dirty="0" err="1"/>
              <a:t>үлкен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218024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3438"/>
            <a:ext cx="835292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"414" ; </a:t>
            </a:r>
            <a:r>
              <a:rPr lang="en-US" dirty="0"/>
              <a:t>Request-URI Too Large </a:t>
            </a:r>
            <a:r>
              <a:rPr lang="ru-RU" dirty="0" err="1"/>
              <a:t>сервері</a:t>
            </a:r>
            <a:r>
              <a:rPr lang="ru-RU" dirty="0"/>
              <a:t> </a:t>
            </a:r>
            <a:r>
              <a:rPr lang="ru-RU" dirty="0" err="1"/>
              <a:t>сұранымға</a:t>
            </a:r>
            <a:r>
              <a:rPr lang="ru-RU" dirty="0"/>
              <a:t> </a:t>
            </a:r>
            <a:r>
              <a:rPr lang="ru-RU" dirty="0" err="1"/>
              <a:t>қызмет</a:t>
            </a:r>
            <a:r>
              <a:rPr lang="ru-RU" dirty="0"/>
              <a:t> </a:t>
            </a:r>
            <a:r>
              <a:rPr lang="ru-RU" dirty="0" err="1"/>
              <a:t>көрсетуден</a:t>
            </a:r>
            <a:r>
              <a:rPr lang="ru-RU" dirty="0"/>
              <a:t> бас </a:t>
            </a:r>
            <a:r>
              <a:rPr lang="ru-RU" dirty="0" err="1"/>
              <a:t>тартады</a:t>
            </a:r>
            <a:r>
              <a:rPr lang="ru-RU" dirty="0"/>
              <a:t>, </a:t>
            </a:r>
            <a:r>
              <a:rPr lang="ru-RU" dirty="0" err="1"/>
              <a:t>өйткені</a:t>
            </a:r>
            <a:r>
              <a:rPr lang="ru-RU" dirty="0"/>
              <a:t> </a:t>
            </a:r>
            <a:r>
              <a:rPr lang="ru-RU" dirty="0" err="1"/>
              <a:t>сұралған</a:t>
            </a:r>
            <a:r>
              <a:rPr lang="ru-RU" dirty="0"/>
              <a:t> </a:t>
            </a:r>
            <a:r>
              <a:rPr lang="en-US" dirty="0"/>
              <a:t>URI </a:t>
            </a:r>
            <a:r>
              <a:rPr lang="ru-RU" dirty="0" err="1"/>
              <a:t>серверден</a:t>
            </a:r>
            <a:r>
              <a:rPr lang="ru-RU" dirty="0"/>
              <a:t> </a:t>
            </a:r>
            <a:r>
              <a:rPr lang="ru-RU" dirty="0" err="1"/>
              <a:t>гөрі</a:t>
            </a:r>
            <a:r>
              <a:rPr lang="ru-RU" dirty="0"/>
              <a:t> </a:t>
            </a:r>
            <a:r>
              <a:rPr lang="ru-RU" dirty="0" err="1"/>
              <a:t>көп</a:t>
            </a:r>
            <a:r>
              <a:rPr lang="ru-RU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"415"; </a:t>
            </a:r>
            <a:r>
              <a:rPr lang="en-US" dirty="0"/>
              <a:t>Unsupported Media Type – </a:t>
            </a:r>
            <a:r>
              <a:rPr lang="ru-RU" dirty="0"/>
              <a:t>сервер </a:t>
            </a:r>
            <a:r>
              <a:rPr lang="ru-RU" dirty="0" err="1"/>
              <a:t>сұрауды</a:t>
            </a:r>
            <a:r>
              <a:rPr lang="ru-RU" dirty="0"/>
              <a:t> </a:t>
            </a:r>
            <a:r>
              <a:rPr lang="ru-RU" dirty="0" err="1"/>
              <a:t>өңдеуден</a:t>
            </a:r>
            <a:r>
              <a:rPr lang="ru-RU" dirty="0"/>
              <a:t> бас </a:t>
            </a:r>
            <a:r>
              <a:rPr lang="ru-RU" dirty="0" err="1"/>
              <a:t>тартады</a:t>
            </a:r>
            <a:r>
              <a:rPr lang="ru-RU" dirty="0"/>
              <a:t>, </a:t>
            </a:r>
            <a:r>
              <a:rPr lang="ru-RU" dirty="0" err="1"/>
              <a:t>өйткені</a:t>
            </a:r>
            <a:r>
              <a:rPr lang="ru-RU" dirty="0"/>
              <a:t> </a:t>
            </a:r>
            <a:r>
              <a:rPr lang="ru-RU" dirty="0" err="1"/>
              <a:t>сұрау</a:t>
            </a:r>
            <a:r>
              <a:rPr lang="ru-RU" dirty="0"/>
              <a:t> </a:t>
            </a:r>
            <a:r>
              <a:rPr lang="ru-RU" dirty="0" err="1"/>
              <a:t>хабарламасының</a:t>
            </a:r>
            <a:r>
              <a:rPr lang="ru-RU" dirty="0"/>
              <a:t> </a:t>
            </a:r>
            <a:r>
              <a:rPr lang="ru-RU" dirty="0" err="1"/>
              <a:t>денесі</a:t>
            </a:r>
            <a:r>
              <a:rPr lang="ru-RU" dirty="0"/>
              <a:t> сервер </a:t>
            </a:r>
            <a:r>
              <a:rPr lang="ru-RU" dirty="0" err="1"/>
              <a:t>қолдамайтын</a:t>
            </a:r>
            <a:r>
              <a:rPr lang="ru-RU" dirty="0"/>
              <a:t> </a:t>
            </a:r>
            <a:r>
              <a:rPr lang="ru-RU" dirty="0" err="1"/>
              <a:t>форматта</a:t>
            </a:r>
            <a:r>
              <a:rPr lang="ru-RU" dirty="0"/>
              <a:t>. Сервер </a:t>
            </a:r>
            <a:r>
              <a:rPr lang="ru-RU" dirty="0" err="1"/>
              <a:t>тақырып</a:t>
            </a:r>
            <a:r>
              <a:rPr lang="ru-RU" dirty="0"/>
              <a:t> </a:t>
            </a:r>
            <a:r>
              <a:rPr lang="ru-RU" dirty="0" err="1"/>
              <a:t>өрісінде</a:t>
            </a:r>
            <a:r>
              <a:rPr lang="ru-RU" dirty="0"/>
              <a:t> </a:t>
            </a:r>
            <a:r>
              <a:rPr lang="en-US" dirty="0"/>
              <a:t>Accept, Accept-Encoding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en-US" dirty="0"/>
              <a:t>Accept-Language </a:t>
            </a:r>
            <a:r>
              <a:rPr lang="ru-RU" dirty="0" err="1"/>
              <a:t>көмегімен</a:t>
            </a:r>
            <a:r>
              <a:rPr lang="ru-RU" dirty="0"/>
              <a:t> </a:t>
            </a:r>
            <a:r>
              <a:rPr lang="ru-RU" dirty="0" err="1"/>
              <a:t>жарамды</a:t>
            </a:r>
            <a:r>
              <a:rPr lang="ru-RU" dirty="0"/>
              <a:t> </a:t>
            </a:r>
            <a:r>
              <a:rPr lang="ru-RU" dirty="0" err="1"/>
              <a:t>пішімдер</a:t>
            </a:r>
            <a:r>
              <a:rPr lang="ru-RU" dirty="0"/>
              <a:t> </a:t>
            </a:r>
            <a:r>
              <a:rPr lang="ru-RU" dirty="0" err="1"/>
              <a:t>тізімін</a:t>
            </a:r>
            <a:r>
              <a:rPr lang="ru-RU" dirty="0"/>
              <a:t> </a:t>
            </a:r>
            <a:r>
              <a:rPr lang="ru-RU" dirty="0" err="1"/>
              <a:t>қайтаруы</a:t>
            </a:r>
            <a:r>
              <a:rPr lang="ru-RU" dirty="0"/>
              <a:t> </a:t>
            </a:r>
            <a:r>
              <a:rPr lang="ru-RU" dirty="0" err="1"/>
              <a:t>керек</a:t>
            </a:r>
            <a:r>
              <a:rPr lang="ru-RU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"420" ; </a:t>
            </a:r>
            <a:r>
              <a:rPr lang="en-US" dirty="0"/>
              <a:t>Bad Extension – </a:t>
            </a:r>
            <a:r>
              <a:rPr lang="ru-RU" dirty="0"/>
              <a:t>сервер </a:t>
            </a:r>
            <a:r>
              <a:rPr lang="en-US" dirty="0"/>
              <a:t>SIP </a:t>
            </a:r>
            <a:r>
              <a:rPr lang="ru-RU" dirty="0" err="1"/>
              <a:t>протоколының</a:t>
            </a:r>
            <a:r>
              <a:rPr lang="ru-RU" dirty="0"/>
              <a:t> </a:t>
            </a:r>
            <a:r>
              <a:rPr lang="ru-RU" dirty="0" err="1"/>
              <a:t>кеңейтілуін</a:t>
            </a:r>
            <a:r>
              <a:rPr lang="ru-RU" dirty="0"/>
              <a:t> </a:t>
            </a:r>
            <a:r>
              <a:rPr lang="ru-RU" dirty="0" err="1"/>
              <a:t>түсінбеді</a:t>
            </a:r>
            <a:r>
              <a:rPr lang="ru-RU" dirty="0"/>
              <a:t>• "480"; </a:t>
            </a:r>
            <a:r>
              <a:rPr lang="en-US" dirty="0"/>
              <a:t>Temporarily not available-</a:t>
            </a:r>
            <a:r>
              <a:rPr lang="ru-RU" dirty="0" err="1"/>
              <a:t>бағыт</a:t>
            </a:r>
            <a:r>
              <a:rPr lang="ru-RU" dirty="0"/>
              <a:t> </a:t>
            </a:r>
            <a:r>
              <a:rPr lang="ru-RU" dirty="0" err="1"/>
              <a:t>уақытша</a:t>
            </a:r>
            <a:r>
              <a:rPr lang="ru-RU" dirty="0"/>
              <a:t> </a:t>
            </a:r>
            <a:r>
              <a:rPr lang="ru-RU" dirty="0" err="1"/>
              <a:t>қол</a:t>
            </a:r>
            <a:r>
              <a:rPr lang="ru-RU" dirty="0"/>
              <a:t> </a:t>
            </a:r>
            <a:r>
              <a:rPr lang="ru-RU" dirty="0" err="1"/>
              <a:t>жетімді</a:t>
            </a:r>
            <a:r>
              <a:rPr lang="ru-RU" dirty="0"/>
              <a:t> </a:t>
            </a:r>
            <a:r>
              <a:rPr lang="ru-RU" dirty="0" err="1"/>
              <a:t>емес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"481"; </a:t>
            </a:r>
            <a:r>
              <a:rPr lang="en-US" dirty="0"/>
              <a:t>Call Leg/Transaction Does Not Exist –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жауап</a:t>
            </a:r>
            <a:r>
              <a:rPr lang="ru-RU" dirty="0"/>
              <a:t>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жағдайда</a:t>
            </a:r>
            <a:r>
              <a:rPr lang="ru-RU" dirty="0"/>
              <a:t> </a:t>
            </a:r>
            <a:r>
              <a:rPr lang="ru-RU" dirty="0" err="1"/>
              <a:t>қайтарылады</a:t>
            </a:r>
            <a:r>
              <a:rPr lang="ru-RU" dirty="0"/>
              <a:t>: сервер </a:t>
            </a:r>
            <a:r>
              <a:rPr lang="en-US" dirty="0"/>
              <a:t>BYE </a:t>
            </a:r>
            <a:r>
              <a:rPr lang="ru-RU" dirty="0" err="1"/>
              <a:t>сұрауын</a:t>
            </a:r>
            <a:r>
              <a:rPr lang="ru-RU" dirty="0"/>
              <a:t> </a:t>
            </a:r>
            <a:r>
              <a:rPr lang="ru-RU" dirty="0" err="1"/>
              <a:t>алды</a:t>
            </a:r>
            <a:r>
              <a:rPr lang="ru-RU" dirty="0"/>
              <a:t>,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кез-келген</a:t>
            </a:r>
            <a:r>
              <a:rPr lang="ru-RU" dirty="0"/>
              <a:t> </a:t>
            </a:r>
            <a:r>
              <a:rPr lang="ru-RU" dirty="0" err="1"/>
              <a:t>қоңырауға</a:t>
            </a:r>
            <a:r>
              <a:rPr lang="ru-RU" dirty="0"/>
              <a:t> </a:t>
            </a:r>
            <a:r>
              <a:rPr lang="ru-RU" dirty="0" err="1"/>
              <a:t>сәйкес</a:t>
            </a:r>
            <a:r>
              <a:rPr lang="ru-RU" dirty="0"/>
              <a:t> </a:t>
            </a:r>
            <a:r>
              <a:rPr lang="ru-RU" dirty="0" err="1"/>
              <a:t>келмейді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сервер </a:t>
            </a:r>
            <a:r>
              <a:rPr lang="en-US" dirty="0"/>
              <a:t>CANCEL </a:t>
            </a:r>
            <a:r>
              <a:rPr lang="ru-RU" dirty="0" err="1"/>
              <a:t>сұрауын</a:t>
            </a:r>
            <a:r>
              <a:rPr lang="ru-RU" dirty="0"/>
              <a:t> </a:t>
            </a:r>
            <a:r>
              <a:rPr lang="ru-RU" dirty="0" err="1"/>
              <a:t>алды</a:t>
            </a:r>
            <a:r>
              <a:rPr lang="ru-RU" dirty="0"/>
              <a:t>,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қолданыстағы</a:t>
            </a:r>
            <a:r>
              <a:rPr lang="ru-RU" dirty="0"/>
              <a:t> </a:t>
            </a:r>
            <a:r>
              <a:rPr lang="ru-RU" dirty="0" err="1"/>
              <a:t>транзакцияға</a:t>
            </a:r>
            <a:r>
              <a:rPr lang="ru-RU" dirty="0"/>
              <a:t> </a:t>
            </a:r>
            <a:r>
              <a:rPr lang="ru-RU" dirty="0" err="1"/>
              <a:t>сәйкес</a:t>
            </a:r>
            <a:r>
              <a:rPr lang="ru-RU" dirty="0"/>
              <a:t> </a:t>
            </a:r>
            <a:r>
              <a:rPr lang="ru-RU" dirty="0" err="1"/>
              <a:t>келмейді</a:t>
            </a:r>
            <a:r>
              <a:rPr lang="ru-RU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"482" ; </a:t>
            </a:r>
            <a:r>
              <a:rPr lang="en-US" dirty="0"/>
              <a:t>Loop Detected – </a:t>
            </a:r>
            <a:r>
              <a:rPr lang="ru-RU" dirty="0" err="1"/>
              <a:t>сұрау</a:t>
            </a:r>
            <a:r>
              <a:rPr lang="ru-RU" dirty="0"/>
              <a:t> </a:t>
            </a:r>
            <a:r>
              <a:rPr lang="ru-RU" dirty="0" err="1"/>
              <a:t>салуды</a:t>
            </a:r>
            <a:r>
              <a:rPr lang="ru-RU" dirty="0"/>
              <a:t> </a:t>
            </a:r>
            <a:r>
              <a:rPr lang="ru-RU" dirty="0" err="1"/>
              <a:t>берудің</a:t>
            </a:r>
            <a:r>
              <a:rPr lang="ru-RU" dirty="0"/>
              <a:t> </a:t>
            </a:r>
            <a:r>
              <a:rPr lang="ru-RU" dirty="0" err="1"/>
              <a:t>жабық</a:t>
            </a:r>
            <a:r>
              <a:rPr lang="ru-RU" dirty="0"/>
              <a:t> </a:t>
            </a:r>
            <a:r>
              <a:rPr lang="ru-RU" dirty="0" err="1"/>
              <a:t>бағыты</a:t>
            </a:r>
            <a:r>
              <a:rPr lang="ru-RU" dirty="0"/>
              <a:t> </a:t>
            </a:r>
            <a:r>
              <a:rPr lang="ru-RU" dirty="0" err="1"/>
              <a:t>табылды</a:t>
            </a:r>
            <a:r>
              <a:rPr lang="ru-RU" dirty="0"/>
              <a:t>• "483" ; </a:t>
            </a:r>
            <a:r>
              <a:rPr lang="en-US" dirty="0" err="1"/>
              <a:t>oo</a:t>
            </a:r>
            <a:r>
              <a:rPr lang="en-US" dirty="0"/>
              <a:t> Many Hops – </a:t>
            </a:r>
            <a:r>
              <a:rPr lang="ru-RU" dirty="0"/>
              <a:t>прокси-</a:t>
            </a:r>
            <a:r>
              <a:rPr lang="ru-RU" dirty="0" err="1"/>
              <a:t>серверлердің</a:t>
            </a:r>
            <a:r>
              <a:rPr lang="ru-RU" dirty="0"/>
              <a:t> </a:t>
            </a:r>
            <a:r>
              <a:rPr lang="ru-RU" dirty="0" err="1"/>
              <a:t>өту</a:t>
            </a:r>
            <a:r>
              <a:rPr lang="ru-RU" dirty="0"/>
              <a:t> саны </a:t>
            </a:r>
            <a:r>
              <a:rPr lang="en-US" dirty="0"/>
              <a:t>Max-Forwards </a:t>
            </a:r>
            <a:r>
              <a:rPr lang="ru-RU" dirty="0" err="1"/>
              <a:t>өрісінде</a:t>
            </a:r>
            <a:r>
              <a:rPr lang="ru-RU" dirty="0"/>
              <a:t> </a:t>
            </a:r>
            <a:r>
              <a:rPr lang="ru-RU" dirty="0" err="1"/>
              <a:t>көрсетілгеннен</a:t>
            </a:r>
            <a:r>
              <a:rPr lang="ru-RU" dirty="0"/>
              <a:t> </a:t>
            </a:r>
            <a:r>
              <a:rPr lang="ru-RU" dirty="0" err="1"/>
              <a:t>асып</a:t>
            </a:r>
            <a:r>
              <a:rPr lang="ru-RU" dirty="0"/>
              <a:t> </a:t>
            </a:r>
            <a:r>
              <a:rPr lang="ru-RU" dirty="0" err="1"/>
              <a:t>кетті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"484" ; </a:t>
            </a:r>
            <a:r>
              <a:rPr lang="en-US" dirty="0"/>
              <a:t>Address Incomplete - </a:t>
            </a:r>
            <a:r>
              <a:rPr lang="ru-RU" dirty="0" err="1"/>
              <a:t>сұрауда</a:t>
            </a:r>
            <a:r>
              <a:rPr lang="ru-RU" dirty="0"/>
              <a:t> </a:t>
            </a:r>
            <a:r>
              <a:rPr lang="ru-RU" dirty="0" err="1"/>
              <a:t>толық</a:t>
            </a:r>
            <a:r>
              <a:rPr lang="ru-RU" dirty="0"/>
              <a:t> </a:t>
            </a:r>
            <a:r>
              <a:rPr lang="ru-RU" dirty="0" err="1"/>
              <a:t>мекен-жайы</a:t>
            </a:r>
            <a:r>
              <a:rPr lang="ru-RU" dirty="0"/>
              <a:t> </a:t>
            </a:r>
            <a:r>
              <a:rPr lang="ru-RU" dirty="0" err="1"/>
              <a:t>жоқ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"485"; </a:t>
            </a:r>
            <a:r>
              <a:rPr lang="en-US" dirty="0"/>
              <a:t>Ambiguous-</a:t>
            </a:r>
            <a:r>
              <a:rPr lang="ru-RU" dirty="0" err="1"/>
              <a:t>шақырылатын</a:t>
            </a:r>
            <a:r>
              <a:rPr lang="ru-RU" dirty="0"/>
              <a:t> </a:t>
            </a:r>
            <a:r>
              <a:rPr lang="ru-RU" dirty="0" err="1"/>
              <a:t>пайдаланушының</a:t>
            </a:r>
            <a:r>
              <a:rPr lang="ru-RU" dirty="0"/>
              <a:t> </a:t>
            </a:r>
            <a:r>
              <a:rPr lang="ru-RU" dirty="0" err="1"/>
              <a:t>мекен-жайы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мәнді</a:t>
            </a:r>
            <a:r>
              <a:rPr lang="ru-RU" dirty="0"/>
              <a:t> </a:t>
            </a:r>
            <a:r>
              <a:rPr lang="ru-RU" dirty="0" err="1"/>
              <a:t>емес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"486" ; </a:t>
            </a:r>
            <a:r>
              <a:rPr lang="en-US" dirty="0"/>
              <a:t>Busy Here - </a:t>
            </a:r>
            <a:r>
              <a:rPr lang="ru-RU" dirty="0"/>
              <a:t>абонент бос </a:t>
            </a:r>
            <a:r>
              <a:rPr lang="ru-RU" dirty="0" err="1"/>
              <a:t>емес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"487" ; </a:t>
            </a:r>
            <a:r>
              <a:rPr lang="en-US" dirty="0"/>
              <a:t>Request Terminated - </a:t>
            </a:r>
            <a:r>
              <a:rPr lang="ru-RU" dirty="0" err="1"/>
              <a:t>сұрау</a:t>
            </a:r>
            <a:r>
              <a:rPr lang="ru-RU" dirty="0"/>
              <a:t> </a:t>
            </a:r>
            <a:r>
              <a:rPr lang="ru-RU" dirty="0" err="1"/>
              <a:t>тоқтатылды</a:t>
            </a:r>
            <a:r>
              <a:rPr lang="ru-RU" dirty="0"/>
              <a:t>, </a:t>
            </a:r>
            <a:r>
              <a:rPr lang="ru-RU" dirty="0" err="1"/>
              <a:t>әдетте</a:t>
            </a:r>
            <a:r>
              <a:rPr lang="ru-RU" dirty="0"/>
              <a:t> </a:t>
            </a:r>
            <a:r>
              <a:rPr lang="ru-RU" dirty="0" err="1"/>
              <a:t>қоңырау</a:t>
            </a:r>
            <a:r>
              <a:rPr lang="ru-RU" dirty="0"/>
              <a:t> </a:t>
            </a:r>
            <a:r>
              <a:rPr lang="ru-RU" dirty="0" err="1"/>
              <a:t>жойылған</a:t>
            </a:r>
            <a:r>
              <a:rPr lang="ru-RU" dirty="0"/>
              <a:t> </a:t>
            </a:r>
            <a:r>
              <a:rPr lang="ru-RU" dirty="0" err="1"/>
              <a:t>кезде</a:t>
            </a:r>
            <a:r>
              <a:rPr lang="ru-RU" dirty="0"/>
              <a:t> </a:t>
            </a:r>
            <a:r>
              <a:rPr lang="ru-RU" dirty="0" err="1"/>
              <a:t>келеді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322526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42493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</a:rPr>
              <a:t>Сервер </a:t>
            </a:r>
            <a:r>
              <a:rPr lang="ru-RU" sz="1600" b="1" dirty="0" err="1">
                <a:solidFill>
                  <a:schemeClr val="tx2"/>
                </a:solidFill>
              </a:rPr>
              <a:t>Қатесі</a:t>
            </a:r>
            <a:r>
              <a:rPr lang="ru-RU" sz="1600" b="1" dirty="0">
                <a:solidFill>
                  <a:schemeClr val="tx2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"500"; </a:t>
            </a:r>
            <a:r>
              <a:rPr lang="ru-RU" sz="1600" dirty="0" err="1"/>
              <a:t>ішкі</a:t>
            </a:r>
            <a:r>
              <a:rPr lang="ru-RU" sz="1600" dirty="0"/>
              <a:t> сервер </a:t>
            </a:r>
            <a:r>
              <a:rPr lang="ru-RU" sz="1600" dirty="0" err="1"/>
              <a:t>қатесі</a:t>
            </a:r>
            <a:r>
              <a:rPr lang="ru-RU" sz="1600" dirty="0"/>
              <a:t> - </a:t>
            </a:r>
            <a:r>
              <a:rPr lang="ru-RU" sz="1600" dirty="0" err="1"/>
              <a:t>ішкі</a:t>
            </a:r>
            <a:r>
              <a:rPr lang="ru-RU" sz="1600" dirty="0"/>
              <a:t> сервер </a:t>
            </a:r>
            <a:r>
              <a:rPr lang="ru-RU" sz="1600" dirty="0" err="1"/>
              <a:t>қатесі</a:t>
            </a:r>
            <a:r>
              <a:rPr lang="ru-RU" sz="1600" dirty="0"/>
              <a:t>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 "501"; </a:t>
            </a:r>
            <a:r>
              <a:rPr lang="ru-RU" sz="1600" dirty="0" err="1"/>
              <a:t>Not</a:t>
            </a:r>
            <a:r>
              <a:rPr lang="ru-RU" sz="1600" dirty="0"/>
              <a:t> </a:t>
            </a:r>
            <a:r>
              <a:rPr lang="ru-RU" sz="1600" dirty="0" err="1"/>
              <a:t>Implemented</a:t>
            </a:r>
            <a:r>
              <a:rPr lang="ru-RU" sz="1600" dirty="0"/>
              <a:t>-сервер </a:t>
            </a:r>
            <a:r>
              <a:rPr lang="ru-RU" sz="1600" dirty="0" err="1"/>
              <a:t>сұрауды</a:t>
            </a:r>
            <a:r>
              <a:rPr lang="ru-RU" sz="1600" dirty="0"/>
              <a:t> </a:t>
            </a:r>
            <a:r>
              <a:rPr lang="ru-RU" sz="1600" dirty="0" err="1"/>
              <a:t>орындау</a:t>
            </a:r>
            <a:r>
              <a:rPr lang="ru-RU" sz="1600" dirty="0"/>
              <a:t> </a:t>
            </a:r>
            <a:r>
              <a:rPr lang="ru-RU" sz="1600" dirty="0" err="1"/>
              <a:t>үшін</a:t>
            </a:r>
            <a:r>
              <a:rPr lang="ru-RU" sz="1600" dirty="0"/>
              <a:t> </a:t>
            </a:r>
            <a:r>
              <a:rPr lang="ru-RU" sz="1600" dirty="0" err="1"/>
              <a:t>қажетті</a:t>
            </a:r>
            <a:r>
              <a:rPr lang="ru-RU" sz="1600" dirty="0"/>
              <a:t> </a:t>
            </a:r>
            <a:r>
              <a:rPr lang="ru-RU" sz="1600" dirty="0" err="1"/>
              <a:t>функцияларды</a:t>
            </a:r>
            <a:r>
              <a:rPr lang="ru-RU" sz="1600" dirty="0"/>
              <a:t> </a:t>
            </a:r>
            <a:r>
              <a:rPr lang="ru-RU" sz="1600" dirty="0" err="1"/>
              <a:t>қолдамайды</a:t>
            </a:r>
            <a:r>
              <a:rPr lang="ru-RU" sz="1600" dirty="0"/>
              <a:t>.•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 "502" ; </a:t>
            </a:r>
            <a:r>
              <a:rPr lang="ru-RU" sz="1600" dirty="0" err="1"/>
              <a:t>Bad</a:t>
            </a:r>
            <a:r>
              <a:rPr lang="ru-RU" sz="1600" dirty="0"/>
              <a:t> </a:t>
            </a:r>
            <a:r>
              <a:rPr lang="ru-RU" sz="1600" dirty="0" err="1"/>
              <a:t>Gateway</a:t>
            </a:r>
            <a:r>
              <a:rPr lang="ru-RU" sz="1600" dirty="0"/>
              <a:t> – сервер шлюз </a:t>
            </a:r>
            <a:r>
              <a:rPr lang="ru-RU" sz="1600" dirty="0" err="1"/>
              <a:t>немесе</a:t>
            </a:r>
            <a:r>
              <a:rPr lang="ru-RU" sz="1600" dirty="0"/>
              <a:t> прокси-сервер </a:t>
            </a:r>
            <a:r>
              <a:rPr lang="ru-RU" sz="1600" dirty="0" err="1"/>
              <a:t>ретінде</a:t>
            </a:r>
            <a:r>
              <a:rPr lang="ru-RU" sz="1600" dirty="0"/>
              <a:t> </a:t>
            </a:r>
            <a:r>
              <a:rPr lang="ru-RU" sz="1600" dirty="0" err="1"/>
              <a:t>әрекет</a:t>
            </a:r>
            <a:r>
              <a:rPr lang="ru-RU" sz="1600" dirty="0"/>
              <a:t> </a:t>
            </a:r>
            <a:r>
              <a:rPr lang="ru-RU" sz="1600" dirty="0" err="1"/>
              <a:t>ете</a:t>
            </a:r>
            <a:r>
              <a:rPr lang="ru-RU" sz="1600" dirty="0"/>
              <a:t> </a:t>
            </a:r>
            <a:r>
              <a:rPr lang="ru-RU" sz="1600" dirty="0" err="1"/>
              <a:t>отырып</a:t>
            </a:r>
            <a:r>
              <a:rPr lang="ru-RU" sz="1600" dirty="0"/>
              <a:t>, </a:t>
            </a:r>
            <a:r>
              <a:rPr lang="ru-RU" sz="1600" dirty="0" err="1"/>
              <a:t>сұрау</a:t>
            </a:r>
            <a:r>
              <a:rPr lang="ru-RU" sz="1600" dirty="0"/>
              <a:t> </a:t>
            </a:r>
            <a:r>
              <a:rPr lang="ru-RU" sz="1600" dirty="0" err="1"/>
              <a:t>салуды</a:t>
            </a:r>
            <a:r>
              <a:rPr lang="ru-RU" sz="1600" dirty="0"/>
              <a:t> </a:t>
            </a:r>
            <a:r>
              <a:rPr lang="ru-RU" sz="1600" dirty="0" err="1"/>
              <a:t>орындау</a:t>
            </a:r>
            <a:r>
              <a:rPr lang="ru-RU" sz="1600" dirty="0"/>
              <a:t> </a:t>
            </a:r>
            <a:r>
              <a:rPr lang="ru-RU" sz="1600" dirty="0" err="1"/>
              <a:t>үшін</a:t>
            </a:r>
            <a:r>
              <a:rPr lang="ru-RU" sz="1600" dirty="0"/>
              <a:t> </a:t>
            </a:r>
            <a:r>
              <a:rPr lang="ru-RU" sz="1600" dirty="0" err="1"/>
              <a:t>жүгінген</a:t>
            </a:r>
            <a:r>
              <a:rPr lang="ru-RU" sz="1600" dirty="0"/>
              <a:t> </a:t>
            </a:r>
            <a:r>
              <a:rPr lang="ru-RU" sz="1600" dirty="0" err="1"/>
              <a:t>бағынышты</a:t>
            </a:r>
            <a:r>
              <a:rPr lang="ru-RU" sz="1600" dirty="0"/>
              <a:t> </a:t>
            </a:r>
            <a:r>
              <a:rPr lang="ru-RU" sz="1600" dirty="0" err="1"/>
              <a:t>серверден</a:t>
            </a:r>
            <a:r>
              <a:rPr lang="ru-RU" sz="1600" dirty="0"/>
              <a:t> </a:t>
            </a:r>
            <a:r>
              <a:rPr lang="ru-RU" sz="1600" dirty="0" err="1"/>
              <a:t>жарамсыз</a:t>
            </a:r>
            <a:r>
              <a:rPr lang="ru-RU" sz="1600" dirty="0"/>
              <a:t> </a:t>
            </a:r>
            <a:r>
              <a:rPr lang="ru-RU" sz="1600" dirty="0" err="1"/>
              <a:t>жауап</a:t>
            </a:r>
            <a:r>
              <a:rPr lang="ru-RU" sz="1600" dirty="0"/>
              <a:t> алды.* •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503"; </a:t>
            </a:r>
            <a:r>
              <a:rPr lang="ru-RU" sz="1600" dirty="0" err="1"/>
              <a:t>Service</a:t>
            </a:r>
            <a:r>
              <a:rPr lang="ru-RU" sz="1600" dirty="0"/>
              <a:t> </a:t>
            </a:r>
            <a:r>
              <a:rPr lang="ru-RU" sz="1600" dirty="0" err="1"/>
              <a:t>Unavailable</a:t>
            </a:r>
            <a:r>
              <a:rPr lang="ru-RU" sz="1600" dirty="0"/>
              <a:t> – сервер </a:t>
            </a:r>
            <a:r>
              <a:rPr lang="ru-RU" sz="1600" dirty="0" err="1"/>
              <a:t>серверге</a:t>
            </a:r>
            <a:r>
              <a:rPr lang="ru-RU" sz="1600" dirty="0"/>
              <a:t> </a:t>
            </a:r>
            <a:r>
              <a:rPr lang="ru-RU" sz="1600" dirty="0" err="1"/>
              <a:t>уақытша</a:t>
            </a:r>
            <a:r>
              <a:rPr lang="ru-RU" sz="1600" dirty="0"/>
              <a:t> </a:t>
            </a:r>
            <a:r>
              <a:rPr lang="ru-RU" sz="1600" dirty="0" err="1"/>
              <a:t>тиеу</a:t>
            </a:r>
            <a:r>
              <a:rPr lang="ru-RU" sz="1600" dirty="0"/>
              <a:t> </a:t>
            </a:r>
            <a:r>
              <a:rPr lang="ru-RU" sz="1600" dirty="0" err="1"/>
              <a:t>немесе</a:t>
            </a:r>
            <a:r>
              <a:rPr lang="ru-RU" sz="1600" dirty="0"/>
              <a:t> </a:t>
            </a:r>
            <a:r>
              <a:rPr lang="ru-RU" sz="1600" dirty="0" err="1"/>
              <a:t>техникалық</a:t>
            </a:r>
            <a:r>
              <a:rPr lang="ru-RU" sz="1600" dirty="0"/>
              <a:t> </a:t>
            </a:r>
            <a:r>
              <a:rPr lang="ru-RU" sz="1600" dirty="0" err="1"/>
              <a:t>қызмет</a:t>
            </a:r>
            <a:r>
              <a:rPr lang="ru-RU" sz="1600" dirty="0"/>
              <a:t> </a:t>
            </a:r>
            <a:r>
              <a:rPr lang="ru-RU" sz="1600" dirty="0" err="1"/>
              <a:t>көрсету</a:t>
            </a:r>
            <a:r>
              <a:rPr lang="ru-RU" sz="1600" dirty="0"/>
              <a:t> </a:t>
            </a:r>
            <a:r>
              <a:rPr lang="ru-RU" sz="1600" dirty="0" err="1"/>
              <a:t>салдарынан</a:t>
            </a:r>
            <a:r>
              <a:rPr lang="ru-RU" sz="1600" dirty="0"/>
              <a:t> </a:t>
            </a:r>
            <a:r>
              <a:rPr lang="ru-RU" sz="1600" dirty="0" err="1"/>
              <a:t>сұранысты</a:t>
            </a:r>
            <a:r>
              <a:rPr lang="ru-RU" sz="1600" dirty="0"/>
              <a:t> </a:t>
            </a:r>
            <a:r>
              <a:rPr lang="ru-RU" sz="1600" dirty="0" err="1"/>
              <a:t>өңдей</a:t>
            </a:r>
            <a:r>
              <a:rPr lang="ru-RU" sz="1600" dirty="0"/>
              <a:t> </a:t>
            </a:r>
            <a:r>
              <a:rPr lang="ru-RU" sz="1600" dirty="0" err="1"/>
              <a:t>алмайды</a:t>
            </a:r>
            <a:r>
              <a:rPr lang="ru-RU" sz="1600" dirty="0"/>
              <a:t>.• "504" ; </a:t>
            </a:r>
            <a:r>
              <a:rPr lang="ru-RU" sz="1600" dirty="0" err="1"/>
              <a:t>Gateway</a:t>
            </a:r>
            <a:r>
              <a:rPr lang="ru-RU" sz="1600" dirty="0"/>
              <a:t> </a:t>
            </a:r>
            <a:r>
              <a:rPr lang="ru-RU" sz="1600" dirty="0" err="1"/>
              <a:t>Time-out</a:t>
            </a:r>
            <a:r>
              <a:rPr lang="ru-RU" sz="1600" dirty="0"/>
              <a:t> – сервер шлюз </a:t>
            </a:r>
            <a:r>
              <a:rPr lang="ru-RU" sz="1600" dirty="0" err="1"/>
              <a:t>ретінде</a:t>
            </a:r>
            <a:r>
              <a:rPr lang="ru-RU" sz="1600" dirty="0"/>
              <a:t> </a:t>
            </a:r>
            <a:r>
              <a:rPr lang="ru-RU" sz="1600" dirty="0" err="1"/>
              <a:t>әрекет</a:t>
            </a:r>
            <a:r>
              <a:rPr lang="ru-RU" sz="1600" dirty="0"/>
              <a:t> </a:t>
            </a:r>
            <a:r>
              <a:rPr lang="ru-RU" sz="1600" dirty="0" err="1"/>
              <a:t>ете</a:t>
            </a:r>
            <a:r>
              <a:rPr lang="ru-RU" sz="1600" dirty="0"/>
              <a:t> </a:t>
            </a:r>
            <a:r>
              <a:rPr lang="ru-RU" sz="1600" dirty="0" err="1"/>
              <a:t>отырып</a:t>
            </a:r>
            <a:r>
              <a:rPr lang="ru-RU" sz="1600" dirty="0"/>
              <a:t>, </a:t>
            </a:r>
            <a:r>
              <a:rPr lang="ru-RU" sz="1600" dirty="0" err="1"/>
              <a:t>сұрау</a:t>
            </a:r>
            <a:r>
              <a:rPr lang="ru-RU" sz="1600" dirty="0"/>
              <a:t> </a:t>
            </a:r>
            <a:r>
              <a:rPr lang="ru-RU" sz="1600" dirty="0" err="1"/>
              <a:t>салуды</a:t>
            </a:r>
            <a:r>
              <a:rPr lang="ru-RU" sz="1600" dirty="0"/>
              <a:t> </a:t>
            </a:r>
            <a:r>
              <a:rPr lang="ru-RU" sz="1600" dirty="0" err="1"/>
              <a:t>орындау</a:t>
            </a:r>
            <a:r>
              <a:rPr lang="ru-RU" sz="1600" dirty="0"/>
              <a:t> </a:t>
            </a:r>
            <a:r>
              <a:rPr lang="ru-RU" sz="1600" dirty="0" err="1"/>
              <a:t>үшін</a:t>
            </a:r>
            <a:r>
              <a:rPr lang="ru-RU" sz="1600" dirty="0"/>
              <a:t> </a:t>
            </a:r>
            <a:r>
              <a:rPr lang="ru-RU" sz="1600" dirty="0" err="1"/>
              <a:t>жүгінген</a:t>
            </a:r>
            <a:r>
              <a:rPr lang="ru-RU" sz="1600" dirty="0"/>
              <a:t> </a:t>
            </a:r>
            <a:r>
              <a:rPr lang="ru-RU" sz="1600" dirty="0" err="1"/>
              <a:t>серверден</a:t>
            </a:r>
            <a:r>
              <a:rPr lang="ru-RU" sz="1600" dirty="0"/>
              <a:t> (</a:t>
            </a:r>
            <a:r>
              <a:rPr lang="ru-RU" sz="1600" dirty="0" err="1"/>
              <a:t>мысалы</a:t>
            </a:r>
            <a:r>
              <a:rPr lang="ru-RU" sz="1600" dirty="0"/>
              <a:t>, </a:t>
            </a:r>
            <a:r>
              <a:rPr lang="ru-RU" sz="1600" dirty="0" err="1"/>
              <a:t>орналасқан</a:t>
            </a:r>
            <a:r>
              <a:rPr lang="ru-RU" sz="1600" dirty="0"/>
              <a:t> </a:t>
            </a:r>
            <a:r>
              <a:rPr lang="ru-RU" sz="1600" dirty="0" err="1"/>
              <a:t>жерді</a:t>
            </a:r>
            <a:r>
              <a:rPr lang="ru-RU" sz="1600" dirty="0"/>
              <a:t> </a:t>
            </a:r>
            <a:r>
              <a:rPr lang="ru-RU" sz="1600" dirty="0" err="1"/>
              <a:t>анықтау</a:t>
            </a:r>
            <a:r>
              <a:rPr lang="ru-RU" sz="1600" dirty="0"/>
              <a:t> </a:t>
            </a:r>
            <a:r>
              <a:rPr lang="ru-RU" sz="1600" dirty="0" err="1"/>
              <a:t>сервері</a:t>
            </a:r>
            <a:r>
              <a:rPr lang="ru-RU" sz="1600" dirty="0"/>
              <a:t>) </a:t>
            </a:r>
            <a:r>
              <a:rPr lang="ru-RU" sz="1600" dirty="0" err="1"/>
              <a:t>уақтылы</a:t>
            </a:r>
            <a:r>
              <a:rPr lang="ru-RU" sz="1600" dirty="0"/>
              <a:t> </a:t>
            </a:r>
            <a:r>
              <a:rPr lang="ru-RU" sz="1600" dirty="0" err="1"/>
              <a:t>жауап</a:t>
            </a:r>
            <a:r>
              <a:rPr lang="ru-RU" sz="1600" dirty="0"/>
              <a:t> ала </a:t>
            </a:r>
            <a:r>
              <a:rPr lang="ru-RU" sz="1600" dirty="0" err="1"/>
              <a:t>алмады</a:t>
            </a:r>
            <a:r>
              <a:rPr lang="ru-RU" sz="1600" dirty="0"/>
              <a:t>.•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"505"; SIP </a:t>
            </a:r>
            <a:r>
              <a:rPr lang="ru-RU" sz="1600" dirty="0" err="1"/>
              <a:t>нұсқасы</a:t>
            </a:r>
            <a:r>
              <a:rPr lang="ru-RU" sz="1600" dirty="0"/>
              <a:t> </a:t>
            </a:r>
            <a:r>
              <a:rPr lang="ru-RU" sz="1600" dirty="0" err="1"/>
              <a:t>not</a:t>
            </a:r>
            <a:r>
              <a:rPr lang="ru-RU" sz="1600" dirty="0"/>
              <a:t> </a:t>
            </a:r>
            <a:r>
              <a:rPr lang="ru-RU" sz="1600" dirty="0" err="1"/>
              <a:t>supported</a:t>
            </a:r>
            <a:r>
              <a:rPr lang="ru-RU" sz="1600" dirty="0"/>
              <a:t>-сервер </a:t>
            </a:r>
            <a:r>
              <a:rPr lang="ru-RU" sz="1600" dirty="0" err="1"/>
              <a:t>қолдау</a:t>
            </a:r>
            <a:r>
              <a:rPr lang="ru-RU" sz="1600" dirty="0"/>
              <a:t> </a:t>
            </a:r>
            <a:r>
              <a:rPr lang="ru-RU" sz="1600" dirty="0" err="1"/>
              <a:t>көрсетпейді</a:t>
            </a:r>
            <a:r>
              <a:rPr lang="ru-RU" sz="1600" dirty="0"/>
              <a:t> </a:t>
            </a:r>
            <a:r>
              <a:rPr lang="ru-RU" sz="1600" dirty="0" err="1"/>
              <a:t>немесе</a:t>
            </a:r>
            <a:r>
              <a:rPr lang="ru-RU" sz="1600" dirty="0"/>
              <a:t> </a:t>
            </a:r>
            <a:r>
              <a:rPr lang="ru-RU" sz="1600" dirty="0" err="1"/>
              <a:t>қолдау</a:t>
            </a:r>
            <a:r>
              <a:rPr lang="ru-RU" sz="1600" dirty="0"/>
              <a:t> </a:t>
            </a:r>
            <a:r>
              <a:rPr lang="ru-RU" sz="1600" dirty="0" err="1"/>
              <a:t>көрсетуден</a:t>
            </a:r>
            <a:r>
              <a:rPr lang="ru-RU" sz="1600" dirty="0"/>
              <a:t> бас </a:t>
            </a:r>
            <a:r>
              <a:rPr lang="ru-RU" sz="1600" dirty="0" err="1"/>
              <a:t>тартады</a:t>
            </a:r>
            <a:r>
              <a:rPr lang="ru-RU" sz="1600" dirty="0"/>
              <a:t>, </a:t>
            </a:r>
            <a:r>
              <a:rPr lang="ru-RU" sz="1600" dirty="0" err="1"/>
              <a:t>сұрау</a:t>
            </a:r>
            <a:r>
              <a:rPr lang="ru-RU" sz="1600" dirty="0"/>
              <a:t> </a:t>
            </a:r>
            <a:r>
              <a:rPr lang="ru-RU" sz="1600" dirty="0" err="1"/>
              <a:t>хабарламасында</a:t>
            </a:r>
            <a:r>
              <a:rPr lang="ru-RU" sz="1600" dirty="0"/>
              <a:t> </a:t>
            </a:r>
            <a:r>
              <a:rPr lang="ru-RU" sz="1600" dirty="0" err="1"/>
              <a:t>қолданылған</a:t>
            </a:r>
            <a:r>
              <a:rPr lang="ru-RU" sz="1600" dirty="0"/>
              <a:t> SIP </a:t>
            </a:r>
            <a:r>
              <a:rPr lang="ru-RU" sz="1600" dirty="0" err="1"/>
              <a:t>хаттамасының</a:t>
            </a:r>
            <a:r>
              <a:rPr lang="ru-RU" sz="1600" dirty="0"/>
              <a:t> </a:t>
            </a:r>
            <a:r>
              <a:rPr lang="ru-RU" sz="1600" dirty="0" err="1"/>
              <a:t>нұсқасы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k-KZ" sz="1600" dirty="0"/>
          </a:p>
          <a:p>
            <a:pPr algn="ctr"/>
            <a:r>
              <a:rPr lang="ru-RU" sz="1600" b="1" dirty="0" err="1">
                <a:solidFill>
                  <a:schemeClr val="tx2"/>
                </a:solidFill>
              </a:rPr>
              <a:t>Жаһандық</a:t>
            </a:r>
            <a:r>
              <a:rPr lang="ru-RU" sz="1600" b="1" dirty="0">
                <a:solidFill>
                  <a:schemeClr val="tx2"/>
                </a:solidFill>
              </a:rPr>
              <a:t> </a:t>
            </a:r>
            <a:r>
              <a:rPr lang="ru-RU" sz="1600" b="1" dirty="0" err="1">
                <a:solidFill>
                  <a:schemeClr val="tx2"/>
                </a:solidFill>
              </a:rPr>
              <a:t>Қате</a:t>
            </a:r>
            <a:r>
              <a:rPr lang="ru-RU" sz="1600" b="1" dirty="0">
                <a:solidFill>
                  <a:schemeClr val="tx2"/>
                </a:solidFill>
              </a:rPr>
              <a:t>:*</a:t>
            </a:r>
          </a:p>
          <a:p>
            <a:r>
              <a:rPr lang="ru-RU" sz="1600" dirty="0"/>
              <a:t> "600" ; </a:t>
            </a:r>
            <a:r>
              <a:rPr lang="en-US" sz="1600" dirty="0"/>
              <a:t>Busy Everywhere – </a:t>
            </a:r>
            <a:r>
              <a:rPr lang="ru-RU" sz="1600" dirty="0" err="1"/>
              <a:t>қоңырау</a:t>
            </a:r>
            <a:r>
              <a:rPr lang="ru-RU" sz="1600" dirty="0"/>
              <a:t> </a:t>
            </a:r>
            <a:r>
              <a:rPr lang="ru-RU" sz="1600" dirty="0" err="1"/>
              <a:t>шақырылатын</a:t>
            </a:r>
            <a:r>
              <a:rPr lang="ru-RU" sz="1600" dirty="0"/>
              <a:t> абонентке </a:t>
            </a:r>
            <a:r>
              <a:rPr lang="ru-RU" sz="1600" dirty="0" err="1"/>
              <a:t>жетті</a:t>
            </a:r>
            <a:r>
              <a:rPr lang="ru-RU" sz="1600" dirty="0"/>
              <a:t>, </a:t>
            </a:r>
            <a:r>
              <a:rPr lang="ru-RU" sz="1600" dirty="0" err="1"/>
              <a:t>бірақ</a:t>
            </a:r>
            <a:r>
              <a:rPr lang="ru-RU" sz="1600" dirty="0"/>
              <a:t> </a:t>
            </a:r>
            <a:r>
              <a:rPr lang="ru-RU" sz="1600" dirty="0" err="1"/>
              <a:t>Шақырылатын</a:t>
            </a:r>
            <a:r>
              <a:rPr lang="ru-RU" sz="1600" dirty="0"/>
              <a:t> абонент бос </a:t>
            </a:r>
            <a:r>
              <a:rPr lang="ru-RU" sz="1600" dirty="0" err="1"/>
              <a:t>емес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қазіргі</a:t>
            </a:r>
            <a:r>
              <a:rPr lang="ru-RU" sz="1600" dirty="0"/>
              <a:t> </a:t>
            </a:r>
            <a:r>
              <a:rPr lang="ru-RU" sz="1600" dirty="0" err="1"/>
              <a:t>уақытта</a:t>
            </a:r>
            <a:r>
              <a:rPr lang="ru-RU" sz="1600" dirty="0"/>
              <a:t> </a:t>
            </a:r>
            <a:r>
              <a:rPr lang="ru-RU" sz="1600" dirty="0" err="1"/>
              <a:t>қоңырауды</a:t>
            </a:r>
            <a:r>
              <a:rPr lang="ru-RU" sz="1600" dirty="0"/>
              <a:t> </a:t>
            </a:r>
            <a:r>
              <a:rPr lang="ru-RU" sz="1600" dirty="0" err="1"/>
              <a:t>қабылдағысы</a:t>
            </a:r>
            <a:r>
              <a:rPr lang="ru-RU" sz="1600" dirty="0"/>
              <a:t> келмейді.* </a:t>
            </a:r>
          </a:p>
          <a:p>
            <a:r>
              <a:rPr lang="ru-RU" sz="1600" dirty="0"/>
              <a:t>"603" ; </a:t>
            </a:r>
            <a:r>
              <a:rPr lang="en-US" sz="1600" dirty="0"/>
              <a:t>Decline – </a:t>
            </a:r>
            <a:r>
              <a:rPr lang="ru-RU" sz="1600" dirty="0" err="1"/>
              <a:t>Шақыру</a:t>
            </a:r>
            <a:r>
              <a:rPr lang="ru-RU" sz="1600" dirty="0"/>
              <a:t> </a:t>
            </a:r>
            <a:r>
              <a:rPr lang="ru-RU" sz="1600" dirty="0" err="1"/>
              <a:t>шақырылатын</a:t>
            </a:r>
            <a:r>
              <a:rPr lang="ru-RU" sz="1600" dirty="0"/>
              <a:t> абонентке </a:t>
            </a:r>
            <a:r>
              <a:rPr lang="ru-RU" sz="1600" dirty="0" err="1"/>
              <a:t>жетті</a:t>
            </a:r>
            <a:r>
              <a:rPr lang="ru-RU" sz="1600" dirty="0"/>
              <a:t>, </a:t>
            </a:r>
            <a:r>
              <a:rPr lang="ru-RU" sz="1600" dirty="0" err="1"/>
              <a:t>бірақ</a:t>
            </a:r>
            <a:r>
              <a:rPr lang="ru-RU" sz="1600" dirty="0"/>
              <a:t> </a:t>
            </a:r>
            <a:r>
              <a:rPr lang="ru-RU" sz="1600" dirty="0" err="1"/>
              <a:t>Шақырылатын</a:t>
            </a:r>
            <a:r>
              <a:rPr lang="ru-RU" sz="1600" dirty="0"/>
              <a:t> абонент бос </a:t>
            </a:r>
            <a:r>
              <a:rPr lang="ru-RU" sz="1600" dirty="0" err="1"/>
              <a:t>емес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бас </a:t>
            </a:r>
            <a:r>
              <a:rPr lang="ru-RU" sz="1600" dirty="0" err="1"/>
              <a:t>тарту</a:t>
            </a:r>
            <a:r>
              <a:rPr lang="ru-RU" sz="1600" dirty="0"/>
              <a:t> </a:t>
            </a:r>
            <a:r>
              <a:rPr lang="ru-RU" sz="1600" dirty="0" err="1"/>
              <a:t>себебін</a:t>
            </a:r>
            <a:r>
              <a:rPr lang="ru-RU" sz="1600" dirty="0"/>
              <a:t> </a:t>
            </a:r>
            <a:r>
              <a:rPr lang="ru-RU" sz="1600" dirty="0" err="1"/>
              <a:t>көрсетпестен</a:t>
            </a:r>
            <a:r>
              <a:rPr lang="ru-RU" sz="1600" dirty="0"/>
              <a:t> </a:t>
            </a:r>
            <a:r>
              <a:rPr lang="ru-RU" sz="1600" dirty="0" err="1"/>
              <a:t>шақыруды</a:t>
            </a:r>
            <a:r>
              <a:rPr lang="ru-RU" sz="1600" dirty="0"/>
              <a:t> </a:t>
            </a:r>
            <a:r>
              <a:rPr lang="ru-RU" sz="1600" dirty="0" err="1"/>
              <a:t>қабылдағысы</a:t>
            </a:r>
            <a:r>
              <a:rPr lang="ru-RU" sz="1600" dirty="0"/>
              <a:t> </a:t>
            </a:r>
            <a:r>
              <a:rPr lang="ru-RU" sz="1600" dirty="0" err="1"/>
              <a:t>келмейді</a:t>
            </a:r>
            <a:r>
              <a:rPr lang="ru-RU" sz="1600" dirty="0"/>
              <a:t>.• </a:t>
            </a:r>
          </a:p>
          <a:p>
            <a:r>
              <a:rPr lang="ru-RU" sz="1600" dirty="0"/>
              <a:t>"604"; </a:t>
            </a:r>
            <a:r>
              <a:rPr lang="en-US" sz="1600" dirty="0"/>
              <a:t>Does not exist anywhere – </a:t>
            </a:r>
            <a:r>
              <a:rPr lang="ru-RU" sz="1600" dirty="0" err="1"/>
              <a:t>серверде</a:t>
            </a:r>
            <a:r>
              <a:rPr lang="ru-RU" sz="1600" dirty="0"/>
              <a:t> </a:t>
            </a:r>
            <a:r>
              <a:rPr lang="en-US" sz="1600" dirty="0"/>
              <a:t>To </a:t>
            </a:r>
            <a:r>
              <a:rPr lang="ru-RU" sz="1600" dirty="0" err="1"/>
              <a:t>өрісінде</a:t>
            </a:r>
            <a:r>
              <a:rPr lang="ru-RU" sz="1600" dirty="0"/>
              <a:t> </a:t>
            </a:r>
            <a:r>
              <a:rPr lang="ru-RU" sz="1600" dirty="0" err="1"/>
              <a:t>көрсетілген</a:t>
            </a:r>
            <a:r>
              <a:rPr lang="ru-RU" sz="1600" dirty="0"/>
              <a:t> </a:t>
            </a:r>
            <a:r>
              <a:rPr lang="ru-RU" sz="1600" dirty="0" err="1"/>
              <a:t>пайдаланушы</a:t>
            </a:r>
            <a:r>
              <a:rPr lang="ru-RU" sz="1600" dirty="0"/>
              <a:t> </a:t>
            </a:r>
            <a:r>
              <a:rPr lang="ru-RU" sz="1600" dirty="0" err="1"/>
              <a:t>еш</a:t>
            </a:r>
            <a:r>
              <a:rPr lang="ru-RU" sz="1600" dirty="0"/>
              <a:t> </a:t>
            </a:r>
            <a:r>
              <a:rPr lang="ru-RU" sz="1600" dirty="0" err="1"/>
              <a:t>жерде</a:t>
            </a:r>
            <a:r>
              <a:rPr lang="ru-RU" sz="1600" dirty="0"/>
              <a:t> </a:t>
            </a:r>
            <a:r>
              <a:rPr lang="ru-RU" sz="1600" dirty="0" err="1"/>
              <a:t>жоқ</a:t>
            </a:r>
            <a:r>
              <a:rPr lang="ru-RU" sz="1600" dirty="0"/>
              <a:t> </a:t>
            </a:r>
            <a:r>
              <a:rPr lang="ru-RU" sz="1600" dirty="0" err="1"/>
              <a:t>екендігі</a:t>
            </a:r>
            <a:r>
              <a:rPr lang="ru-RU" sz="1600" dirty="0"/>
              <a:t> </a:t>
            </a:r>
            <a:r>
              <a:rPr lang="ru-RU" sz="1600" dirty="0" err="1"/>
              <a:t>туралы</a:t>
            </a:r>
            <a:r>
              <a:rPr lang="ru-RU" sz="1600" dirty="0"/>
              <a:t> </a:t>
            </a:r>
            <a:r>
              <a:rPr lang="ru-RU" sz="1600" dirty="0" err="1"/>
              <a:t>нақты</a:t>
            </a:r>
            <a:r>
              <a:rPr lang="ru-RU" sz="1600" dirty="0"/>
              <a:t> </a:t>
            </a:r>
            <a:r>
              <a:rPr lang="ru-RU" sz="1600" dirty="0" err="1"/>
              <a:t>ақпарат</a:t>
            </a:r>
            <a:r>
              <a:rPr lang="ru-RU" sz="1600" dirty="0"/>
              <a:t> бар. </a:t>
            </a:r>
            <a:r>
              <a:rPr lang="ru-RU" sz="1600" dirty="0" err="1"/>
              <a:t>Пайдаланушыны</a:t>
            </a:r>
            <a:r>
              <a:rPr lang="ru-RU" sz="1600" dirty="0"/>
              <a:t> </a:t>
            </a:r>
            <a:r>
              <a:rPr lang="ru-RU" sz="1600" dirty="0" err="1"/>
              <a:t>басқа</a:t>
            </a:r>
            <a:r>
              <a:rPr lang="ru-RU" sz="1600" dirty="0"/>
              <a:t> </a:t>
            </a:r>
            <a:r>
              <a:rPr lang="ru-RU" sz="1600" dirty="0" err="1"/>
              <a:t>жерде</a:t>
            </a:r>
            <a:r>
              <a:rPr lang="ru-RU" sz="1600" dirty="0"/>
              <a:t> </a:t>
            </a:r>
            <a:r>
              <a:rPr lang="ru-RU" sz="1600" dirty="0" err="1"/>
              <a:t>іздеу</a:t>
            </a:r>
            <a:r>
              <a:rPr lang="ru-RU" sz="1600" dirty="0"/>
              <a:t> </a:t>
            </a:r>
            <a:r>
              <a:rPr lang="ru-RU" sz="1600" dirty="0" err="1"/>
              <a:t>нәтиже</a:t>
            </a:r>
            <a:r>
              <a:rPr lang="ru-RU" sz="1600" dirty="0"/>
              <a:t> </a:t>
            </a:r>
            <a:r>
              <a:rPr lang="ru-RU" sz="1600" dirty="0" err="1"/>
              <a:t>бермейді</a:t>
            </a:r>
            <a:r>
              <a:rPr lang="ru-RU" sz="1600" dirty="0"/>
              <a:t>.• </a:t>
            </a:r>
          </a:p>
          <a:p>
            <a:r>
              <a:rPr lang="ru-RU" sz="1600" dirty="0"/>
              <a:t>"606"; </a:t>
            </a:r>
            <a:r>
              <a:rPr lang="en-US" sz="1600" dirty="0"/>
              <a:t>Not Acceptable-</a:t>
            </a:r>
            <a:r>
              <a:rPr lang="ru-RU" sz="1600" dirty="0"/>
              <a:t>сервер </a:t>
            </a:r>
            <a:r>
              <a:rPr lang="ru-RU" sz="1600" dirty="0" err="1"/>
              <a:t>абонентпен</a:t>
            </a:r>
            <a:r>
              <a:rPr lang="ru-RU" sz="1600" dirty="0"/>
              <a:t> </a:t>
            </a:r>
            <a:r>
              <a:rPr lang="ru-RU" sz="1600" dirty="0" err="1"/>
              <a:t>байланыс</a:t>
            </a:r>
            <a:r>
              <a:rPr lang="ru-RU" sz="1600" dirty="0"/>
              <a:t> </a:t>
            </a:r>
            <a:r>
              <a:rPr lang="ru-RU" sz="1600" dirty="0" err="1"/>
              <a:t>орнатты</a:t>
            </a:r>
            <a:r>
              <a:rPr lang="ru-RU" sz="1600" dirty="0"/>
              <a:t>, </a:t>
            </a:r>
            <a:r>
              <a:rPr lang="ru-RU" sz="1600" dirty="0" err="1"/>
              <a:t>бірақ</a:t>
            </a:r>
            <a:r>
              <a:rPr lang="ru-RU" sz="1600" dirty="0"/>
              <a:t> </a:t>
            </a:r>
            <a:r>
              <a:rPr lang="ru-RU" sz="1600" dirty="0" err="1"/>
              <a:t>сұралған</a:t>
            </a:r>
            <a:r>
              <a:rPr lang="ru-RU" sz="1600" dirty="0"/>
              <a:t> </a:t>
            </a:r>
            <a:r>
              <a:rPr lang="ru-RU" sz="1600" dirty="0" err="1"/>
              <a:t>ақпарат</a:t>
            </a:r>
            <a:r>
              <a:rPr lang="ru-RU" sz="1600" dirty="0"/>
              <a:t> </a:t>
            </a:r>
            <a:r>
              <a:rPr lang="ru-RU" sz="1600" dirty="0" err="1"/>
              <a:t>түрі</a:t>
            </a:r>
            <a:r>
              <a:rPr lang="ru-RU" sz="1600" dirty="0"/>
              <a:t>, </a:t>
            </a:r>
            <a:r>
              <a:rPr lang="ru-RU" sz="1600" dirty="0" err="1"/>
              <a:t>өткізу</a:t>
            </a:r>
            <a:r>
              <a:rPr lang="ru-RU" sz="1600" dirty="0"/>
              <a:t> </a:t>
            </a:r>
            <a:r>
              <a:rPr lang="ru-RU" sz="1600" dirty="0" err="1"/>
              <a:t>қабілеті</a:t>
            </a:r>
            <a:r>
              <a:rPr lang="ru-RU" sz="1600" dirty="0"/>
              <a:t>, адресация </a:t>
            </a:r>
            <a:r>
              <a:rPr lang="ru-RU" sz="1600" dirty="0" err="1"/>
              <a:t>түрі</a:t>
            </a:r>
            <a:r>
              <a:rPr lang="ru-RU" sz="1600" dirty="0"/>
              <a:t> </a:t>
            </a:r>
            <a:r>
              <a:rPr lang="ru-RU" sz="1600" dirty="0" err="1"/>
              <a:t>сияқты</a:t>
            </a:r>
            <a:r>
              <a:rPr lang="ru-RU" sz="1600" dirty="0"/>
              <a:t> </a:t>
            </a:r>
            <a:r>
              <a:rPr lang="ru-RU" sz="1600" dirty="0" err="1"/>
              <a:t>жеке</a:t>
            </a:r>
            <a:r>
              <a:rPr lang="ru-RU" sz="1600" dirty="0"/>
              <a:t> </a:t>
            </a:r>
            <a:r>
              <a:rPr lang="ru-RU" sz="1600" dirty="0" err="1"/>
              <a:t>параметрлер</a:t>
            </a:r>
            <a:r>
              <a:rPr lang="ru-RU" sz="1600" dirty="0"/>
              <a:t> </a:t>
            </a:r>
            <a:r>
              <a:rPr lang="ru-RU" sz="1600" dirty="0" err="1"/>
              <a:t>қол</a:t>
            </a:r>
            <a:r>
              <a:rPr lang="ru-RU" sz="1600" dirty="0"/>
              <a:t> </a:t>
            </a:r>
            <a:r>
              <a:rPr lang="ru-RU" sz="1600" dirty="0" err="1"/>
              <a:t>жетімді</a:t>
            </a:r>
            <a:r>
              <a:rPr lang="ru-RU" sz="1600" dirty="0"/>
              <a:t> </a:t>
            </a:r>
            <a:r>
              <a:rPr lang="ru-RU" sz="1600" dirty="0" err="1"/>
              <a:t>емес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0564310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8-Дәріске </a:t>
            </a:r>
            <a:r>
              <a:rPr lang="ru-RU" dirty="0" err="1"/>
              <a:t>бақылау</a:t>
            </a:r>
            <a:r>
              <a:rPr lang="ru-RU" dirty="0"/>
              <a:t> </a:t>
            </a:r>
            <a:r>
              <a:rPr lang="ru-RU" dirty="0" err="1"/>
              <a:t>сұрақтары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87374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spcBef>
                <a:spcPct val="50000"/>
              </a:spcBef>
              <a:buFontTx/>
              <a:buNone/>
            </a:pPr>
            <a:endParaRPr kumimoji="1" lang="ru-RU" altLang="zh-TW" b="1" dirty="0">
              <a:solidFill>
                <a:srgbClr val="257C91"/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kumimoji="1" lang="ru-RU" altLang="zh-TW" b="1" dirty="0">
              <a:solidFill>
                <a:srgbClr val="257C91"/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kumimoji="1" lang="ru-RU" altLang="zh-TW" b="1" dirty="0">
                <a:solidFill>
                  <a:srgbClr val="257C91"/>
                </a:solidFill>
              </a:rPr>
              <a:t>ДӘРІС-9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kumimoji="1" lang="en-US" altLang="zh-TW" b="1" dirty="0">
                <a:solidFill>
                  <a:srgbClr val="257C91"/>
                </a:solidFill>
                <a:ea typeface="PMingLiU" panose="02020500000000000000" pitchFamily="18" charset="-120"/>
              </a:rPr>
              <a:t>MGCP</a:t>
            </a:r>
            <a:r>
              <a:rPr kumimoji="1" lang="kk-KZ" altLang="zh-TW" b="1" dirty="0">
                <a:solidFill>
                  <a:srgbClr val="257C91"/>
                </a:solidFill>
                <a:ea typeface="PMingLiU" panose="02020500000000000000" pitchFamily="18" charset="-120"/>
              </a:rPr>
              <a:t> </a:t>
            </a:r>
            <a:r>
              <a:rPr kumimoji="1" lang="ru-RU" altLang="zh-TW" b="1" dirty="0">
                <a:solidFill>
                  <a:srgbClr val="257C91"/>
                </a:solidFill>
              </a:rPr>
              <a:t>Протоколы</a:t>
            </a:r>
            <a:endParaRPr kumimoji="1" lang="en-US" altLang="zh-TW" b="1" dirty="0">
              <a:solidFill>
                <a:srgbClr val="257C91"/>
              </a:solidFill>
              <a:ea typeface="PMingLiU" panose="02020500000000000000" pitchFamily="18" charset="-120"/>
            </a:endParaRPr>
          </a:p>
          <a:p>
            <a:endParaRPr lang="uk-UA" alt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dirty="0" err="1">
                <a:solidFill>
                  <a:schemeClr val="hlink"/>
                </a:solidFill>
              </a:rPr>
              <a:t>Сөйлеуді</a:t>
            </a:r>
            <a:r>
              <a:rPr lang="ru-RU" altLang="ru-RU" sz="2800" b="1" dirty="0">
                <a:solidFill>
                  <a:schemeClr val="hlink"/>
                </a:solidFill>
              </a:rPr>
              <a:t> </a:t>
            </a:r>
            <a:r>
              <a:rPr lang="ru-RU" altLang="ru-RU" sz="2800" b="1" dirty="0" err="1">
                <a:solidFill>
                  <a:schemeClr val="hlink"/>
                </a:solidFill>
              </a:rPr>
              <a:t>кодтау</a:t>
            </a:r>
            <a:r>
              <a:rPr lang="ru-RU" altLang="ru-RU" sz="2800" b="1" dirty="0">
                <a:solidFill>
                  <a:schemeClr val="hlink"/>
                </a:solidFill>
              </a:rPr>
              <a:t> </a:t>
            </a:r>
            <a:r>
              <a:rPr lang="ru-RU" altLang="ru-RU" sz="2800" b="1" dirty="0" err="1">
                <a:solidFill>
                  <a:schemeClr val="hlink"/>
                </a:solidFill>
              </a:rPr>
              <a:t>принциптері</a:t>
            </a:r>
            <a:endParaRPr lang="uk-UA" altLang="ru-RU" sz="2800" b="1" dirty="0">
              <a:solidFill>
                <a:schemeClr val="hlink"/>
              </a:solidFill>
            </a:endParaRP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kumimoji="1" lang="ru-RU" altLang="zh-TW" sz="1800" dirty="0" err="1"/>
              <a:t>Аналогтық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сигналды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сандық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формаға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айналдыру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процесі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сөйлеуді</a:t>
            </a:r>
            <a:r>
              <a:rPr kumimoji="1" lang="ru-RU" altLang="zh-TW" sz="1800" dirty="0"/>
              <a:t> </a:t>
            </a:r>
            <a:r>
              <a:rPr kumimoji="1" lang="ru-RU" altLang="zh-TW" sz="1800" i="1" dirty="0" err="1"/>
              <a:t>талдау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немесе</a:t>
            </a:r>
            <a:r>
              <a:rPr kumimoji="1" lang="ru-RU" altLang="zh-TW" sz="1800" dirty="0"/>
              <a:t> </a:t>
            </a:r>
            <a:r>
              <a:rPr kumimoji="1" lang="ru-RU" altLang="zh-TW" sz="1800" i="1" dirty="0" err="1"/>
              <a:t>сандық</a:t>
            </a:r>
            <a:r>
              <a:rPr kumimoji="1" lang="ru-RU" altLang="zh-TW" sz="1800" i="1" dirty="0"/>
              <a:t> </a:t>
            </a:r>
            <a:r>
              <a:rPr kumimoji="1" lang="ru-RU" altLang="zh-TW" sz="1800" i="1" dirty="0" err="1"/>
              <a:t>кодтау</a:t>
            </a:r>
            <a:r>
              <a:rPr kumimoji="1" lang="ru-RU" altLang="zh-TW" sz="1800" i="1" dirty="0"/>
              <a:t> </a:t>
            </a:r>
            <a:r>
              <a:rPr kumimoji="1" lang="ru-RU" altLang="zh-TW" sz="1800" dirty="0" err="1"/>
              <a:t>деп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аталады</a:t>
            </a:r>
            <a:r>
              <a:rPr kumimoji="1" lang="ru-RU" altLang="zh-TW" sz="1800" dirty="0"/>
              <a:t>, </a:t>
            </a:r>
            <a:r>
              <a:rPr kumimoji="1" lang="ru-RU" altLang="zh-TW" sz="1800" dirty="0" err="1"/>
              <a:t>кері</a:t>
            </a:r>
            <a:r>
              <a:rPr kumimoji="1" lang="ru-RU" altLang="zh-TW" sz="1800" dirty="0"/>
              <a:t> процесс-</a:t>
            </a:r>
            <a:r>
              <a:rPr kumimoji="1" lang="ru-RU" altLang="zh-TW" sz="1800" dirty="0" err="1"/>
              <a:t>сөйлеуді</a:t>
            </a:r>
            <a:r>
              <a:rPr kumimoji="1" lang="ru-RU" altLang="zh-TW" sz="1800" dirty="0"/>
              <a:t> </a:t>
            </a:r>
            <a:r>
              <a:rPr kumimoji="1" lang="ru-RU" altLang="zh-TW" sz="1800" i="1" dirty="0" err="1"/>
              <a:t>синтездеу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немесе</a:t>
            </a:r>
            <a:r>
              <a:rPr kumimoji="1" lang="ru-RU" altLang="zh-TW" sz="1800" dirty="0"/>
              <a:t> </a:t>
            </a:r>
            <a:r>
              <a:rPr kumimoji="1" lang="ru-RU" altLang="zh-TW" sz="1800" i="1" dirty="0" err="1"/>
              <a:t>декодтау</a:t>
            </a:r>
            <a:r>
              <a:rPr kumimoji="1" lang="ru-RU" altLang="zh-TW" sz="1800" dirty="0"/>
              <a:t>.</a:t>
            </a:r>
          </a:p>
          <a:p>
            <a:pPr>
              <a:lnSpc>
                <a:spcPct val="80000"/>
              </a:lnSpc>
            </a:pPr>
            <a:r>
              <a:rPr kumimoji="1" lang="ru-RU" altLang="zh-TW" sz="1800" dirty="0" err="1"/>
              <a:t>Мақсат</a:t>
            </a:r>
            <a:r>
              <a:rPr kumimoji="1" lang="ru-RU" altLang="zh-TW" sz="1800" dirty="0"/>
              <a:t> – </a:t>
            </a:r>
            <a:r>
              <a:rPr kumimoji="1" lang="ru-RU" altLang="zh-TW" sz="1800" dirty="0" err="1"/>
              <a:t>минималды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берілу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жылдамдығын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қажет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ететін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және</a:t>
            </a:r>
            <a:r>
              <a:rPr kumimoji="1" lang="ru-RU" altLang="zh-TW" sz="1800" dirty="0"/>
              <a:t> декодер </a:t>
            </a:r>
            <a:r>
              <a:rPr kumimoji="1" lang="ru-RU" altLang="zh-TW" sz="1800" dirty="0" err="1"/>
              <a:t>бастапқы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сөйлеу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сигналын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минималды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бұрмаланулармен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қалпына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келтіретін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сандық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тізбекті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алу</a:t>
            </a:r>
            <a:r>
              <a:rPr kumimoji="1" lang="ru-RU" altLang="zh-TW" sz="1800" dirty="0"/>
              <a:t>.</a:t>
            </a:r>
          </a:p>
          <a:p>
            <a:pPr>
              <a:lnSpc>
                <a:spcPct val="80000"/>
              </a:lnSpc>
            </a:pPr>
            <a:endParaRPr kumimoji="1" lang="ru-RU" altLang="zh-TW" sz="1800" dirty="0"/>
          </a:p>
          <a:p>
            <a:pPr>
              <a:lnSpc>
                <a:spcPct val="80000"/>
              </a:lnSpc>
            </a:pPr>
            <a:r>
              <a:rPr kumimoji="1" lang="ru-RU" altLang="zh-TW" sz="1800" dirty="0" err="1"/>
              <a:t>Түрлендіру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кезінде</a:t>
            </a:r>
            <a:r>
              <a:rPr kumimoji="1" lang="ru-RU" altLang="zh-TW" sz="1800" dirty="0"/>
              <a:t> 2 </a:t>
            </a:r>
            <a:r>
              <a:rPr kumimoji="1" lang="ru-RU" altLang="zh-TW" sz="1800" dirty="0" err="1"/>
              <a:t>әдіс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қолданылады</a:t>
            </a:r>
            <a:r>
              <a:rPr kumimoji="1" lang="ru-RU" altLang="zh-TW" sz="1800" dirty="0"/>
              <a:t>:</a:t>
            </a:r>
          </a:p>
          <a:p>
            <a:pPr>
              <a:lnSpc>
                <a:spcPct val="80000"/>
              </a:lnSpc>
            </a:pPr>
            <a:endParaRPr kumimoji="1" lang="ru-RU" altLang="zh-TW" sz="1800" b="1" dirty="0"/>
          </a:p>
          <a:p>
            <a:pPr>
              <a:lnSpc>
                <a:spcPct val="80000"/>
              </a:lnSpc>
            </a:pPr>
            <a:r>
              <a:rPr kumimoji="1" lang="ru-RU" altLang="zh-TW" sz="1800" b="1" dirty="0" err="1"/>
              <a:t>Дискретизациялау</a:t>
            </a:r>
            <a:r>
              <a:rPr kumimoji="1" lang="ru-RU" altLang="zh-TW" sz="1800" dirty="0"/>
              <a:t> - </a:t>
            </a:r>
            <a:r>
              <a:rPr kumimoji="1" lang="ru-RU" altLang="zh-TW" sz="1800" dirty="0" err="1"/>
              <a:t>уақыт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бойынша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дискретті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амплитудалар</a:t>
            </a:r>
            <a:endParaRPr kumimoji="1" lang="ru-RU" altLang="zh-TW" sz="1800" dirty="0"/>
          </a:p>
          <a:p>
            <a:pPr>
              <a:lnSpc>
                <a:spcPct val="80000"/>
              </a:lnSpc>
            </a:pPr>
            <a:r>
              <a:rPr kumimoji="1" lang="ru-RU" altLang="zh-TW" sz="1800" dirty="0"/>
              <a:t>	</a:t>
            </a:r>
            <a:r>
              <a:rPr kumimoji="1" lang="ru-RU" altLang="zh-TW" sz="1800" dirty="0" err="1"/>
              <a:t>Сөйлеу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сигналының</a:t>
            </a:r>
            <a:r>
              <a:rPr kumimoji="1" lang="ru-RU" altLang="zh-TW" sz="1800" dirty="0"/>
              <a:t> диапазоны 0.3-3.4 кГц пен </a:t>
            </a:r>
            <a:r>
              <a:rPr kumimoji="1" lang="ru-RU" altLang="zh-TW" sz="1800" dirty="0" err="1"/>
              <a:t>шектелген</a:t>
            </a:r>
            <a:endParaRPr kumimoji="1" lang="ru-RU" altLang="zh-TW" sz="1800" dirty="0"/>
          </a:p>
          <a:p>
            <a:pPr>
              <a:lnSpc>
                <a:spcPct val="80000"/>
              </a:lnSpc>
            </a:pPr>
            <a:r>
              <a:rPr kumimoji="1" lang="ru-RU" altLang="zh-TW" sz="1800" dirty="0"/>
              <a:t>	Дискретизация </a:t>
            </a:r>
            <a:r>
              <a:rPr kumimoji="1" lang="ru-RU" altLang="zh-TW" sz="1800" dirty="0" err="1"/>
              <a:t>жиілігі</a:t>
            </a:r>
            <a:r>
              <a:rPr kumimoji="1" lang="ru-RU" altLang="zh-TW" sz="1800" dirty="0"/>
              <a:t> 8кГц </a:t>
            </a:r>
          </a:p>
          <a:p>
            <a:pPr>
              <a:lnSpc>
                <a:spcPct val="80000"/>
              </a:lnSpc>
            </a:pPr>
            <a:r>
              <a:rPr kumimoji="1" lang="ru-RU" altLang="zh-TW" sz="1800" b="1" dirty="0" err="1"/>
              <a:t>Кванттау</a:t>
            </a:r>
            <a:r>
              <a:rPr kumimoji="1" lang="ru-RU" altLang="zh-TW" sz="1800" b="1" dirty="0"/>
              <a:t> </a:t>
            </a:r>
            <a:r>
              <a:rPr kumimoji="1" lang="ru-RU" altLang="zh-TW" sz="1800" dirty="0"/>
              <a:t>- </a:t>
            </a:r>
            <a:r>
              <a:rPr kumimoji="1" lang="ru-RU" altLang="zh-TW" sz="1800" dirty="0" err="1"/>
              <a:t>алынған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есептеулерді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Дискретизациялау</a:t>
            </a:r>
            <a:r>
              <a:rPr kumimoji="1" lang="ru-RU" altLang="zh-TW" sz="1800" dirty="0"/>
              <a:t>– 8 бит</a:t>
            </a:r>
          </a:p>
          <a:p>
            <a:pPr>
              <a:lnSpc>
                <a:spcPct val="80000"/>
              </a:lnSpc>
            </a:pPr>
            <a:endParaRPr kumimoji="1" lang="ru-RU" altLang="zh-TW" sz="1800" b="1" dirty="0"/>
          </a:p>
          <a:p>
            <a:pPr>
              <a:lnSpc>
                <a:spcPct val="80000"/>
              </a:lnSpc>
            </a:pPr>
            <a:r>
              <a:rPr kumimoji="1" lang="ru-RU" altLang="zh-TW" sz="1800" dirty="0" err="1"/>
              <a:t>Бір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дауыстық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арна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үшін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өткізу</a:t>
            </a:r>
            <a:r>
              <a:rPr kumimoji="1" lang="ru-RU" altLang="zh-TW" sz="1800" dirty="0"/>
              <a:t> </a:t>
            </a:r>
            <a:r>
              <a:rPr kumimoji="1" lang="ru-RU" altLang="zh-TW" sz="1800" dirty="0" err="1"/>
              <a:t>қабілеті</a:t>
            </a:r>
            <a:r>
              <a:rPr kumimoji="1" lang="ru-RU" altLang="zh-TW" sz="1800" dirty="0"/>
              <a:t>	</a:t>
            </a:r>
          </a:p>
          <a:p>
            <a:pPr>
              <a:lnSpc>
                <a:spcPct val="80000"/>
              </a:lnSpc>
            </a:pPr>
            <a:r>
              <a:rPr kumimoji="1" lang="ru-RU" altLang="zh-TW" sz="1800" dirty="0"/>
              <a:t>		8000 отсчетов</a:t>
            </a:r>
            <a:r>
              <a:rPr kumimoji="1" lang="en-US" altLang="zh-TW" sz="1800" dirty="0">
                <a:ea typeface="PMingLiU" panose="02020500000000000000" pitchFamily="18" charset="-120"/>
              </a:rPr>
              <a:t>/c</a:t>
            </a:r>
            <a:r>
              <a:rPr kumimoji="1" lang="ru-RU" altLang="zh-TW" sz="1800" dirty="0"/>
              <a:t> * 8бит = 64Кбит</a:t>
            </a:r>
            <a:r>
              <a:rPr kumimoji="1" lang="en-US" altLang="zh-TW" sz="1800" dirty="0">
                <a:ea typeface="PMingLiU" panose="02020500000000000000" pitchFamily="18" charset="-120"/>
              </a:rPr>
              <a:t>/c</a:t>
            </a:r>
          </a:p>
          <a:p>
            <a:pPr>
              <a:lnSpc>
                <a:spcPct val="80000"/>
              </a:lnSpc>
              <a:buFontTx/>
              <a:buNone/>
            </a:pPr>
            <a:endParaRPr lang="uk-UA" altLang="ru-RU" sz="1800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z="4000" b="1" dirty="0"/>
              <a:t>MGCP </a:t>
            </a:r>
            <a:r>
              <a:rPr kumimoji="1" lang="ru-RU" altLang="zh-TW" sz="4000" b="1" dirty="0" err="1"/>
              <a:t>протоколының</a:t>
            </a:r>
            <a:r>
              <a:rPr kumimoji="1" lang="ru-RU" altLang="zh-TW" sz="4000" b="1" dirty="0"/>
              <a:t> </a:t>
            </a:r>
            <a:r>
              <a:rPr kumimoji="1" lang="ru-RU" altLang="zh-TW" sz="4000" b="1" dirty="0" err="1"/>
              <a:t>принциптері</a:t>
            </a:r>
            <a:br>
              <a:rPr kumimoji="1" lang="en-US" altLang="zh-TW" sz="4000" b="1" dirty="0">
                <a:solidFill>
                  <a:schemeClr val="accent2"/>
                </a:solidFill>
                <a:ea typeface="PMingLiU" panose="02020500000000000000" pitchFamily="18" charset="-120"/>
              </a:rPr>
            </a:br>
            <a:endParaRPr kumimoji="1" lang="uk-UA" altLang="ru-RU" sz="4000" b="1" dirty="0">
              <a:solidFill>
                <a:schemeClr val="accent2"/>
              </a:solidFill>
            </a:endParaRP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400" b="1" dirty="0"/>
              <a:t>   </a:t>
            </a:r>
            <a:r>
              <a:rPr lang="en-US" altLang="ru-RU" sz="2400" b="1" dirty="0"/>
              <a:t>MGCP</a:t>
            </a:r>
            <a:r>
              <a:rPr lang="en-US" altLang="ru-RU" sz="2400" dirty="0"/>
              <a:t> </a:t>
            </a:r>
            <a:r>
              <a:rPr lang="ru-RU" altLang="ru-RU" sz="2400" dirty="0"/>
              <a:t>(</a:t>
            </a:r>
            <a:r>
              <a:rPr kumimoji="1" lang="en-US" altLang="zh-TW" sz="2400" b="1" dirty="0">
                <a:solidFill>
                  <a:srgbClr val="000000"/>
                </a:solidFill>
                <a:ea typeface="PMingLiU" panose="02020500000000000000" pitchFamily="18" charset="-120"/>
              </a:rPr>
              <a:t>Media Gateway Control Protocol)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kumimoji="1" lang="ru-RU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TW" sz="28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kumimoji="1" lang="en-US" altLang="zh-TW" sz="2800" dirty="0"/>
              <a:t>MGCP </a:t>
            </a:r>
            <a:r>
              <a:rPr kumimoji="1" lang="uk-UA" altLang="zh-TW" sz="2800" dirty="0" err="1"/>
              <a:t>хаттамасын</a:t>
            </a:r>
            <a:r>
              <a:rPr kumimoji="1" lang="uk-UA" altLang="zh-TW" sz="2800" dirty="0"/>
              <a:t> </a:t>
            </a:r>
            <a:r>
              <a:rPr kumimoji="1" lang="uk-UA" altLang="zh-TW" sz="2800" dirty="0" err="1"/>
              <a:t>пайдалануға</a:t>
            </a:r>
            <a:r>
              <a:rPr kumimoji="1" lang="uk-UA" altLang="zh-TW" sz="2800" dirty="0"/>
              <a:t> </a:t>
            </a:r>
            <a:r>
              <a:rPr kumimoji="1" lang="uk-UA" altLang="zh-TW" sz="2800" dirty="0" err="1"/>
              <a:t>негізделген</a:t>
            </a:r>
            <a:r>
              <a:rPr kumimoji="1" lang="uk-UA" altLang="zh-TW" sz="2800" dirty="0"/>
              <a:t> </a:t>
            </a:r>
            <a:r>
              <a:rPr kumimoji="1" lang="en-US" altLang="zh-TW" sz="2800" dirty="0"/>
              <a:t>IP-</a:t>
            </a:r>
            <a:r>
              <a:rPr kumimoji="1" lang="uk-UA" altLang="zh-TW" sz="2800" dirty="0" err="1"/>
              <a:t>телефония</a:t>
            </a:r>
            <a:r>
              <a:rPr kumimoji="1" lang="uk-UA" altLang="zh-TW" sz="2800" dirty="0"/>
              <a:t> </a:t>
            </a:r>
            <a:r>
              <a:rPr kumimoji="1" lang="uk-UA" altLang="zh-TW" sz="2800" dirty="0" err="1"/>
              <a:t>желілерін</a:t>
            </a:r>
            <a:r>
              <a:rPr kumimoji="1" lang="uk-UA" altLang="zh-TW" sz="2800" dirty="0"/>
              <a:t> </a:t>
            </a:r>
            <a:r>
              <a:rPr kumimoji="1" lang="uk-UA" altLang="zh-TW" sz="2800" dirty="0" err="1"/>
              <a:t>құрудың</a:t>
            </a:r>
            <a:r>
              <a:rPr kumimoji="1" lang="uk-UA" altLang="zh-TW" sz="2800" dirty="0"/>
              <a:t> </a:t>
            </a:r>
            <a:r>
              <a:rPr kumimoji="1" lang="uk-UA" altLang="zh-TW" sz="2800" dirty="0" err="1"/>
              <a:t>үшінші</a:t>
            </a:r>
            <a:r>
              <a:rPr kumimoji="1" lang="uk-UA" altLang="zh-TW" sz="2800" dirty="0"/>
              <a:t> </a:t>
            </a:r>
            <a:r>
              <a:rPr kumimoji="1" lang="uk-UA" altLang="zh-TW" sz="2800" dirty="0" err="1"/>
              <a:t>тәсілін</a:t>
            </a:r>
            <a:r>
              <a:rPr kumimoji="1" lang="uk-UA" altLang="zh-TW" sz="2800" dirty="0"/>
              <a:t> </a:t>
            </a:r>
            <a:r>
              <a:rPr kumimoji="1" lang="en-US" altLang="zh-TW" sz="2800" dirty="0"/>
              <a:t>MEGACO </a:t>
            </a:r>
            <a:r>
              <a:rPr kumimoji="1" lang="uk-UA" altLang="zh-TW" sz="2800" dirty="0" err="1"/>
              <a:t>жұмыс</a:t>
            </a:r>
            <a:r>
              <a:rPr kumimoji="1" lang="uk-UA" altLang="zh-TW" sz="2800" dirty="0"/>
              <a:t> </a:t>
            </a:r>
            <a:r>
              <a:rPr kumimoji="1" lang="uk-UA" altLang="zh-TW" sz="2800" dirty="0" err="1"/>
              <a:t>тобы</a:t>
            </a:r>
            <a:r>
              <a:rPr kumimoji="1" lang="uk-UA" altLang="zh-TW" sz="2800" dirty="0"/>
              <a:t> </a:t>
            </a:r>
            <a:r>
              <a:rPr kumimoji="1" lang="en-US" altLang="zh-TW" sz="2800" dirty="0"/>
              <a:t>IETF </a:t>
            </a:r>
            <a:r>
              <a:rPr kumimoji="1" lang="uk-UA" altLang="zh-TW" sz="2800" dirty="0" err="1"/>
              <a:t>комитеті</a:t>
            </a:r>
            <a:r>
              <a:rPr kumimoji="1" lang="uk-UA" altLang="zh-TW" sz="2800" dirty="0"/>
              <a:t> де </a:t>
            </a:r>
            <a:r>
              <a:rPr kumimoji="1" lang="uk-UA" altLang="zh-TW" sz="2800" dirty="0" err="1"/>
              <a:t>ұсынды</a:t>
            </a:r>
            <a:r>
              <a:rPr kumimoji="1" lang="uk-UA" altLang="zh-TW" sz="2800" dirty="0"/>
              <a:t> .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kumimoji="1" lang="uk-UA" altLang="zh-TW" sz="2800" dirty="0" err="1"/>
              <a:t>Сыртқы</a:t>
            </a:r>
            <a:r>
              <a:rPr kumimoji="1" lang="uk-UA" altLang="zh-TW" sz="2800" dirty="0"/>
              <a:t> </a:t>
            </a:r>
            <a:r>
              <a:rPr kumimoji="1" lang="uk-UA" altLang="zh-TW" sz="2800" dirty="0" err="1"/>
              <a:t>басқару</a:t>
            </a:r>
            <a:r>
              <a:rPr kumimoji="1" lang="uk-UA" altLang="zh-TW" sz="2800" dirty="0"/>
              <a:t> </a:t>
            </a:r>
            <a:r>
              <a:rPr kumimoji="1" lang="uk-UA" altLang="zh-TW" sz="2800" dirty="0" err="1"/>
              <a:t>құрылғыларының</a:t>
            </a:r>
            <a:r>
              <a:rPr kumimoji="1" lang="uk-UA" altLang="zh-TW" sz="2800" dirty="0"/>
              <a:t> телефон </a:t>
            </a:r>
            <a:r>
              <a:rPr kumimoji="1" lang="uk-UA" altLang="zh-TW" sz="2800" dirty="0" err="1"/>
              <a:t>шлюздерін</a:t>
            </a:r>
            <a:r>
              <a:rPr kumimoji="1" lang="uk-UA" altLang="zh-TW" sz="2800" dirty="0"/>
              <a:t> </a:t>
            </a:r>
            <a:r>
              <a:rPr kumimoji="1" lang="uk-UA" altLang="zh-TW" sz="2800" dirty="0" err="1"/>
              <a:t>басқару</a:t>
            </a:r>
            <a:r>
              <a:rPr kumimoji="1" lang="uk-UA" altLang="zh-TW" sz="2800" dirty="0"/>
              <a:t> </a:t>
            </a:r>
            <a:r>
              <a:rPr kumimoji="1" lang="uk-UA" altLang="zh-TW" sz="2800" dirty="0" err="1"/>
              <a:t>протоколы</a:t>
            </a:r>
            <a:r>
              <a:rPr kumimoji="1" lang="uk-UA" altLang="zh-TW" sz="2800" dirty="0"/>
              <a:t>-</a:t>
            </a:r>
            <a:r>
              <a:rPr kumimoji="1" lang="en-US" altLang="zh-TW" sz="2800" dirty="0"/>
              <a:t>media gateway controller </a:t>
            </a:r>
            <a:r>
              <a:rPr kumimoji="1" lang="uk-UA" altLang="zh-TW" sz="2800" dirty="0" err="1"/>
              <a:t>немесе</a:t>
            </a:r>
            <a:r>
              <a:rPr kumimoji="1" lang="uk-UA" altLang="zh-TW" sz="2800" dirty="0"/>
              <a:t> </a:t>
            </a:r>
            <a:r>
              <a:rPr kumimoji="1" lang="en-US" altLang="zh-TW" sz="2800" dirty="0"/>
              <a:t>call agents</a:t>
            </a:r>
            <a:endParaRPr kumimoji="1" lang="uk-UA" altLang="ru-RU" sz="2800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altLang="zh-TW" sz="4000" b="1" dirty="0" err="1"/>
              <a:t>Шлюзді</a:t>
            </a:r>
            <a:r>
              <a:rPr kumimoji="1" lang="ru-RU" altLang="zh-TW" sz="4000" b="1" dirty="0"/>
              <a:t> ДЕКОМПОЗИЦИЯ </a:t>
            </a:r>
            <a:r>
              <a:rPr kumimoji="1" lang="ru-RU" altLang="zh-TW" sz="4000" b="1" dirty="0" err="1"/>
              <a:t>принципі</a:t>
            </a:r>
            <a:endParaRPr kumimoji="1" lang="uk-UA" altLang="ru-RU" sz="4000" b="1" dirty="0">
              <a:solidFill>
                <a:schemeClr val="accent2"/>
              </a:solidFill>
            </a:endParaRP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zh-TW" sz="2400" dirty="0"/>
              <a:t>	</a:t>
            </a:r>
            <a:r>
              <a:rPr lang="ru-RU" altLang="zh-TW" sz="2400" dirty="0" err="1"/>
              <a:t>Шлюзді</a:t>
            </a:r>
            <a:r>
              <a:rPr lang="ru-RU" altLang="zh-TW" sz="2400" dirty="0"/>
              <a:t> декомпозиция </a:t>
            </a:r>
            <a:r>
              <a:rPr lang="ru-RU" altLang="zh-TW" sz="2400" dirty="0" err="1"/>
              <a:t>принципі</a:t>
            </a:r>
            <a:r>
              <a:rPr lang="ru-RU" altLang="zh-TW" sz="2400" dirty="0"/>
              <a:t> </a:t>
            </a:r>
            <a:r>
              <a:rPr lang="ru-RU" altLang="zh-TW" sz="2400" dirty="0" err="1"/>
              <a:t>қолданылды</a:t>
            </a:r>
            <a:r>
              <a:rPr lang="ru-RU" altLang="zh-TW" sz="2400" dirty="0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zh-TW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zh-TW" sz="2400" dirty="0"/>
              <a:t>	</a:t>
            </a:r>
            <a:r>
              <a:rPr lang="ru-RU" altLang="zh-TW" sz="2400" b="1" dirty="0"/>
              <a:t> - </a:t>
            </a:r>
            <a:r>
              <a:rPr lang="ru-RU" altLang="zh-TW" sz="2400" b="1" dirty="0" err="1"/>
              <a:t>Көлік</a:t>
            </a:r>
            <a:r>
              <a:rPr lang="ru-RU" altLang="zh-TW" sz="2400" b="1" dirty="0"/>
              <a:t> </a:t>
            </a:r>
            <a:r>
              <a:rPr lang="ru-RU" altLang="zh-TW" sz="2400" b="1" dirty="0" err="1"/>
              <a:t>шлюзі</a:t>
            </a:r>
            <a:r>
              <a:rPr lang="ru-RU" altLang="zh-TW" sz="2400" b="1" dirty="0"/>
              <a:t> (</a:t>
            </a:r>
            <a:r>
              <a:rPr lang="en-US" altLang="zh-TW" sz="2400" b="1" dirty="0"/>
              <a:t>Media Gateway) </a:t>
            </a:r>
            <a:r>
              <a:rPr lang="en-US" altLang="zh-TW" sz="2400" dirty="0"/>
              <a:t>– IP </a:t>
            </a:r>
            <a:r>
              <a:rPr lang="ru-RU" altLang="zh-TW" sz="2400" dirty="0" err="1"/>
              <a:t>пакеттерін</a:t>
            </a:r>
            <a:r>
              <a:rPr lang="ru-RU" altLang="zh-TW" sz="2400" dirty="0"/>
              <a:t> </a:t>
            </a:r>
            <a:r>
              <a:rPr lang="ru-RU" altLang="zh-TW" sz="2400" dirty="0" err="1"/>
              <a:t>маршруттаумен</a:t>
            </a:r>
            <a:r>
              <a:rPr lang="ru-RU" altLang="zh-TW" sz="2400" dirty="0"/>
              <a:t> </a:t>
            </a:r>
            <a:r>
              <a:rPr lang="ru-RU" altLang="zh-TW" sz="2400" dirty="0" err="1"/>
              <a:t>желілер</a:t>
            </a:r>
            <a:r>
              <a:rPr lang="ru-RU" altLang="zh-TW" sz="2400" dirty="0"/>
              <a:t> </a:t>
            </a:r>
            <a:r>
              <a:rPr lang="ru-RU" altLang="zh-TW" sz="2400" dirty="0" err="1"/>
              <a:t>арқылы</a:t>
            </a:r>
            <a:r>
              <a:rPr lang="ru-RU" altLang="zh-TW" sz="2400" dirty="0"/>
              <a:t> </a:t>
            </a:r>
            <a:r>
              <a:rPr lang="ru-RU" altLang="zh-TW" sz="2400" dirty="0" err="1"/>
              <a:t>жіберуге</a:t>
            </a:r>
            <a:r>
              <a:rPr lang="ru-RU" altLang="zh-TW" sz="2400" dirty="0"/>
              <a:t> </a:t>
            </a:r>
            <a:r>
              <a:rPr lang="ru-RU" altLang="zh-TW" sz="2400" dirty="0" err="1"/>
              <a:t>жарамды</a:t>
            </a:r>
            <a:r>
              <a:rPr lang="ru-RU" altLang="zh-TW" sz="2400" dirty="0"/>
              <a:t> </a:t>
            </a:r>
            <a:r>
              <a:rPr lang="ru-RU" altLang="zh-TW" sz="2400" dirty="0" err="1"/>
              <a:t>сөйлеу</a:t>
            </a:r>
            <a:r>
              <a:rPr lang="ru-RU" altLang="zh-TW" sz="2400" dirty="0"/>
              <a:t> </a:t>
            </a:r>
            <a:r>
              <a:rPr lang="ru-RU" altLang="zh-TW" sz="2400" dirty="0" err="1"/>
              <a:t>ақпаратын</a:t>
            </a:r>
            <a:r>
              <a:rPr lang="ru-RU" altLang="zh-TW" sz="2400" dirty="0"/>
              <a:t> </a:t>
            </a:r>
            <a:r>
              <a:rPr lang="ru-RU" altLang="zh-TW" sz="2400" dirty="0" err="1"/>
              <a:t>түрге</a:t>
            </a:r>
            <a:r>
              <a:rPr lang="ru-RU" altLang="zh-TW" sz="2400" dirty="0"/>
              <a:t> </a:t>
            </a:r>
            <a:r>
              <a:rPr lang="ru-RU" altLang="zh-TW" sz="2400" dirty="0" err="1"/>
              <a:t>түрлендіру</a:t>
            </a:r>
            <a:r>
              <a:rPr lang="ru-RU" altLang="zh-TW" sz="2400" dirty="0"/>
              <a:t> </a:t>
            </a:r>
            <a:r>
              <a:rPr lang="ru-RU" altLang="zh-TW" sz="2400" dirty="0" err="1"/>
              <a:t>функциялары</a:t>
            </a:r>
            <a:r>
              <a:rPr lang="ru-RU" altLang="zh-TW" sz="2400" dirty="0"/>
              <a:t>: </a:t>
            </a:r>
            <a:r>
              <a:rPr lang="en-US" altLang="zh-TW" sz="2400" dirty="0" err="1"/>
              <a:t>rtp</a:t>
            </a:r>
            <a:r>
              <a:rPr lang="en-US" altLang="zh-TW" sz="2400" dirty="0"/>
              <a:t>/UDP/IP-</a:t>
            </a:r>
            <a:r>
              <a:rPr lang="ru-RU" altLang="zh-TW" sz="2400" dirty="0"/>
              <a:t>де </a:t>
            </a:r>
            <a:r>
              <a:rPr lang="ru-RU" altLang="zh-TW" sz="2400" dirty="0" err="1"/>
              <a:t>кодтау</a:t>
            </a:r>
            <a:r>
              <a:rPr lang="ru-RU" altLang="zh-TW" sz="2400" dirty="0"/>
              <a:t> </a:t>
            </a:r>
            <a:r>
              <a:rPr lang="ru-RU" altLang="zh-TW" sz="2400" dirty="0" err="1"/>
              <a:t>және</a:t>
            </a:r>
            <a:r>
              <a:rPr lang="ru-RU" altLang="zh-TW" sz="2400" dirty="0"/>
              <a:t> </a:t>
            </a:r>
            <a:r>
              <a:rPr lang="ru-RU" altLang="zh-TW" sz="2400" dirty="0" err="1"/>
              <a:t>орау</a:t>
            </a:r>
            <a:endParaRPr lang="en-US" altLang="zh-TW" sz="2400" dirty="0">
              <a:ea typeface="PMingLiU" panose="02020500000000000000" pitchFamily="18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400" b="1" dirty="0">
                <a:ea typeface="PMingLiU" panose="02020500000000000000" pitchFamily="18" charset="-120"/>
              </a:rPr>
              <a:t>	</a:t>
            </a:r>
            <a:r>
              <a:rPr lang="ru-RU" altLang="zh-TW" sz="2400" b="1" dirty="0">
                <a:ea typeface="PMingLiU" panose="02020500000000000000" pitchFamily="18" charset="-120"/>
              </a:rPr>
              <a:t>– </a:t>
            </a:r>
            <a:r>
              <a:rPr lang="ru-RU" altLang="zh-TW" sz="2400" b="1" dirty="0" err="1">
                <a:ea typeface="PMingLiU" panose="02020500000000000000" pitchFamily="18" charset="-120"/>
              </a:rPr>
              <a:t>Басқару</a:t>
            </a:r>
            <a:r>
              <a:rPr lang="ru-RU" altLang="zh-TW" sz="2400" b="1" dirty="0">
                <a:ea typeface="PMingLiU" panose="02020500000000000000" pitchFamily="18" charset="-120"/>
              </a:rPr>
              <a:t> </a:t>
            </a:r>
            <a:r>
              <a:rPr lang="ru-RU" altLang="zh-TW" sz="2400" b="1" dirty="0" err="1">
                <a:ea typeface="PMingLiU" panose="02020500000000000000" pitchFamily="18" charset="-120"/>
              </a:rPr>
              <a:t>құрылғысы</a:t>
            </a:r>
            <a:r>
              <a:rPr lang="ru-RU" altLang="zh-TW" sz="2400" b="1" dirty="0">
                <a:ea typeface="PMingLiU" panose="02020500000000000000" pitchFamily="18" charset="-120"/>
              </a:rPr>
              <a:t> (</a:t>
            </a:r>
            <a:r>
              <a:rPr lang="en-US" altLang="zh-TW" sz="2400" b="1" dirty="0">
                <a:ea typeface="PMingLiU" panose="02020500000000000000" pitchFamily="18" charset="-120"/>
              </a:rPr>
              <a:t>Call Agent) </a:t>
            </a:r>
            <a:r>
              <a:rPr lang="en-US" altLang="zh-TW" sz="2400" dirty="0">
                <a:ea typeface="PMingLiU" panose="02020500000000000000" pitchFamily="18" charset="-120"/>
              </a:rPr>
              <a:t>- </a:t>
            </a:r>
            <a:r>
              <a:rPr lang="ru-RU" altLang="zh-TW" sz="2400" dirty="0" err="1">
                <a:ea typeface="PMingLiU" panose="02020500000000000000" pitchFamily="18" charset="-120"/>
              </a:rPr>
              <a:t>шлюзді</a:t>
            </a:r>
            <a:r>
              <a:rPr lang="ru-RU" altLang="zh-TW" sz="2400" dirty="0">
                <a:ea typeface="PMingLiU" panose="02020500000000000000" pitchFamily="18" charset="-120"/>
              </a:rPr>
              <a:t> </a:t>
            </a:r>
            <a:r>
              <a:rPr lang="ru-RU" altLang="zh-TW" sz="2400" dirty="0" err="1">
                <a:ea typeface="PMingLiU" panose="02020500000000000000" pitchFamily="18" charset="-120"/>
              </a:rPr>
              <a:t>басқару</a:t>
            </a:r>
            <a:r>
              <a:rPr lang="ru-RU" altLang="zh-TW" sz="2400" dirty="0">
                <a:ea typeface="PMingLiU" panose="02020500000000000000" pitchFamily="18" charset="-120"/>
              </a:rPr>
              <a:t> </a:t>
            </a:r>
            <a:r>
              <a:rPr lang="ru-RU" altLang="zh-TW" sz="2400" dirty="0" err="1">
                <a:ea typeface="PMingLiU" panose="02020500000000000000" pitchFamily="18" charset="-120"/>
              </a:rPr>
              <a:t>функцияларын</a:t>
            </a:r>
            <a:r>
              <a:rPr lang="ru-RU" altLang="zh-TW" sz="2400" dirty="0">
                <a:ea typeface="PMingLiU" panose="02020500000000000000" pitchFamily="18" charset="-120"/>
              </a:rPr>
              <a:t> </a:t>
            </a:r>
            <a:r>
              <a:rPr lang="ru-RU" altLang="zh-TW" sz="2400" dirty="0" err="1">
                <a:ea typeface="PMingLiU" panose="02020500000000000000" pitchFamily="18" charset="-120"/>
              </a:rPr>
              <a:t>орындайды</a:t>
            </a:r>
            <a:endParaRPr lang="ru-RU" altLang="zh-TW" sz="2400" dirty="0">
              <a:ea typeface="PMingLiU" panose="02020500000000000000" pitchFamily="18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zh-TW" sz="2400" b="1" dirty="0">
                <a:ea typeface="PMingLiU" panose="02020500000000000000" pitchFamily="18" charset="-120"/>
              </a:rPr>
              <a:t>- </a:t>
            </a:r>
            <a:r>
              <a:rPr lang="ru-RU" altLang="zh-TW" sz="2400" b="1" dirty="0" err="1">
                <a:ea typeface="PMingLiU" panose="02020500000000000000" pitchFamily="18" charset="-120"/>
              </a:rPr>
              <a:t>Дабыл</a:t>
            </a:r>
            <a:r>
              <a:rPr lang="ru-RU" altLang="zh-TW" sz="2400" b="1" dirty="0">
                <a:ea typeface="PMingLiU" panose="02020500000000000000" pitchFamily="18" charset="-120"/>
              </a:rPr>
              <a:t> </a:t>
            </a:r>
            <a:r>
              <a:rPr lang="ru-RU" altLang="zh-TW" sz="2400" b="1" dirty="0" err="1">
                <a:ea typeface="PMingLiU" panose="02020500000000000000" pitchFamily="18" charset="-120"/>
              </a:rPr>
              <a:t>шлюзі</a:t>
            </a:r>
            <a:r>
              <a:rPr lang="ru-RU" altLang="zh-TW" sz="2400" b="1" dirty="0">
                <a:ea typeface="PMingLiU" panose="02020500000000000000" pitchFamily="18" charset="-120"/>
              </a:rPr>
              <a:t> (</a:t>
            </a:r>
            <a:r>
              <a:rPr lang="en-US" altLang="zh-TW" sz="2400" b="1" dirty="0">
                <a:ea typeface="PMingLiU" panose="02020500000000000000" pitchFamily="18" charset="-120"/>
              </a:rPr>
              <a:t>Signaling Gateway) </a:t>
            </a:r>
            <a:r>
              <a:rPr lang="en-US" altLang="zh-TW" sz="2400" dirty="0">
                <a:ea typeface="PMingLiU" panose="02020500000000000000" pitchFamily="18" charset="-120"/>
              </a:rPr>
              <a:t>- PSTN </a:t>
            </a:r>
            <a:r>
              <a:rPr lang="ru-RU" altLang="zh-TW" sz="2400" dirty="0" err="1">
                <a:ea typeface="PMingLiU" panose="02020500000000000000" pitchFamily="18" charset="-120"/>
              </a:rPr>
              <a:t>тарапынан</a:t>
            </a:r>
            <a:r>
              <a:rPr lang="ru-RU" altLang="zh-TW" sz="2400" dirty="0">
                <a:ea typeface="PMingLiU" panose="02020500000000000000" pitchFamily="18" charset="-120"/>
              </a:rPr>
              <a:t> </a:t>
            </a:r>
            <a:r>
              <a:rPr lang="ru-RU" altLang="zh-TW" sz="2400" dirty="0" err="1">
                <a:ea typeface="PMingLiU" panose="02020500000000000000" pitchFamily="18" charset="-120"/>
              </a:rPr>
              <a:t>шлюзді</a:t>
            </a:r>
            <a:r>
              <a:rPr lang="ru-RU" altLang="zh-TW" sz="2400" dirty="0">
                <a:ea typeface="PMingLiU" panose="02020500000000000000" pitchFamily="18" charset="-120"/>
              </a:rPr>
              <a:t> </a:t>
            </a:r>
            <a:r>
              <a:rPr lang="ru-RU" altLang="zh-TW" sz="2400" dirty="0" err="1">
                <a:ea typeface="PMingLiU" panose="02020500000000000000" pitchFamily="18" charset="-120"/>
              </a:rPr>
              <a:t>басқару</a:t>
            </a:r>
            <a:r>
              <a:rPr lang="ru-RU" altLang="zh-TW" sz="2400" dirty="0">
                <a:ea typeface="PMingLiU" panose="02020500000000000000" pitchFamily="18" charset="-120"/>
              </a:rPr>
              <a:t> </a:t>
            </a:r>
            <a:r>
              <a:rPr lang="ru-RU" altLang="zh-TW" sz="2400" dirty="0" err="1">
                <a:ea typeface="PMingLiU" panose="02020500000000000000" pitchFamily="18" charset="-120"/>
              </a:rPr>
              <a:t>құрылғысына</a:t>
            </a:r>
            <a:r>
              <a:rPr lang="ru-RU" altLang="zh-TW" sz="2400" dirty="0">
                <a:ea typeface="PMingLiU" panose="02020500000000000000" pitchFamily="18" charset="-120"/>
              </a:rPr>
              <a:t> </a:t>
            </a:r>
            <a:r>
              <a:rPr lang="ru-RU" altLang="zh-TW" sz="2400" dirty="0" err="1">
                <a:ea typeface="PMingLiU" panose="02020500000000000000" pitchFamily="18" charset="-120"/>
              </a:rPr>
              <a:t>және</a:t>
            </a:r>
            <a:r>
              <a:rPr lang="ru-RU" altLang="zh-TW" sz="2400" dirty="0">
                <a:ea typeface="PMingLiU" panose="02020500000000000000" pitchFamily="18" charset="-120"/>
              </a:rPr>
              <a:t> </a:t>
            </a:r>
            <a:r>
              <a:rPr lang="ru-RU" altLang="zh-TW" sz="2400" dirty="0" err="1">
                <a:ea typeface="PMingLiU" panose="02020500000000000000" pitchFamily="18" charset="-120"/>
              </a:rPr>
              <a:t>кері</a:t>
            </a:r>
            <a:r>
              <a:rPr lang="ru-RU" altLang="zh-TW" sz="2400" dirty="0">
                <a:ea typeface="PMingLiU" panose="02020500000000000000" pitchFamily="18" charset="-120"/>
              </a:rPr>
              <a:t> </a:t>
            </a:r>
            <a:r>
              <a:rPr lang="ru-RU" altLang="zh-TW" sz="2400" dirty="0" err="1">
                <a:ea typeface="PMingLiU" panose="02020500000000000000" pitchFamily="18" charset="-120"/>
              </a:rPr>
              <a:t>келетін</a:t>
            </a:r>
            <a:r>
              <a:rPr lang="ru-RU" altLang="zh-TW" sz="2400" dirty="0">
                <a:ea typeface="PMingLiU" panose="02020500000000000000" pitchFamily="18" charset="-120"/>
              </a:rPr>
              <a:t> </a:t>
            </a:r>
            <a:r>
              <a:rPr lang="ru-RU" altLang="zh-TW" sz="2400" dirty="0" err="1">
                <a:ea typeface="PMingLiU" panose="02020500000000000000" pitchFamily="18" charset="-120"/>
              </a:rPr>
              <a:t>сигналдық</a:t>
            </a:r>
            <a:r>
              <a:rPr lang="ru-RU" altLang="zh-TW" sz="2400" dirty="0">
                <a:ea typeface="PMingLiU" panose="02020500000000000000" pitchFamily="18" charset="-120"/>
              </a:rPr>
              <a:t> </a:t>
            </a:r>
            <a:r>
              <a:rPr lang="ru-RU" altLang="zh-TW" sz="2400" dirty="0" err="1">
                <a:ea typeface="PMingLiU" panose="02020500000000000000" pitchFamily="18" charset="-120"/>
              </a:rPr>
              <a:t>ақпаратты</a:t>
            </a:r>
            <a:r>
              <a:rPr lang="ru-RU" altLang="zh-TW" sz="2400" dirty="0">
                <a:ea typeface="PMingLiU" panose="02020500000000000000" pitchFamily="18" charset="-120"/>
              </a:rPr>
              <a:t> </a:t>
            </a:r>
            <a:r>
              <a:rPr lang="ru-RU" altLang="zh-TW" sz="2400" dirty="0" err="1">
                <a:ea typeface="PMingLiU" panose="02020500000000000000" pitchFamily="18" charset="-120"/>
              </a:rPr>
              <a:t>жеткізуді</a:t>
            </a:r>
            <a:r>
              <a:rPr lang="ru-RU" altLang="zh-TW" sz="2400" dirty="0">
                <a:ea typeface="PMingLiU" panose="02020500000000000000" pitchFamily="18" charset="-120"/>
              </a:rPr>
              <a:t> </a:t>
            </a:r>
            <a:r>
              <a:rPr lang="ru-RU" altLang="zh-TW" sz="2400" dirty="0" err="1">
                <a:ea typeface="PMingLiU" panose="02020500000000000000" pitchFamily="18" charset="-120"/>
              </a:rPr>
              <a:t>қамтамасыз</a:t>
            </a:r>
            <a:r>
              <a:rPr lang="ru-RU" altLang="zh-TW" sz="2400" dirty="0">
                <a:ea typeface="PMingLiU" panose="02020500000000000000" pitchFamily="18" charset="-120"/>
              </a:rPr>
              <a:t> </a:t>
            </a:r>
            <a:r>
              <a:rPr lang="ru-RU" altLang="zh-TW" sz="2400" dirty="0" err="1">
                <a:ea typeface="PMingLiU" panose="02020500000000000000" pitchFamily="18" charset="-120"/>
              </a:rPr>
              <a:t>етеді</a:t>
            </a:r>
            <a:endParaRPr lang="uk-UA" altLang="ru-RU" sz="2400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1038" cy="1143000"/>
          </a:xfrm>
        </p:spPr>
        <p:txBody>
          <a:bodyPr/>
          <a:lstStyle/>
          <a:p>
            <a:pPr algn="l"/>
            <a:r>
              <a:rPr kumimoji="1" lang="en-US" altLang="zh-TW" sz="4000" b="1" dirty="0"/>
              <a:t>MGCP </a:t>
            </a:r>
            <a:r>
              <a:rPr kumimoji="1" lang="ru-RU" altLang="zh-TW" sz="4000" b="1" dirty="0" err="1"/>
              <a:t>желісінің</a:t>
            </a:r>
            <a:r>
              <a:rPr kumimoji="1" lang="ru-RU" altLang="zh-TW" sz="4000" b="1" dirty="0"/>
              <a:t> </a:t>
            </a:r>
            <a:r>
              <a:rPr kumimoji="1" lang="ru-RU" altLang="zh-TW" sz="4000" b="1" dirty="0" err="1"/>
              <a:t>архитектурасы</a:t>
            </a:r>
            <a:br>
              <a:rPr kumimoji="1" lang="ru-RU" altLang="zh-TW" b="1" dirty="0"/>
            </a:br>
            <a:endParaRPr kumimoji="1" lang="uk-UA" altLang="ru-RU" b="1" dirty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341438"/>
            <a:ext cx="8147050" cy="13970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Функционалды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таратылған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шлюздің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барлық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"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ақыл-ойы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"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басқару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құрылғысында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орналасқан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оның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функциялары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өз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кезегінде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бірнеше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платформалар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арасында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бөлінуі</a:t>
            </a:r>
            <a:r>
              <a:rPr kumimoji="1" lang="ru-RU" altLang="zh-TW" sz="24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мүмкін</a:t>
            </a:r>
            <a:endParaRPr lang="uk-UA" altLang="ru-RU" sz="2400" dirty="0"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2529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36838"/>
            <a:ext cx="7178675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kumimoji="1" lang="en-US" altLang="zh-TW" sz="4000" b="1" dirty="0"/>
              <a:t>MGCP </a:t>
            </a:r>
            <a:r>
              <a:rPr kumimoji="1" lang="ru-RU" altLang="zh-TW" sz="4000" b="1" dirty="0" err="1"/>
              <a:t>желісінің</a:t>
            </a:r>
            <a:r>
              <a:rPr kumimoji="1" lang="ru-RU" altLang="zh-TW" sz="4000" b="1" dirty="0"/>
              <a:t> </a:t>
            </a:r>
            <a:r>
              <a:rPr kumimoji="1" lang="ru-RU" altLang="zh-TW" sz="4000" b="1" dirty="0" err="1"/>
              <a:t>архитектурасы</a:t>
            </a:r>
            <a:endParaRPr kumimoji="1" lang="uk-UA" altLang="ru-RU" sz="4000" b="1" dirty="0">
              <a:ea typeface="PMingLiU" panose="02020500000000000000" pitchFamily="18" charset="-120"/>
            </a:endParaRPr>
          </a:p>
        </p:txBody>
      </p:sp>
      <p:graphicFrame>
        <p:nvGraphicFramePr>
          <p:cNvPr id="291845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042988" y="2133600"/>
          <a:ext cx="7234237" cy="425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97" name="VISIO" r:id="rId3" imgW="8605080" imgH="5057640" progId="Visio.Drawing.6">
                  <p:embed/>
                </p:oleObj>
              </mc:Choice>
              <mc:Fallback>
                <p:oleObj name="VISIO" r:id="rId3" imgW="8605080" imgH="505764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133600"/>
                        <a:ext cx="7234237" cy="425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1848" name="Rectangle 8"/>
          <p:cNvSpPr>
            <a:spLocks noChangeArrowheads="1"/>
          </p:cNvSpPr>
          <p:nvPr/>
        </p:nvSpPr>
        <p:spPr bwMode="auto">
          <a:xfrm>
            <a:off x="684213" y="1125538"/>
            <a:ext cx="828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ru-RU" altLang="zh-TW" dirty="0" err="1"/>
              <a:t>Желіде</a:t>
            </a:r>
            <a:r>
              <a:rPr kumimoji="1" lang="ru-RU" altLang="zh-TW" dirty="0"/>
              <a:t> </a:t>
            </a:r>
            <a:r>
              <a:rPr kumimoji="1" lang="ru-RU" altLang="zh-TW" dirty="0" err="1"/>
              <a:t>бір-бірімен</a:t>
            </a:r>
            <a:r>
              <a:rPr kumimoji="1" lang="ru-RU" altLang="zh-TW" dirty="0"/>
              <a:t> </a:t>
            </a:r>
            <a:r>
              <a:rPr kumimoji="1" lang="ru-RU" altLang="zh-TW" dirty="0" err="1"/>
              <a:t>синхрондалған</a:t>
            </a:r>
            <a:r>
              <a:rPr kumimoji="1" lang="ru-RU" altLang="zh-TW" dirty="0"/>
              <a:t> </a:t>
            </a:r>
            <a:r>
              <a:rPr kumimoji="1" lang="ru-RU" altLang="zh-TW" dirty="0" err="1"/>
              <a:t>бірнеше</a:t>
            </a:r>
            <a:r>
              <a:rPr kumimoji="1" lang="ru-RU" altLang="zh-TW" dirty="0"/>
              <a:t> </a:t>
            </a:r>
            <a:r>
              <a:rPr kumimoji="1" lang="ru-RU" altLang="zh-TW" dirty="0" err="1"/>
              <a:t>басқару</a:t>
            </a:r>
            <a:r>
              <a:rPr kumimoji="1" lang="ru-RU" altLang="zh-TW" dirty="0"/>
              <a:t> </a:t>
            </a:r>
            <a:r>
              <a:rPr kumimoji="1" lang="ru-RU" altLang="zh-TW" dirty="0" err="1"/>
              <a:t>құрылғылары</a:t>
            </a:r>
            <a:r>
              <a:rPr kumimoji="1" lang="ru-RU" altLang="zh-TW" dirty="0"/>
              <a:t> </a:t>
            </a:r>
            <a:r>
              <a:rPr kumimoji="1" lang="ru-RU" altLang="zh-TW" dirty="0" err="1"/>
              <a:t>болуы</a:t>
            </a:r>
            <a:r>
              <a:rPr kumimoji="1" lang="ru-RU" altLang="zh-TW" dirty="0"/>
              <a:t> </a:t>
            </a:r>
            <a:r>
              <a:rPr kumimoji="1" lang="ru-RU" altLang="zh-TW" dirty="0" err="1"/>
              <a:t>мүмкін</a:t>
            </a:r>
            <a:r>
              <a:rPr kumimoji="1" lang="ru-RU" altLang="zh-TW" dirty="0"/>
              <a:t>.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z="4000" b="1" dirty="0"/>
              <a:t>MGCP </a:t>
            </a:r>
            <a:r>
              <a:rPr kumimoji="1" lang="ru-RU" altLang="zh-TW" sz="4000" b="1" dirty="0" err="1"/>
              <a:t>желісінің</a:t>
            </a:r>
            <a:r>
              <a:rPr kumimoji="1" lang="ru-RU" altLang="zh-TW" sz="4000" b="1" dirty="0"/>
              <a:t> </a:t>
            </a:r>
            <a:r>
              <a:rPr kumimoji="1" lang="ru-RU" altLang="zh-TW" sz="4000" b="1" dirty="0" err="1"/>
              <a:t>архитектурасы</a:t>
            </a:r>
            <a:endParaRPr kumimoji="1" lang="uk-UA" altLang="ru-RU" sz="4000" b="1" dirty="0"/>
          </a:p>
        </p:txBody>
      </p:sp>
      <p:sp>
        <p:nvSpPr>
          <p:cNvPr id="254983" name="Rectangle 7"/>
          <p:cNvSpPr>
            <a:spLocks noChangeArrowheads="1"/>
          </p:cNvSpPr>
          <p:nvPr/>
        </p:nvSpPr>
        <p:spPr bwMode="auto">
          <a:xfrm>
            <a:off x="395288" y="17002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құрылғысы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уақытта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шлюздерге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Желіде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бір-бірімен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синхрондалған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құрылғылары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kumimoji="1"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MGCP 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 </a:t>
            </a:r>
            <a:r>
              <a:rPr kumimoji="1"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master/slave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принципін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қолданады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құрылғысы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Master, 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көлік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шлюзі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құрылғысынан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пәрмендерді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орындайтын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Slave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kumimoji="1"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MGCP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протоколының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хабарламалары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UDP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хабарламаларын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кепілсіз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хаттамамен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тасымалданады</a:t>
            </a:r>
            <a:r>
              <a:rPr kumimoji="1" lang="ru-RU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uk-UA" altLang="ru-RU" sz="2800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3200" b="1" dirty="0"/>
              <a:t>MGCP </a:t>
            </a:r>
            <a:r>
              <a:rPr lang="ru-RU" altLang="ru-RU" sz="3200" b="1" dirty="0" err="1"/>
              <a:t>желісінде</a:t>
            </a:r>
            <a:r>
              <a:rPr lang="ru-RU" altLang="ru-RU" sz="3200" b="1" dirty="0"/>
              <a:t> </a:t>
            </a:r>
            <a:r>
              <a:rPr lang="ru-RU" altLang="ru-RU" sz="3200" b="1" dirty="0" err="1"/>
              <a:t>қосылудың</a:t>
            </a:r>
            <a:r>
              <a:rPr lang="ru-RU" altLang="ru-RU" sz="3200" b="1" dirty="0"/>
              <a:t> </a:t>
            </a:r>
            <a:r>
              <a:rPr lang="ru-RU" altLang="ru-RU" sz="3200" b="1" dirty="0" err="1"/>
              <a:t>жеңілдетілген</a:t>
            </a:r>
            <a:r>
              <a:rPr lang="ru-RU" altLang="ru-RU" sz="3200" b="1" dirty="0"/>
              <a:t> </a:t>
            </a:r>
            <a:r>
              <a:rPr lang="ru-RU" altLang="ru-RU" sz="3200" b="1" dirty="0" err="1"/>
              <a:t>сценарийі</a:t>
            </a:r>
            <a:endParaRPr lang="uk-UA" altLang="ru-RU" sz="3200" b="1" dirty="0"/>
          </a:p>
        </p:txBody>
      </p:sp>
      <p:graphicFrame>
        <p:nvGraphicFramePr>
          <p:cNvPr id="2560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088530"/>
              </p:ext>
            </p:extLst>
          </p:nvPr>
        </p:nvGraphicFramePr>
        <p:xfrm>
          <a:off x="4139952" y="1763703"/>
          <a:ext cx="5473700" cy="453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61" name="VISIO" r:id="rId3" imgW="6772320" imgH="4982400" progId="Visio.Drawing.6">
                  <p:embed/>
                </p:oleObj>
              </mc:Choice>
              <mc:Fallback>
                <p:oleObj name="VISIO" r:id="rId3" imgW="6772320" imgH="49824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1763703"/>
                        <a:ext cx="5473700" cy="453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05" name="Rectangle 5"/>
          <p:cNvSpPr>
            <a:spLocks noChangeArrowheads="1"/>
          </p:cNvSpPr>
          <p:nvPr/>
        </p:nvSpPr>
        <p:spPr bwMode="auto">
          <a:xfrm>
            <a:off x="179388" y="1423878"/>
            <a:ext cx="46085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dirty="0"/>
              <a:t>1. А </a:t>
            </a:r>
            <a:r>
              <a:rPr lang="ru-RU" altLang="ru-RU" dirty="0" err="1"/>
              <a:t>телефонында</a:t>
            </a:r>
            <a:r>
              <a:rPr lang="ru-RU" altLang="ru-RU" dirty="0"/>
              <a:t> </a:t>
            </a:r>
            <a:r>
              <a:rPr lang="ru-RU" altLang="ru-RU" dirty="0" err="1"/>
              <a:t>түтік</a:t>
            </a:r>
            <a:r>
              <a:rPr lang="ru-RU" altLang="ru-RU" dirty="0"/>
              <a:t> </a:t>
            </a:r>
            <a:r>
              <a:rPr lang="ru-RU" altLang="ru-RU" dirty="0" err="1"/>
              <a:t>алынғанда</a:t>
            </a:r>
            <a:r>
              <a:rPr lang="ru-RU" altLang="ru-RU" dirty="0"/>
              <a:t>, шлюз </a:t>
            </a:r>
            <a:r>
              <a:rPr lang="ru-RU" altLang="ru-RU" dirty="0" err="1"/>
              <a:t>басқару</a:t>
            </a:r>
            <a:r>
              <a:rPr lang="ru-RU" altLang="ru-RU" dirty="0"/>
              <a:t> </a:t>
            </a:r>
            <a:r>
              <a:rPr lang="ru-RU" altLang="ru-RU" dirty="0" err="1"/>
              <a:t>құрылғысына</a:t>
            </a:r>
            <a:r>
              <a:rPr lang="ru-RU" altLang="ru-RU" dirty="0"/>
              <a:t> сигнал </a:t>
            </a:r>
            <a:r>
              <a:rPr lang="ru-RU" altLang="ru-RU" dirty="0" err="1"/>
              <a:t>жібереді</a:t>
            </a:r>
            <a:endParaRPr lang="ru-RU" altLang="ru-RU" dirty="0"/>
          </a:p>
        </p:txBody>
      </p:sp>
      <p:sp>
        <p:nvSpPr>
          <p:cNvPr id="256006" name="Rectangle 6"/>
          <p:cNvSpPr>
            <a:spLocks noChangeArrowheads="1"/>
          </p:cNvSpPr>
          <p:nvPr/>
        </p:nvSpPr>
        <p:spPr bwMode="auto">
          <a:xfrm>
            <a:off x="179388" y="2133600"/>
            <a:ext cx="4608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dirty="0"/>
              <a:t>2. А </a:t>
            </a:r>
            <a:r>
              <a:rPr lang="ru-RU" altLang="ru-RU" dirty="0" err="1"/>
              <a:t>шлюзі</a:t>
            </a:r>
            <a:r>
              <a:rPr lang="ru-RU" altLang="ru-RU" dirty="0"/>
              <a:t> сигнал </a:t>
            </a:r>
            <a:r>
              <a:rPr lang="ru-RU" altLang="ru-RU" dirty="0" err="1"/>
              <a:t>жібереді</a:t>
            </a:r>
            <a:r>
              <a:rPr lang="ru-RU" altLang="ru-RU" dirty="0"/>
              <a:t> </a:t>
            </a:r>
            <a:r>
              <a:rPr lang="ru-RU" altLang="ru-RU" dirty="0" err="1"/>
              <a:t>және</a:t>
            </a:r>
            <a:r>
              <a:rPr lang="ru-RU" altLang="ru-RU" dirty="0"/>
              <a:t> </a:t>
            </a:r>
            <a:r>
              <a:rPr lang="ru-RU" altLang="ru-RU" dirty="0" err="1"/>
              <a:t>нөмір</a:t>
            </a:r>
            <a:r>
              <a:rPr lang="ru-RU" altLang="ru-RU" dirty="0"/>
              <a:t> </a:t>
            </a:r>
            <a:r>
              <a:rPr lang="ru-RU" altLang="ru-RU" dirty="0" err="1"/>
              <a:t>теруді</a:t>
            </a:r>
            <a:r>
              <a:rPr lang="ru-RU" altLang="ru-RU" dirty="0"/>
              <a:t> </a:t>
            </a:r>
            <a:r>
              <a:rPr lang="ru-RU" altLang="ru-RU" dirty="0" err="1"/>
              <a:t>бақылайды</a:t>
            </a:r>
            <a:endParaRPr lang="ru-RU" altLang="ru-RU" dirty="0"/>
          </a:p>
        </p:txBody>
      </p:sp>
      <p:sp>
        <p:nvSpPr>
          <p:cNvPr id="256007" name="Rectangle 7"/>
          <p:cNvSpPr>
            <a:spLocks noChangeArrowheads="1"/>
          </p:cNvSpPr>
          <p:nvPr/>
        </p:nvSpPr>
        <p:spPr bwMode="auto">
          <a:xfrm>
            <a:off x="179388" y="2705785"/>
            <a:ext cx="46085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dirty="0"/>
              <a:t>3. </a:t>
            </a:r>
            <a:r>
              <a:rPr lang="ru-RU" altLang="ru-RU" dirty="0" err="1"/>
              <a:t>Терілген</a:t>
            </a:r>
            <a:r>
              <a:rPr lang="ru-RU" altLang="ru-RU" dirty="0"/>
              <a:t> </a:t>
            </a:r>
            <a:r>
              <a:rPr lang="ru-RU" altLang="ru-RU" dirty="0" err="1"/>
              <a:t>нөмір</a:t>
            </a:r>
            <a:r>
              <a:rPr lang="ru-RU" altLang="ru-RU" dirty="0"/>
              <a:t> </a:t>
            </a:r>
            <a:r>
              <a:rPr lang="ru-RU" altLang="ru-RU" dirty="0" err="1"/>
              <a:t>басқару</a:t>
            </a:r>
            <a:r>
              <a:rPr lang="ru-RU" altLang="ru-RU" dirty="0"/>
              <a:t> </a:t>
            </a:r>
            <a:r>
              <a:rPr lang="ru-RU" altLang="ru-RU" dirty="0" err="1"/>
              <a:t>құрылғысына</a:t>
            </a:r>
            <a:r>
              <a:rPr lang="ru-RU" altLang="ru-RU" dirty="0"/>
              <a:t> </a:t>
            </a:r>
            <a:r>
              <a:rPr lang="ru-RU" altLang="ru-RU" dirty="0" err="1"/>
              <a:t>жіберіледі</a:t>
            </a:r>
            <a:endParaRPr lang="ru-RU" altLang="ru-RU" dirty="0"/>
          </a:p>
        </p:txBody>
      </p:sp>
      <p:sp>
        <p:nvSpPr>
          <p:cNvPr id="256008" name="Rectangle 8"/>
          <p:cNvSpPr>
            <a:spLocks noChangeArrowheads="1"/>
          </p:cNvSpPr>
          <p:nvPr/>
        </p:nvSpPr>
        <p:spPr bwMode="auto">
          <a:xfrm>
            <a:off x="179388" y="3357563"/>
            <a:ext cx="4608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dirty="0"/>
              <a:t>4. </a:t>
            </a:r>
            <a:r>
              <a:rPr lang="ru-RU" altLang="ru-RU" dirty="0" err="1"/>
              <a:t>Басқару</a:t>
            </a:r>
            <a:r>
              <a:rPr lang="ru-RU" altLang="ru-RU" dirty="0"/>
              <a:t> </a:t>
            </a:r>
            <a:r>
              <a:rPr lang="ru-RU" altLang="ru-RU" dirty="0" err="1"/>
              <a:t>құрылғысы</a:t>
            </a:r>
            <a:r>
              <a:rPr lang="ru-RU" altLang="ru-RU" dirty="0"/>
              <a:t> </a:t>
            </a:r>
            <a:r>
              <a:rPr lang="ru-RU" altLang="ru-RU" dirty="0" err="1"/>
              <a:t>қоңырауды</a:t>
            </a:r>
            <a:r>
              <a:rPr lang="ru-RU" altLang="ru-RU" dirty="0"/>
              <a:t> </a:t>
            </a:r>
            <a:r>
              <a:rPr lang="ru-RU" altLang="ru-RU" dirty="0" err="1"/>
              <a:t>қайда</a:t>
            </a:r>
            <a:r>
              <a:rPr lang="ru-RU" altLang="ru-RU" dirty="0"/>
              <a:t> </a:t>
            </a:r>
            <a:r>
              <a:rPr lang="ru-RU" altLang="ru-RU" dirty="0" err="1"/>
              <a:t>бағыттау</a:t>
            </a:r>
            <a:r>
              <a:rPr lang="ru-RU" altLang="ru-RU" dirty="0"/>
              <a:t> </a:t>
            </a:r>
            <a:r>
              <a:rPr lang="ru-RU" altLang="ru-RU" dirty="0" err="1"/>
              <a:t>керектігін</a:t>
            </a:r>
            <a:r>
              <a:rPr lang="ru-RU" altLang="ru-RU" dirty="0"/>
              <a:t> </a:t>
            </a:r>
            <a:r>
              <a:rPr lang="ru-RU" altLang="ru-RU" dirty="0" err="1"/>
              <a:t>анықтайды</a:t>
            </a:r>
            <a:endParaRPr lang="ru-RU" altLang="ru-RU" dirty="0"/>
          </a:p>
        </p:txBody>
      </p:sp>
      <p:sp>
        <p:nvSpPr>
          <p:cNvPr id="256009" name="Rectangle 9"/>
          <p:cNvSpPr>
            <a:spLocks noChangeArrowheads="1"/>
          </p:cNvSpPr>
          <p:nvPr/>
        </p:nvSpPr>
        <p:spPr bwMode="auto">
          <a:xfrm>
            <a:off x="179388" y="4005263"/>
            <a:ext cx="4608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dirty="0"/>
              <a:t>5. </a:t>
            </a:r>
            <a:r>
              <a:rPr lang="ru-RU" altLang="ru-RU" dirty="0" err="1"/>
              <a:t>Басқару</a:t>
            </a:r>
            <a:r>
              <a:rPr lang="ru-RU" altLang="ru-RU" dirty="0"/>
              <a:t> </a:t>
            </a:r>
            <a:r>
              <a:rPr lang="ru-RU" altLang="ru-RU" dirty="0" err="1"/>
              <a:t>құрылғысы</a:t>
            </a:r>
            <a:r>
              <a:rPr lang="ru-RU" altLang="ru-RU" dirty="0"/>
              <a:t> </a:t>
            </a:r>
            <a:r>
              <a:rPr lang="ru-RU" altLang="ru-RU" dirty="0" err="1"/>
              <a:t>командаларды</a:t>
            </a:r>
            <a:r>
              <a:rPr lang="ru-RU" altLang="ru-RU" dirty="0"/>
              <a:t> В </a:t>
            </a:r>
            <a:r>
              <a:rPr lang="ru-RU" altLang="ru-RU" dirty="0" err="1"/>
              <a:t>шлюзіне</a:t>
            </a:r>
            <a:r>
              <a:rPr lang="ru-RU" altLang="ru-RU" dirty="0"/>
              <a:t> </a:t>
            </a:r>
            <a:r>
              <a:rPr lang="ru-RU" altLang="ru-RU" dirty="0" err="1"/>
              <a:t>жібереді</a:t>
            </a:r>
            <a:endParaRPr lang="ru-RU" altLang="ru-RU" dirty="0"/>
          </a:p>
        </p:txBody>
      </p:sp>
      <p:sp>
        <p:nvSpPr>
          <p:cNvPr id="256010" name="Rectangle 10"/>
          <p:cNvSpPr>
            <a:spLocks noChangeArrowheads="1"/>
          </p:cNvSpPr>
          <p:nvPr/>
        </p:nvSpPr>
        <p:spPr bwMode="auto">
          <a:xfrm>
            <a:off x="179388" y="4652963"/>
            <a:ext cx="4608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dirty="0"/>
              <a:t>6. Шлюз В </a:t>
            </a:r>
            <a:r>
              <a:rPr lang="ru-RU" altLang="ru-RU" dirty="0" err="1"/>
              <a:t>қоңырауды</a:t>
            </a:r>
            <a:r>
              <a:rPr lang="ru-RU" altLang="ru-RU" dirty="0"/>
              <a:t> телефон В </a:t>
            </a:r>
            <a:r>
              <a:rPr lang="ru-RU" altLang="ru-RU" dirty="0" err="1"/>
              <a:t>ға</a:t>
            </a:r>
            <a:r>
              <a:rPr lang="ru-RU" altLang="ru-RU" dirty="0"/>
              <a:t> </a:t>
            </a:r>
            <a:r>
              <a:rPr lang="ru-RU" altLang="ru-RU" dirty="0" err="1"/>
              <a:t>жібереді</a:t>
            </a:r>
            <a:r>
              <a:rPr lang="ru-RU" altLang="ru-RU" dirty="0"/>
              <a:t> </a:t>
            </a:r>
          </a:p>
        </p:txBody>
      </p:sp>
      <p:sp>
        <p:nvSpPr>
          <p:cNvPr id="256011" name="Rectangle 11"/>
          <p:cNvSpPr>
            <a:spLocks noChangeArrowheads="1"/>
          </p:cNvSpPr>
          <p:nvPr/>
        </p:nvSpPr>
        <p:spPr bwMode="auto">
          <a:xfrm>
            <a:off x="179388" y="5295811"/>
            <a:ext cx="36718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dirty="0"/>
              <a:t>7. </a:t>
            </a:r>
            <a:r>
              <a:rPr lang="ru-RU" altLang="ru-RU" dirty="0" err="1"/>
              <a:t>Басқару</a:t>
            </a:r>
            <a:r>
              <a:rPr lang="ru-RU" altLang="ru-RU" dirty="0"/>
              <a:t> </a:t>
            </a:r>
            <a:r>
              <a:rPr lang="ru-RU" altLang="ru-RU" dirty="0" err="1"/>
              <a:t>құрылғысы</a:t>
            </a:r>
            <a:r>
              <a:rPr lang="ru-RU" altLang="ru-RU" dirty="0"/>
              <a:t> </a:t>
            </a:r>
            <a:r>
              <a:rPr lang="en-US" altLang="ru-RU" dirty="0"/>
              <a:t>RTP/RT</a:t>
            </a:r>
            <a:r>
              <a:rPr lang="kk-KZ" altLang="ru-RU" dirty="0"/>
              <a:t>С</a:t>
            </a:r>
            <a:r>
              <a:rPr lang="en-US" altLang="ru-RU" dirty="0"/>
              <a:t>P </a:t>
            </a:r>
            <a:r>
              <a:rPr lang="ru-RU" altLang="ru-RU" dirty="0" err="1"/>
              <a:t>сессиясын</a:t>
            </a:r>
            <a:r>
              <a:rPr lang="ru-RU" altLang="ru-RU" dirty="0"/>
              <a:t> </a:t>
            </a:r>
            <a:r>
              <a:rPr lang="ru-RU" altLang="ru-RU" dirty="0" err="1"/>
              <a:t>бастау</a:t>
            </a:r>
            <a:r>
              <a:rPr lang="ru-RU" altLang="ru-RU" dirty="0"/>
              <a:t> </a:t>
            </a:r>
            <a:r>
              <a:rPr lang="ru-RU" altLang="ru-RU" dirty="0" err="1"/>
              <a:t>үшін</a:t>
            </a:r>
            <a:r>
              <a:rPr lang="ru-RU" altLang="ru-RU" dirty="0"/>
              <a:t> </a:t>
            </a:r>
            <a:r>
              <a:rPr lang="ru-RU" altLang="ru-RU" dirty="0" err="1"/>
              <a:t>екі</a:t>
            </a:r>
            <a:r>
              <a:rPr lang="ru-RU" altLang="ru-RU" dirty="0"/>
              <a:t> </a:t>
            </a:r>
            <a:r>
              <a:rPr lang="ru-RU" altLang="ru-RU" dirty="0" err="1"/>
              <a:t>шлюзге</a:t>
            </a:r>
            <a:r>
              <a:rPr lang="ru-RU" altLang="ru-RU" dirty="0"/>
              <a:t> де </a:t>
            </a:r>
            <a:r>
              <a:rPr lang="ru-RU" altLang="ru-RU" dirty="0" err="1"/>
              <a:t>командалар</a:t>
            </a:r>
            <a:r>
              <a:rPr lang="ru-RU" altLang="ru-RU" dirty="0"/>
              <a:t> </a:t>
            </a:r>
            <a:r>
              <a:rPr lang="ru-RU" altLang="ru-RU" dirty="0" err="1"/>
              <a:t>жібереді</a:t>
            </a:r>
            <a:endParaRPr lang="ru-RU" altLang="ru-RU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4000" dirty="0" err="1"/>
              <a:t>Inter-Asterisk</a:t>
            </a:r>
            <a:r>
              <a:rPr lang="uk-UA" altLang="ru-RU" sz="4000" dirty="0"/>
              <a:t> </a:t>
            </a:r>
            <a:r>
              <a:rPr lang="uk-UA" altLang="ru-RU" sz="4000" dirty="0" err="1"/>
              <a:t>eXchange</a:t>
            </a:r>
            <a:r>
              <a:rPr lang="uk-UA" altLang="ru-RU" sz="4000" dirty="0"/>
              <a:t> </a:t>
            </a:r>
            <a:r>
              <a:rPr lang="uk-UA" altLang="ru-RU" sz="4000" dirty="0" err="1"/>
              <a:t>protocol</a:t>
            </a:r>
            <a:endParaRPr lang="uk-UA" altLang="ru-RU" sz="4000" dirty="0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uk-UA" altLang="ru-RU" sz="2000" b="1" dirty="0"/>
              <a:t>IAX2</a:t>
            </a:r>
            <a:r>
              <a:rPr lang="uk-UA" altLang="ru-RU" sz="2000" dirty="0"/>
              <a:t> — </a:t>
            </a:r>
            <a:r>
              <a:rPr lang="uk-UA" altLang="ru-RU" sz="2000" dirty="0" err="1"/>
              <a:t>Inter-Asterisk</a:t>
            </a:r>
            <a:r>
              <a:rPr lang="uk-UA" altLang="ru-RU" sz="2000" dirty="0"/>
              <a:t> </a:t>
            </a:r>
            <a:r>
              <a:rPr lang="uk-UA" altLang="ru-RU" sz="2000" dirty="0" err="1"/>
              <a:t>eXchange</a:t>
            </a:r>
            <a:r>
              <a:rPr lang="uk-UA" altLang="ru-RU" sz="2000" dirty="0"/>
              <a:t> </a:t>
            </a:r>
            <a:r>
              <a:rPr lang="uk-UA" altLang="ru-RU" sz="2000" dirty="0" err="1"/>
              <a:t>protocol</a:t>
            </a:r>
            <a:r>
              <a:rPr lang="uk-UA" altLang="ru-RU" sz="2000" dirty="0"/>
              <a:t> — </a:t>
            </a:r>
            <a:r>
              <a:rPr lang="en-US" altLang="ru-RU" sz="2000" dirty="0"/>
              <a:t>IP-PBX Asterisk </a:t>
            </a:r>
            <a:r>
              <a:rPr lang="uk-UA" altLang="ru-RU" sz="2000" dirty="0" err="1"/>
              <a:t>арасындағы</a:t>
            </a:r>
            <a:r>
              <a:rPr lang="uk-UA" altLang="ru-RU" sz="2000" dirty="0"/>
              <a:t> </a:t>
            </a:r>
            <a:r>
              <a:rPr lang="en-US" altLang="ru-RU" sz="2000" dirty="0"/>
              <a:t>VoIP </a:t>
            </a:r>
            <a:r>
              <a:rPr lang="uk-UA" altLang="ru-RU" sz="2000" dirty="0" err="1"/>
              <a:t>деректер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алмасу</a:t>
            </a:r>
            <a:r>
              <a:rPr lang="uk-UA" altLang="ru-RU" sz="2000" dirty="0"/>
              <a:t> ХАТТАМАСЫ. </a:t>
            </a:r>
            <a:r>
              <a:rPr lang="en-US" altLang="ru-RU" sz="2000" dirty="0"/>
              <a:t>SIP </a:t>
            </a:r>
            <a:r>
              <a:rPr lang="uk-UA" altLang="ru-RU" sz="2000" dirty="0" err="1"/>
              <a:t>және</a:t>
            </a:r>
            <a:r>
              <a:rPr lang="uk-UA" altLang="ru-RU" sz="2000" dirty="0"/>
              <a:t> </a:t>
            </a:r>
            <a:r>
              <a:rPr lang="en-US" altLang="ru-RU" sz="2000" dirty="0"/>
              <a:t>H323-</a:t>
            </a:r>
            <a:r>
              <a:rPr lang="uk-UA" altLang="ru-RU" sz="2000" dirty="0" err="1"/>
              <a:t>тен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айырмашылығы</a:t>
            </a:r>
            <a:r>
              <a:rPr lang="uk-UA" altLang="ru-RU" sz="2000" dirty="0"/>
              <a:t>, </a:t>
            </a:r>
            <a:r>
              <a:rPr lang="en-US" altLang="ru-RU" sz="2000" dirty="0"/>
              <a:t>NAT </a:t>
            </a:r>
            <a:r>
              <a:rPr lang="uk-UA" altLang="ru-RU" sz="2000" dirty="0" err="1"/>
              <a:t>желілік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мекен-жайларын</a:t>
            </a:r>
            <a:r>
              <a:rPr lang="uk-UA" altLang="ru-RU" sz="2000" dirty="0"/>
              <a:t> </a:t>
            </a:r>
            <a:r>
              <a:rPr lang="uk-UA" altLang="ru-RU" sz="2000" dirty="0" err="1"/>
              <a:t>таратуға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ең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бейімделген</a:t>
            </a:r>
            <a:r>
              <a:rPr lang="uk-UA" altLang="ru-RU" sz="2000" dirty="0"/>
              <a:t>, </a:t>
            </a:r>
            <a:r>
              <a:rPr lang="en-US" altLang="ru-RU" sz="2000" dirty="0"/>
              <a:t>UDP </a:t>
            </a:r>
            <a:r>
              <a:rPr lang="uk-UA" altLang="ru-RU" sz="2000" dirty="0" err="1"/>
              <a:t>протоколының</a:t>
            </a:r>
            <a:r>
              <a:rPr lang="uk-UA" altLang="ru-RU" sz="2000" dirty="0"/>
              <a:t> тек бір 4569 </a:t>
            </a:r>
            <a:r>
              <a:rPr lang="uk-UA" altLang="ru-RU" sz="2000" dirty="0" err="1"/>
              <a:t>портын</a:t>
            </a:r>
            <a:r>
              <a:rPr lang="uk-UA" altLang="ru-RU" sz="2000" dirty="0"/>
              <a:t> сигнал беру </a:t>
            </a:r>
            <a:r>
              <a:rPr lang="uk-UA" altLang="ru-RU" sz="2000" dirty="0" err="1"/>
              <a:t>және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медиа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ағын</a:t>
            </a:r>
            <a:r>
              <a:rPr lang="uk-UA" altLang="ru-RU" sz="2000" dirty="0"/>
              <a:t> </a:t>
            </a:r>
            <a:r>
              <a:rPr lang="uk-UA" altLang="ru-RU" sz="2000" dirty="0" err="1"/>
              <a:t>үшін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пайдаланады</a:t>
            </a:r>
            <a:r>
              <a:rPr lang="uk-UA" altLang="ru-RU" sz="2000" dirty="0"/>
              <a:t>, </a:t>
            </a:r>
            <a:r>
              <a:rPr lang="uk-UA" altLang="ru-RU" sz="2000" dirty="0" err="1"/>
              <a:t>ал</a:t>
            </a:r>
            <a:r>
              <a:rPr lang="uk-UA" altLang="ru-RU" sz="2000" dirty="0"/>
              <a:t> </a:t>
            </a:r>
            <a:r>
              <a:rPr lang="uk-UA" altLang="ru-RU" sz="2000" dirty="0" err="1"/>
              <a:t>соңғысы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осы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мақсаттар</a:t>
            </a:r>
            <a:r>
              <a:rPr lang="uk-UA" altLang="ru-RU" sz="2000" dirty="0"/>
              <a:t> </a:t>
            </a:r>
            <a:r>
              <a:rPr lang="uk-UA" altLang="ru-RU" sz="2000" dirty="0" err="1"/>
              <a:t>үшін</a:t>
            </a:r>
            <a:r>
              <a:rPr lang="uk-UA" altLang="ru-RU" sz="2000" dirty="0"/>
              <a:t> </a:t>
            </a:r>
            <a:r>
              <a:rPr lang="uk-UA" altLang="ru-RU" sz="2000" dirty="0" err="1"/>
              <a:t>әртүрлі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порттарды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пайдаланады</a:t>
            </a:r>
            <a:r>
              <a:rPr lang="uk-UA" altLang="ru-RU" sz="2000" dirty="0"/>
              <a:t>.</a:t>
            </a:r>
          </a:p>
          <a:p>
            <a:pPr>
              <a:lnSpc>
                <a:spcPct val="80000"/>
              </a:lnSpc>
            </a:pPr>
            <a:endParaRPr lang="uk-UA" altLang="ru-RU" sz="2000" dirty="0"/>
          </a:p>
          <a:p>
            <a:pPr>
              <a:lnSpc>
                <a:spcPct val="80000"/>
              </a:lnSpc>
            </a:pPr>
            <a:r>
              <a:rPr lang="uk-UA" altLang="ru-RU" sz="2000" dirty="0" err="1"/>
              <a:t>Бұл</a:t>
            </a:r>
            <a:r>
              <a:rPr lang="uk-UA" altLang="ru-RU" sz="2000" dirty="0"/>
              <a:t> </a:t>
            </a:r>
            <a:r>
              <a:rPr lang="uk-UA" altLang="ru-RU" sz="2000" dirty="0" err="1"/>
              <a:t>хаттама</a:t>
            </a:r>
            <a:r>
              <a:rPr lang="uk-UA" altLang="ru-RU" sz="2000" dirty="0"/>
              <a:t> </a:t>
            </a:r>
            <a:r>
              <a:rPr lang="en-US" altLang="ru-RU" sz="2000" dirty="0"/>
              <a:t>SIP </a:t>
            </a:r>
            <a:r>
              <a:rPr lang="uk-UA" altLang="ru-RU" sz="2000" dirty="0" err="1"/>
              <a:t>протоколымен</a:t>
            </a:r>
            <a:r>
              <a:rPr lang="uk-UA" altLang="ru-RU" sz="2000" dirty="0"/>
              <a:t> </a:t>
            </a:r>
            <a:r>
              <a:rPr lang="uk-UA" altLang="ru-RU" sz="2000" dirty="0" err="1"/>
              <a:t>салыстырғанда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желілік</a:t>
            </a:r>
            <a:r>
              <a:rPr lang="uk-UA" altLang="ru-RU" sz="2000" dirty="0"/>
              <a:t> </a:t>
            </a:r>
            <a:r>
              <a:rPr lang="uk-UA" altLang="ru-RU" sz="2000" dirty="0" err="1"/>
              <a:t>трафикті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едәуір</a:t>
            </a:r>
            <a:r>
              <a:rPr lang="uk-UA" altLang="ru-RU" sz="2000" dirty="0"/>
              <a:t> </a:t>
            </a:r>
            <a:r>
              <a:rPr lang="uk-UA" altLang="ru-RU" sz="2000" dirty="0" err="1"/>
              <a:t>үнемдеуге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мүмкіндік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береді</a:t>
            </a:r>
            <a:r>
              <a:rPr lang="uk-UA" altLang="ru-RU" sz="2000" dirty="0"/>
              <a:t>, </a:t>
            </a:r>
            <a:r>
              <a:rPr lang="uk-UA" altLang="ru-RU" sz="2000" dirty="0" err="1"/>
              <a:t>бұл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мәтін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емес</a:t>
            </a:r>
            <a:r>
              <a:rPr lang="uk-UA" altLang="ru-RU" sz="2000" dirty="0"/>
              <a:t>, </a:t>
            </a:r>
            <a:r>
              <a:rPr lang="uk-UA" altLang="ru-RU" sz="2000" dirty="0" err="1"/>
              <a:t>бит</a:t>
            </a:r>
            <a:r>
              <a:rPr lang="uk-UA" altLang="ru-RU" sz="2000" dirty="0"/>
              <a:t> </a:t>
            </a:r>
            <a:r>
              <a:rPr lang="uk-UA" altLang="ru-RU" sz="2000" dirty="0" err="1"/>
              <a:t>өрістерінде</a:t>
            </a:r>
            <a:r>
              <a:rPr lang="uk-UA" altLang="ru-RU" sz="2000" dirty="0"/>
              <a:t> </a:t>
            </a:r>
            <a:r>
              <a:rPr lang="uk-UA" altLang="ru-RU" sz="2000" dirty="0" err="1"/>
              <a:t>сигналдық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ақпараттың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берілуімен</a:t>
            </a:r>
            <a:r>
              <a:rPr lang="uk-UA" altLang="ru-RU" sz="2000" dirty="0"/>
              <a:t> </a:t>
            </a:r>
            <a:r>
              <a:rPr lang="uk-UA" altLang="ru-RU" sz="2000" dirty="0" err="1"/>
              <a:t>түсіндіріледі</a:t>
            </a:r>
            <a:r>
              <a:rPr lang="uk-UA" altLang="ru-RU" sz="2000" dirty="0"/>
              <a:t>. </a:t>
            </a:r>
            <a:r>
              <a:rPr lang="uk-UA" altLang="ru-RU" sz="2000" dirty="0" err="1"/>
              <a:t>Сондай-ақ</a:t>
            </a:r>
            <a:r>
              <a:rPr lang="uk-UA" altLang="ru-RU" sz="2000" dirty="0"/>
              <a:t>, протокол </a:t>
            </a:r>
            <a:r>
              <a:rPr lang="uk-UA" altLang="ru-RU" sz="2000" dirty="0" err="1"/>
              <a:t>көптеген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дауыстық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ағындарды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біріктіруге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және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оларды</a:t>
            </a:r>
            <a:r>
              <a:rPr lang="uk-UA" altLang="ru-RU" sz="2000" dirty="0"/>
              <a:t> </a:t>
            </a:r>
            <a:r>
              <a:rPr lang="en-US" altLang="ru-RU" sz="2000" dirty="0"/>
              <a:t>IP </a:t>
            </a:r>
            <a:r>
              <a:rPr lang="uk-UA" altLang="ru-RU" sz="2000" dirty="0" err="1"/>
              <a:t>пакеттерінің</a:t>
            </a:r>
            <a:r>
              <a:rPr lang="uk-UA" altLang="ru-RU" sz="2000" dirty="0"/>
              <a:t> </a:t>
            </a:r>
            <a:r>
              <a:rPr lang="uk-UA" altLang="ru-RU" sz="2000" dirty="0" err="1"/>
              <a:t>тақырыптарын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беруге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байланысты</a:t>
            </a:r>
            <a:r>
              <a:rPr lang="uk-UA" altLang="ru-RU" sz="2000" dirty="0"/>
              <a:t> </a:t>
            </a:r>
            <a:r>
              <a:rPr lang="uk-UA" altLang="ru-RU" sz="2000" dirty="0" err="1"/>
              <a:t>үстеме</a:t>
            </a:r>
            <a:r>
              <a:rPr lang="uk-UA" altLang="ru-RU" sz="2000" dirty="0"/>
              <a:t> </a:t>
            </a:r>
            <a:r>
              <a:rPr lang="uk-UA" altLang="ru-RU" sz="2000" dirty="0" err="1"/>
              <a:t>шығындарды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азайта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отырып</a:t>
            </a:r>
            <a:r>
              <a:rPr lang="uk-UA" altLang="ru-RU" sz="2000" dirty="0"/>
              <a:t>, </a:t>
            </a:r>
            <a:r>
              <a:rPr lang="uk-UA" altLang="ru-RU" sz="2000" dirty="0" err="1"/>
              <a:t>бірегей</a:t>
            </a:r>
            <a:r>
              <a:rPr lang="uk-UA" altLang="ru-RU" sz="2000" dirty="0"/>
              <a:t> </a:t>
            </a:r>
            <a:r>
              <a:rPr lang="uk-UA" altLang="ru-RU" sz="2000" dirty="0" err="1"/>
              <a:t>транкке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жіберуге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мүмкіндік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береді</a:t>
            </a:r>
            <a:r>
              <a:rPr lang="uk-UA" altLang="ru-RU" sz="2000" dirty="0"/>
              <a:t>.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dirty="0"/>
              <a:t>Протоколы </a:t>
            </a:r>
            <a:r>
              <a:rPr lang="en-US" altLang="ru-RU" sz="3600" dirty="0"/>
              <a:t>VoIP</a:t>
            </a:r>
            <a:endParaRPr lang="uk-UA" altLang="ru-RU" sz="3600" dirty="0"/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SIP — обеспечивает передачу голоса, видео, сообщений систем мгновенного обмена сообщений и произвольной нагрузки, для сигнализации обычно использует порт 5060 UDP. Поддерживает контроль присутствия.</a:t>
            </a:r>
          </a:p>
          <a:p>
            <a:pPr algn="just">
              <a:lnSpc>
                <a:spcPct val="80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H.323 — протокол, более привязанный к системам традиционной телефонии, чем SIP, сигнализация по порту 1720 TCP, и 1719 TCP для регистрации терминалов на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гейткипере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80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IAX2 — через 4569 UDP-порт и сигнализация, и медиа-трафик.</a:t>
            </a:r>
          </a:p>
          <a:p>
            <a:pPr algn="just">
              <a:lnSpc>
                <a:spcPct val="80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MGCP (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Media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Gateway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Protocol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— протокол управления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медиашлюзами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80000"/>
              </a:lnSpc>
            </a:pP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Megaco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/H.248 — протокол управления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медиашлюзами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развитие MGCP.</a:t>
            </a:r>
          </a:p>
          <a:p>
            <a:pPr algn="just">
              <a:lnSpc>
                <a:spcPct val="80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SIGTRAN — протокол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тунеллирования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PSTN сигнализации SS7/ОКС7 через IP на программный коммутатор (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SoftSwitch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80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SCTP (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Protocol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— протокол для организации гарантированной доставки пакетов в IP-сетях.</a:t>
            </a:r>
            <a:endPara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uk-UA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9-Дәріске </a:t>
            </a:r>
            <a:r>
              <a:rPr lang="ru-RU" dirty="0" err="1"/>
              <a:t>бақылау</a:t>
            </a:r>
            <a:r>
              <a:rPr lang="ru-RU" dirty="0"/>
              <a:t> </a:t>
            </a:r>
            <a:r>
              <a:rPr lang="ru-RU" dirty="0" err="1"/>
              <a:t>сұрақтары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81691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z="2400" b="1" dirty="0">
              <a:solidFill>
                <a:schemeClr val="tx2"/>
              </a:solidFill>
            </a:endParaRPr>
          </a:p>
          <a:p>
            <a:endParaRPr lang="ru-RU" altLang="ru-RU" sz="2400" b="1" dirty="0">
              <a:solidFill>
                <a:schemeClr val="tx2"/>
              </a:solidFill>
            </a:endParaRPr>
          </a:p>
          <a:p>
            <a:pPr algn="ctr">
              <a:buFontTx/>
              <a:buNone/>
            </a:pPr>
            <a:r>
              <a:rPr lang="ru-RU" alt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ДӘРІС-10</a:t>
            </a:r>
          </a:p>
          <a:p>
            <a:pPr algn="ctr">
              <a:buFontTx/>
              <a:buNone/>
            </a:pPr>
            <a:r>
              <a:rPr lang="en-US" alt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IP-</a:t>
            </a:r>
            <a:r>
              <a:rPr lang="ru-RU" altLang="ru-RU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</a:t>
            </a:r>
            <a:r>
              <a:rPr lang="ru-RU" alt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alt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сөйлеу</a:t>
            </a:r>
            <a:endParaRPr lang="uk-UA" altLang="ru-RU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">
      <a:dk1>
        <a:srgbClr val="000000"/>
      </a:dk1>
      <a:lt1>
        <a:srgbClr val="FFFFFF"/>
      </a:lt1>
      <a:dk2>
        <a:srgbClr val="0033CC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666699"/>
        </a:dk2>
        <a:lt2>
          <a:srgbClr val="808080"/>
        </a:lt2>
        <a:accent1>
          <a:srgbClr val="CCE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666699"/>
        </a:dk2>
        <a:lt2>
          <a:srgbClr val="C0C0C0"/>
        </a:lt2>
        <a:accent1>
          <a:srgbClr val="CCE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FFFF"/>
        </a:lt1>
        <a:dk2>
          <a:srgbClr val="666699"/>
        </a:dk2>
        <a:lt2>
          <a:srgbClr val="C0C0C0"/>
        </a:lt2>
        <a:accent1>
          <a:srgbClr val="CCE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B9B9E7"/>
        </a:accent6>
        <a:hlink>
          <a:srgbClr val="99CC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000000"/>
        </a:dk1>
        <a:lt1>
          <a:srgbClr val="FFFFFF"/>
        </a:lt1>
        <a:dk2>
          <a:srgbClr val="0000FF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8029</Words>
  <Application>Microsoft Office PowerPoint</Application>
  <PresentationFormat>Экран (4:3)</PresentationFormat>
  <Paragraphs>1059</Paragraphs>
  <Slides>125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125</vt:i4>
      </vt:variant>
    </vt:vector>
  </HeadingPairs>
  <TitlesOfParts>
    <vt:vector size="135" baseType="lpstr">
      <vt:lpstr>Arial</vt:lpstr>
      <vt:lpstr>Arial Cyr</vt:lpstr>
      <vt:lpstr>Courier New</vt:lpstr>
      <vt:lpstr>Helvetica</vt:lpstr>
      <vt:lpstr>Times New Roman</vt:lpstr>
      <vt:lpstr>Оформление по умолчанию</vt:lpstr>
      <vt:lpstr>VISIO</vt:lpstr>
      <vt:lpstr>CorelDRAW</vt:lpstr>
      <vt:lpstr>Visio</vt:lpstr>
      <vt:lpstr>Equation</vt:lpstr>
      <vt:lpstr>IP-телефония</vt:lpstr>
      <vt:lpstr>ДӘРІС -1 Негізгі ұғымдар мен терминдер</vt:lpstr>
      <vt:lpstr>Телефон серверлерінің жұмыс принципі</vt:lpstr>
      <vt:lpstr>IP-телефония не үшін қажет ?</vt:lpstr>
      <vt:lpstr>VoIP-жұмыс принципі</vt:lpstr>
      <vt:lpstr>IP-телефонияны ұйымдастыру сценарийлері:</vt:lpstr>
      <vt:lpstr>IP арқылы дауыс беру ерекшеліктері Кідірістер</vt:lpstr>
      <vt:lpstr>IP арқылы дауыс беру ерекшеліктері Жаңғырық(Эхо)</vt:lpstr>
      <vt:lpstr>Сөйлеуді кодтау принциптері</vt:lpstr>
      <vt:lpstr>Дауысты қысу алгоритмдері</vt:lpstr>
      <vt:lpstr>1-Дәріске бақылау сұрақтары </vt:lpstr>
      <vt:lpstr>ДӘРІС -2 Физикалық интерфейстер</vt:lpstr>
      <vt:lpstr>Физикалық интерфейстер</vt:lpstr>
      <vt:lpstr>Физикалық интерфейстер</vt:lpstr>
      <vt:lpstr>FXO Шлюзі </vt:lpstr>
      <vt:lpstr>FXS Шлюзі </vt:lpstr>
      <vt:lpstr>IP-телефония архитектурасының деңгейлері</vt:lpstr>
      <vt:lpstr>Деректерді беру хаттамалары</vt:lpstr>
      <vt:lpstr>Қоңырау қызметін басқару хаттамалары</vt:lpstr>
      <vt:lpstr>Хаттамаларды салыстыру</vt:lpstr>
      <vt:lpstr>IP-телефония желісін ұйымдастыру</vt:lpstr>
      <vt:lpstr>2-Дәріске бақылау сұрақтары </vt:lpstr>
      <vt:lpstr> ДӘРІС-3 H.323 Ұсынысы  </vt:lpstr>
      <vt:lpstr>Н.323 Ұсыныстар Стегі</vt:lpstr>
      <vt:lpstr> Н.323 стандарт компоненттері </vt:lpstr>
      <vt:lpstr> Н.323 желіснің архитектурасы  </vt:lpstr>
      <vt:lpstr>Н.323 негізінде құрылған желі</vt:lpstr>
      <vt:lpstr>Н.323 негізіндегі IP-телефони желісінің негізгі компоненттері.Терминал Н.323</vt:lpstr>
      <vt:lpstr>H.323 терминалының құрылымдық схемасы</vt:lpstr>
      <vt:lpstr>IP-телефония шлюзы (Gateway)</vt:lpstr>
      <vt:lpstr>Привратник (GateKeeper)</vt:lpstr>
      <vt:lpstr> Привратник(Қақпашы) функциясы </vt:lpstr>
      <vt:lpstr>3-Дәріске бақылау сұрақтары </vt:lpstr>
      <vt:lpstr>ДӘРІС-4 Конференцияларды басқару құрылғысы</vt:lpstr>
      <vt:lpstr>Презентация PowerPoint</vt:lpstr>
      <vt:lpstr>Қосылысты орнату, қолдау және жабу алгоритмдері</vt:lpstr>
      <vt:lpstr> H.225.0 RAS хаттамасы </vt:lpstr>
      <vt:lpstr>H.225.0 RAS хаттамасы </vt:lpstr>
      <vt:lpstr>Қақпашыны анықтау</vt:lpstr>
      <vt:lpstr>Тіркелу</vt:lpstr>
      <vt:lpstr>Желілік ресурстарға қол жеткізу </vt:lpstr>
      <vt:lpstr>Орналасқан жерді анықтау</vt:lpstr>
      <vt:lpstr>H.225.0 (Q.931) сигнал арнасы</vt:lpstr>
      <vt:lpstr>4-Дәріске бақылау сұрақтары </vt:lpstr>
      <vt:lpstr>ДӘРІС-5 Н.323 желісінде қосылуды орнатудың жеңілдетілген сценарийі </vt:lpstr>
      <vt:lpstr>H.245 Басқарушы арна</vt:lpstr>
      <vt:lpstr>Сигнализация модельдері</vt:lpstr>
      <vt:lpstr>Direct Endpoint Call Signalling </vt:lpstr>
      <vt:lpstr>Gatekeeper Routed Call Signalling (Q.931) </vt:lpstr>
      <vt:lpstr>Gatekeeper Routed Call Signalling (Q.931/H.245)</vt:lpstr>
      <vt:lpstr>IP желісі арқылы сөйлеу кезінде қолданылатын хаттамалар</vt:lpstr>
      <vt:lpstr>Протокол RTP</vt:lpstr>
      <vt:lpstr>5-Дәріске бақылау сұрақтары </vt:lpstr>
      <vt:lpstr>Презентация PowerPoint</vt:lpstr>
      <vt:lpstr>SIP протоколының принциптері </vt:lpstr>
      <vt:lpstr>SIP протоколының принциптері</vt:lpstr>
      <vt:lpstr>SIP артықшылықтары </vt:lpstr>
      <vt:lpstr>SIP артықшылықтары</vt:lpstr>
      <vt:lpstr>SIP архитектурасы </vt:lpstr>
      <vt:lpstr>SIP желісінің құрылғылары</vt:lpstr>
      <vt:lpstr>SIP желісінің құрылғылары </vt:lpstr>
      <vt:lpstr>SIP желісінің құрылғылары</vt:lpstr>
      <vt:lpstr>SIP желісінің мысалы</vt:lpstr>
      <vt:lpstr>SIP хаттамасы негізінде құрылған желі</vt:lpstr>
      <vt:lpstr>6-Дәріске бақылау сұрақтары </vt:lpstr>
      <vt:lpstr>ДӘРІС-7  SIP те адрестеу</vt:lpstr>
      <vt:lpstr>SIP те адрестеу</vt:lpstr>
      <vt:lpstr>SIP сигналдық хабарламалары</vt:lpstr>
      <vt:lpstr>SIP желісінде хабар алмасу рәсімі</vt:lpstr>
      <vt:lpstr>SIP хабарламалары мен сұраулары</vt:lpstr>
      <vt:lpstr>SIP хабарламалары мен сұраулары</vt:lpstr>
      <vt:lpstr>SIP хаттамасы бойынша сигнал беру схемасы</vt:lpstr>
      <vt:lpstr>Прокси - сервердің қатысуымен SIP протоколының көмегімен байланыс орнату алгоритмі</vt:lpstr>
      <vt:lpstr>SIP желісінде байланыс орнату сценарийі</vt:lpstr>
      <vt:lpstr>SIP хабар алмасу уақытша диаграммалары (негізгі қоңырау)</vt:lpstr>
      <vt:lpstr>7-Дәріске бақылау сұрақтары </vt:lpstr>
      <vt:lpstr>ДӘРІС-8 SIP-сессиясы</vt:lpstr>
      <vt:lpstr>SIP хаттамасы негізінде іске асырылған желі компоненттері</vt:lpstr>
      <vt:lpstr>Презентация PowerPoint</vt:lpstr>
      <vt:lpstr>Н.323 және SIP салыстырмалы талдауы</vt:lpstr>
      <vt:lpstr>SIP хаттамасындағы жауап кодтары және олардың мәндері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8-Дәріске бақылау сұрақтары </vt:lpstr>
      <vt:lpstr>Презентация PowerPoint</vt:lpstr>
      <vt:lpstr>MGCP протоколының принциптері </vt:lpstr>
      <vt:lpstr>Шлюзді ДЕКОМПОЗИЦИЯ принципі</vt:lpstr>
      <vt:lpstr>MGCP желісінің архитектурасы </vt:lpstr>
      <vt:lpstr>MGCP желісінің архитектурасы</vt:lpstr>
      <vt:lpstr>MGCP желісінің архитектурасы</vt:lpstr>
      <vt:lpstr>MGCP желісінде қосылудың жеңілдетілген сценарийі</vt:lpstr>
      <vt:lpstr>Inter-Asterisk eXchange protocol</vt:lpstr>
      <vt:lpstr>Протоколы VoIP</vt:lpstr>
      <vt:lpstr>9-Дәріске бақылау сұрақтары </vt:lpstr>
      <vt:lpstr>Презентация PowerPoint</vt:lpstr>
      <vt:lpstr>IP желісі бойынша сөйлеуді ұйымдастыру</vt:lpstr>
      <vt:lpstr>Сөйлеуді тиімді кодтау тетіктері:</vt:lpstr>
      <vt:lpstr>G. 711 кодекасында сөйлеу сигналын қалыптастыру(еске алу!)</vt:lpstr>
      <vt:lpstr>Презентация PowerPoint</vt:lpstr>
      <vt:lpstr>Презентация PowerPoint</vt:lpstr>
      <vt:lpstr>Байланыс түрлері, компьютерлік желімен өзара әрекеттесу</vt:lpstr>
      <vt:lpstr>LCP кодектеріндегі сөйлеу сигналын қалыптастыру</vt:lpstr>
      <vt:lpstr>Кодектің шығысында құрылған IP пакетінің құрылымы</vt:lpstr>
      <vt:lpstr>IP телефониясында қолданылатын кодектердің түрлері</vt:lpstr>
      <vt:lpstr>10-Дәріске бақылау сұрақтары </vt:lpstr>
      <vt:lpstr> ДӘРІС-11 Сөйлеу сапасын бағалау </vt:lpstr>
      <vt:lpstr>IP-телефония трафигі үшін қызметтердің сапасын бағалау</vt:lpstr>
      <vt:lpstr>Орташа сараптамалық баға-MOS</vt:lpstr>
      <vt:lpstr>IP-телефония трафигіне арналған қызметтердің сапасын бағалау</vt:lpstr>
      <vt:lpstr>IP-телефония трафигіне арналған QoS көрсеткіштері</vt:lpstr>
      <vt:lpstr>Презентация PowerPoint</vt:lpstr>
      <vt:lpstr>11-Дәріске бақылау сұрақтары </vt:lpstr>
      <vt:lpstr>Дәріс-12 Wireshark анализаторының мақсаты</vt:lpstr>
      <vt:lpstr>Дәріс-12 Бақылау сұрақтары</vt:lpstr>
      <vt:lpstr>ДӘРІС-13 Ethernet протоколы өрістерінің мақсаты</vt:lpstr>
      <vt:lpstr>ДӘРІС-13 Бақылау сұрақтары</vt:lpstr>
      <vt:lpstr>ДӘРІС-14 IP протоколының тақырып өрістерін тағайындау</vt:lpstr>
      <vt:lpstr>ДӘРІС-14 Бақылау сұрақтары</vt:lpstr>
      <vt:lpstr>ДӘРІС-15  ICMP протоколының мақсаты ICMP протоколының хабарламалары ICMP протоколын қолданатын процестер</vt:lpstr>
      <vt:lpstr>ДӘРІС-15 Бақылау сұрақтары</vt:lpstr>
      <vt:lpstr>ПРОБЛЕМЫ ДЛЯ ОПЕРАТОРОВ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IP-телефония</dc:title>
  <dc:creator>Атеев Канатбек</dc:creator>
  <cp:lastModifiedBy>Атеев Канатбек</cp:lastModifiedBy>
  <cp:revision>35</cp:revision>
  <dcterms:created xsi:type="dcterms:W3CDTF">2020-08-06T10:40:38Z</dcterms:created>
  <dcterms:modified xsi:type="dcterms:W3CDTF">2020-11-13T10:50:44Z</dcterms:modified>
</cp:coreProperties>
</file>